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469" r:id="rId2"/>
    <p:sldId id="479" r:id="rId3"/>
    <p:sldId id="589" r:id="rId4"/>
    <p:sldId id="532" r:id="rId5"/>
    <p:sldId id="591" r:id="rId6"/>
    <p:sldId id="481" r:id="rId7"/>
    <p:sldId id="546" r:id="rId8"/>
    <p:sldId id="579" r:id="rId9"/>
    <p:sldId id="580" r:id="rId10"/>
    <p:sldId id="552" r:id="rId11"/>
    <p:sldId id="511" r:id="rId12"/>
    <p:sldId id="627" r:id="rId13"/>
    <p:sldId id="553" r:id="rId14"/>
    <p:sldId id="554" r:id="rId15"/>
    <p:sldId id="555" r:id="rId16"/>
    <p:sldId id="632" r:id="rId17"/>
    <p:sldId id="606" r:id="rId18"/>
    <p:sldId id="607" r:id="rId19"/>
    <p:sldId id="608" r:id="rId20"/>
    <p:sldId id="609" r:id="rId21"/>
    <p:sldId id="610" r:id="rId22"/>
    <p:sldId id="626" r:id="rId23"/>
    <p:sldId id="612" r:id="rId24"/>
    <p:sldId id="449" r:id="rId25"/>
    <p:sldId id="542" r:id="rId26"/>
    <p:sldId id="556" r:id="rId27"/>
    <p:sldId id="557" r:id="rId28"/>
    <p:sldId id="558" r:id="rId29"/>
    <p:sldId id="598" r:id="rId30"/>
    <p:sldId id="600" r:id="rId31"/>
    <p:sldId id="605" r:id="rId32"/>
    <p:sldId id="601" r:id="rId33"/>
    <p:sldId id="603" r:id="rId34"/>
    <p:sldId id="531" r:id="rId35"/>
    <p:sldId id="633" r:id="rId36"/>
    <p:sldId id="505" r:id="rId37"/>
    <p:sldId id="403" r:id="rId38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80"/>
    <a:srgbClr val="0000CC"/>
    <a:srgbClr val="008000"/>
    <a:srgbClr val="FF0000"/>
    <a:srgbClr val="666699"/>
    <a:srgbClr val="FF9900"/>
    <a:srgbClr val="EDF6F7"/>
    <a:srgbClr val="6600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55" autoAdjust="0"/>
    <p:restoredTop sz="88252" autoAdjust="0"/>
  </p:normalViewPr>
  <p:slideViewPr>
    <p:cSldViewPr>
      <p:cViewPr varScale="1">
        <p:scale>
          <a:sx n="61" d="100"/>
          <a:sy n="61" d="100"/>
        </p:scale>
        <p:origin x="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2014/8/1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2014/8/1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37451" y="6402186"/>
              <a:ext cx="1048932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WCCM2014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anose="020B0907030504020204" pitchFamily="34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EM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304255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solidFill>
                  <a:srgbClr val="0000CC"/>
                </a:solidFill>
              </a:rPr>
              <a:t>A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Locking-free</a:t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FF00FF"/>
                </a:solidFill>
              </a:rPr>
              <a:t>Smoothed Finite Element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Formulation (Modified Selective </a:t>
            </a:r>
            <a:r>
              <a:rPr lang="en-US" altLang="ja-JP" sz="3200" b="1" dirty="0">
                <a:solidFill>
                  <a:srgbClr val="0000CC"/>
                </a:solidFill>
              </a:rPr>
              <a:t>FS/NS-FEM-T4)</a:t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dirty="0">
                <a:solidFill>
                  <a:srgbClr val="0000CC"/>
                </a:solidFill>
              </a:rPr>
              <a:t>  with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Tetrahedral Mesh Rezoning</a:t>
            </a:r>
            <a:r>
              <a:rPr lang="en-US" altLang="ja-JP" sz="3200" b="1" dirty="0">
                <a:solidFill>
                  <a:srgbClr val="0000CC"/>
                </a:solidFill>
              </a:rPr>
              <a:t/>
            </a:r>
            <a:br>
              <a:rPr lang="en-US" altLang="ja-JP" sz="3200" b="1" dirty="0">
                <a:solidFill>
                  <a:srgbClr val="0000CC"/>
                </a:solidFill>
              </a:rPr>
            </a:br>
            <a:r>
              <a:rPr lang="en-US" altLang="ja-JP" sz="3200" b="1" dirty="0">
                <a:solidFill>
                  <a:srgbClr val="0000CC"/>
                </a:solidFill>
              </a:rPr>
              <a:t>  for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Large Deformation </a:t>
            </a:r>
            <a:r>
              <a:rPr lang="en-US" altLang="ja-JP" sz="3200" b="1" dirty="0">
                <a:solidFill>
                  <a:srgbClr val="0000CC"/>
                </a:solidFill>
              </a:rPr>
              <a:t>P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roblems</a:t>
            </a:r>
            <a:endParaRPr kumimoji="1" lang="ja-JP" altLang="en-US" sz="3200" b="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>,  Kenji AMAYA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Review of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lang="en-US" altLang="ja-JP" sz="2400" dirty="0"/>
                  <a:t>and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part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",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are the Lame's parameters.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r>
                  <a:rPr lang="en-US" altLang="ja-JP" sz="2400" b="1" i="1" dirty="0"/>
                  <a:t>F, </a:t>
                </a:r>
                <a:r>
                  <a:rPr lang="en-US" altLang="ja-JP" sz="2400" b="1" i="1" dirty="0" smtClean="0"/>
                  <a:t>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en-US" altLang="ja-JP" sz="2400" u="sng" dirty="0" smtClean="0"/>
                  <a:t>Only applicable to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</a:t>
                </a:r>
                <a:r>
                  <a:rPr lang="en-US" altLang="ja-JP" sz="2400" u="sng" dirty="0" smtClean="0"/>
                  <a:t> constitutive models.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7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32901"/>
            <a:ext cx="7396881" cy="41530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Substituting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"face"</a:t>
            </a:r>
          </a:p>
          <a:p>
            <a:pPr algn="ctr"/>
            <a:r>
              <a:rPr kumimoji="1" lang="en-US" altLang="ja-JP" dirty="0" smtClean="0"/>
              <a:t> for</a:t>
            </a:r>
          </a:p>
          <a:p>
            <a:pPr algn="ctr"/>
            <a:r>
              <a:rPr kumimoji="1" lang="en-US" altLang="ja-JP" dirty="0" smtClean="0"/>
              <a:t> "edge"</a:t>
            </a:r>
          </a:p>
          <a:p>
            <a:pPr algn="ctr"/>
            <a:r>
              <a:rPr lang="en-US" altLang="ja-JP" dirty="0" smtClean="0"/>
              <a:t>gives</a:t>
            </a:r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lang="en-US" altLang="ja-JP" dirty="0" smtClean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Modified </a:t>
            </a:r>
            <a:r>
              <a:rPr kumimoji="1" lang="en-US" altLang="ja-JP" dirty="0" smtClean="0"/>
              <a:t>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Separate stress into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</a:t>
                </a:r>
                <a:r>
                  <a:rPr lang="en-US" altLang="ja-JP" sz="2400" dirty="0" err="1" smtClean="0">
                    <a:solidFill>
                      <a:srgbClr val="FF0000"/>
                    </a:solidFill>
                  </a:rPr>
                  <a:t>deviatoric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part"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"hydrostatic part"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instead of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 smtClean="0">
                    <a:solidFill>
                      <a:srgbClr val="FF0000"/>
                    </a:solidFill>
                  </a:rPr>
                  <a:t>part" </a:t>
                </a:r>
                <a:r>
                  <a:rPr kumimoji="1" lang="en-US" altLang="ja-JP" sz="2400" dirty="0" smtClean="0"/>
                  <a:t>and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part"</a:t>
                </a:r>
                <a:r>
                  <a:rPr kumimoji="1" lang="en-US" altLang="ja-JP" sz="2400" dirty="0" smtClean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.</a:t>
                </a:r>
                <a:endParaRPr kumimoji="1" lang="en-US" altLang="ja-JP" sz="2400" dirty="0" smtClean="0"/>
              </a:p>
              <a:p>
                <a:pPr marL="0" indent="0" algn="ctr">
                  <a:buNone/>
                </a:pPr>
                <a:r>
                  <a:rPr lang="en-US" altLang="ja-JP" sz="2400" b="1" u="sng" dirty="0" smtClean="0"/>
                  <a:t>Applicable to any kind of material constitutive models.</a:t>
                </a:r>
                <a:endParaRPr kumimoji="1" lang="ja-JP" altLang="en-US" sz="2400" b="1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Substituting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"face"</a:t>
            </a:r>
          </a:p>
          <a:p>
            <a:pPr algn="ctr"/>
            <a:r>
              <a:rPr kumimoji="1" lang="en-US" altLang="ja-JP" dirty="0" smtClean="0"/>
              <a:t> for</a:t>
            </a:r>
          </a:p>
          <a:p>
            <a:pPr algn="ctr"/>
            <a:r>
              <a:rPr kumimoji="1" lang="en-US" altLang="ja-JP" dirty="0" smtClean="0"/>
              <a:t> "edge"</a:t>
            </a:r>
          </a:p>
          <a:p>
            <a:pPr algn="ctr"/>
            <a:r>
              <a:rPr lang="en-US" altLang="ja-JP" dirty="0" smtClean="0"/>
              <a:t>gives</a:t>
            </a:r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lang="en-US" altLang="ja-JP" dirty="0" smtClean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3 Types of Selective S-FEMs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0524"/>
              </p:ext>
            </p:extLst>
          </p:nvPr>
        </p:nvGraphicFramePr>
        <p:xfrm>
          <a:off x="431539" y="1397000"/>
          <a:ext cx="8244916" cy="2926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76298"/>
                <a:gridCol w="2784309"/>
                <a:gridCol w="27843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Deviatoric</a:t>
                      </a:r>
                      <a:r>
                        <a:rPr kumimoji="1" lang="en-US" altLang="ja-JP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Hydrostatic Part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</a:t>
                      </a:r>
                      <a:b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ES/NS-FEM-T3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b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/NS-FEM-T4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b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/NS-FEM-T4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848663" y="4653136"/>
                <a:ext cx="743556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 increase in DOF!!</a:t>
                </a:r>
              </a:p>
              <a:p>
                <a:pPr algn="ctr"/>
                <a:r>
                  <a:rPr lang="en-US" altLang="ja-JP" sz="2800" dirty="0" smtClean="0">
                    <a:effectLst/>
                  </a:rPr>
                  <a:t>Displacement vector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effectLst/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ja-JP" sz="2800" b="0" i="1" smtClean="0">
                        <a:effectLst/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800" b="0" i="1" smtClean="0"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800" dirty="0" smtClean="0">
                    <a:effectLst/>
                  </a:rPr>
                  <a:t> </a:t>
                </a:r>
                <a:r>
                  <a:rPr kumimoji="1" lang="en-US" altLang="ja-JP" sz="2800" dirty="0" smtClean="0">
                    <a:effectLst/>
                  </a:rPr>
                  <a:t>is only the unknown.</a:t>
                </a:r>
                <a:endParaRPr kumimoji="1" lang="ja-JP" altLang="en-US" sz="2800" dirty="0">
                  <a:effectLst/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63" y="4653136"/>
                <a:ext cx="7435562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738" t="-7006" r="-820" b="-16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295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Verification ~ Bending of Cantilever ~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err="1" smtClean="0">
                    <a:solidFill>
                      <a:srgbClr val="FF9900"/>
                    </a:solidFill>
                  </a:rPr>
                  <a:t>hyperelastic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smtClean="0"/>
                  <a:t>material</a:t>
                </a:r>
                <a:br>
                  <a:rPr lang="en-US" altLang="ja-JP" sz="280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ja-JP" sz="2800" b="0" dirty="0" smtClean="0"/>
                  <a:t/>
                </a:r>
                <a:br>
                  <a:rPr lang="en-US" altLang="ja-JP" sz="2800" b="0" dirty="0" smtClean="0"/>
                </a:br>
                <a:r>
                  <a:rPr lang="en-US" altLang="ja-JP" sz="2800" dirty="0" smtClean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(=1 </a:t>
                </a:r>
                <a:r>
                  <a:rPr lang="en-US" altLang="ja-JP" sz="2800" dirty="0" err="1" smtClean="0"/>
                  <a:t>GPa</a:t>
                </a:r>
                <a:r>
                  <a:rPr lang="en-US" altLang="ja-JP" sz="2800" dirty="0" smtClean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s.</a:t>
                </a:r>
                <a:endParaRPr kumimoji="1" lang="en-US" altLang="ja-JP" sz="2800" dirty="0" smtClean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 smtClean="0">
                    <a:solidFill>
                      <a:srgbClr val="C00000"/>
                    </a:solidFill>
                  </a:rPr>
                  <a:t>Compared to ABAQUS/Standard</a:t>
                </a:r>
                <a:r>
                  <a:rPr kumimoji="1" lang="en-US" altLang="ja-JP" sz="2800" dirty="0" smtClean="0"/>
                  <a:t> with </a:t>
                </a:r>
                <a:r>
                  <a:rPr kumimoji="1" lang="en-US" altLang="ja-JP" sz="2800" i="1" dirty="0" smtClean="0"/>
                  <a:t>C3D20H</a:t>
                </a:r>
                <a:r>
                  <a:rPr kumimoji="1" lang="en-US" altLang="ja-JP" sz="2800" dirty="0" smtClean="0"/>
                  <a:t> (2nd-order </a:t>
                </a:r>
                <a:r>
                  <a:rPr kumimoji="1" lang="en-US" altLang="ja-JP" sz="2800" dirty="0" smtClean="0">
                    <a:solidFill>
                      <a:srgbClr val="008000"/>
                    </a:solidFill>
                  </a:rPr>
                  <a:t>hybrid hexahedral</a:t>
                </a:r>
                <a:r>
                  <a:rPr kumimoji="1" lang="en-US" altLang="ja-JP" sz="2800" dirty="0" smtClean="0"/>
                  <a:t>) elements.</a:t>
                </a:r>
              </a:p>
              <a:p>
                <a:r>
                  <a:rPr lang="en-US" altLang="ja-JP" sz="2800" dirty="0" smtClean="0"/>
                  <a:t>No mesh rezoning is taken place for this test.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 b="-39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esults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𝐚</m:t>
                        </m:r>
                      </m:e>
                      <m:sup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2800" b="1" i="0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2539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052737"/>
            <a:ext cx="6412898" cy="53285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06522" y="1808820"/>
            <a:ext cx="21659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The amount of</a:t>
            </a:r>
            <a:br>
              <a:rPr lang="en-US" altLang="ja-JP" sz="2000" dirty="0" smtClean="0"/>
            </a:br>
            <a:r>
              <a:rPr lang="en-US" altLang="ja-JP" sz="2000" dirty="0" smtClean="0"/>
              <a:t>v</a:t>
            </a:r>
            <a:r>
              <a:rPr kumimoji="1" lang="en-US" altLang="ja-JP" sz="2000" dirty="0" smtClean="0"/>
              <a:t>ertical deflection</a:t>
            </a:r>
          </a:p>
          <a:p>
            <a:pPr algn="ctr"/>
            <a:r>
              <a:rPr lang="en-US" altLang="ja-JP" sz="2000" dirty="0" smtClean="0"/>
              <a:t>is about</a:t>
            </a:r>
          </a:p>
          <a:p>
            <a:pPr algn="ctr"/>
            <a:r>
              <a:rPr lang="en-US" altLang="ja-JP" sz="2000" dirty="0" smtClean="0"/>
              <a:t>6.5 m.</a:t>
            </a:r>
          </a:p>
          <a:p>
            <a:pPr algn="ctr"/>
            <a:endParaRPr kumimoji="1" lang="en-US" altLang="ja-JP" sz="2000" dirty="0"/>
          </a:p>
          <a:p>
            <a:pPr algn="ctr"/>
            <a:r>
              <a:rPr lang="en-US" altLang="ja-JP" sz="2000" dirty="0" smtClean="0"/>
              <a:t>If we use</a:t>
            </a:r>
          </a:p>
          <a:p>
            <a:pPr algn="ctr"/>
            <a:r>
              <a:rPr kumimoji="1" lang="en-US" altLang="ja-JP" sz="2000" dirty="0" smtClean="0"/>
              <a:t>constant strain</a:t>
            </a:r>
          </a:p>
          <a:p>
            <a:pPr algn="ctr"/>
            <a:r>
              <a:rPr lang="en-US" altLang="ja-JP" sz="2000" dirty="0" smtClean="0"/>
              <a:t>tetrahedral,</a:t>
            </a:r>
          </a:p>
          <a:p>
            <a:pPr algn="ctr"/>
            <a:r>
              <a:rPr kumimoji="1" lang="en-US" altLang="ja-JP" sz="2000" dirty="0" smtClean="0"/>
              <a:t>the amount of</a:t>
            </a:r>
          </a:p>
          <a:p>
            <a:pPr algn="ctr"/>
            <a:r>
              <a:rPr lang="en-US" altLang="ja-JP" sz="2000" dirty="0" smtClean="0"/>
              <a:t>vertical deflection</a:t>
            </a:r>
          </a:p>
          <a:p>
            <a:pPr algn="ctr"/>
            <a:r>
              <a:rPr kumimoji="1" lang="en-US" altLang="ja-JP" sz="2000" dirty="0" smtClean="0"/>
              <a:t>is about only</a:t>
            </a:r>
          </a:p>
          <a:p>
            <a:pPr algn="ctr"/>
            <a:r>
              <a:rPr kumimoji="1" lang="en-US" altLang="ja-JP" sz="2000" dirty="0" smtClean="0"/>
              <a:t>0.1 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1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Deflection Displacements</a:t>
            </a: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175595"/>
            <a:ext cx="6948772" cy="52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2</a:t>
            </a:r>
            <a:r>
              <a:rPr lang="en-US" altLang="ja-JP" sz="2400" b="1" i="1" u="sng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-order Hybrid Hex Element (C3D20H)</a:t>
            </a: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6293" y="5438532"/>
            <a:ext cx="5357557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S</a:t>
            </a:r>
            <a:r>
              <a:rPr lang="en-US" altLang="ja-JP" sz="2800" dirty="0" smtClean="0">
                <a:solidFill>
                  <a:srgbClr val="FF0000"/>
                </a:solidFill>
              </a:rPr>
              <a:t>elective S-FEM </a:t>
            </a:r>
            <a:r>
              <a:rPr lang="en-US" altLang="ja-JP" sz="2800" dirty="0" smtClean="0"/>
              <a:t>is </a:t>
            </a:r>
            <a:r>
              <a:rPr lang="en-US" altLang="ja-JP" sz="2800" b="1" i="1" dirty="0" smtClean="0"/>
              <a:t>locking-free</a:t>
            </a:r>
          </a:p>
          <a:p>
            <a:pPr algn="ctr"/>
            <a:r>
              <a:rPr lang="en-US" altLang="ja-JP" sz="2800" dirty="0" smtClean="0"/>
              <a:t> in large deflection analysis!!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6" y="1052736"/>
            <a:ext cx="6969976" cy="43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Verification ~Partial Compression of Block 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 Hyper elastic Material </a:t>
                </a:r>
                <a:br>
                  <a:rPr lang="en-US" altLang="ja-JP" sz="2800" b="0" dirty="0" smtClean="0"/>
                </a:br>
                <a:r>
                  <a:rPr lang="en-US" altLang="ja-JP" sz="2800" b="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dirty="0" smtClean="0"/>
                  <a:t>Applying pressure on ¼ of the top face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57225"/>
            <a:ext cx="5426654" cy="406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~Partial Compression of Block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62"/>
          <a:stretch/>
        </p:blipFill>
        <p:spPr>
          <a:xfrm>
            <a:off x="1704764" y="657225"/>
            <a:ext cx="7403740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~Partial Compression of Block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Displacements vs. Applied Pressure 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r>
              <a:rPr lang="en-US" altLang="ja-JP" sz="2400" dirty="0" smtClean="0"/>
              <a:t>Constant strain element (</a:t>
            </a:r>
            <a:r>
              <a:rPr lang="en-US" altLang="ja-JP" sz="2400" dirty="0" smtClean="0">
                <a:solidFill>
                  <a:srgbClr val="0000CC"/>
                </a:solidFill>
              </a:rPr>
              <a:t>C3D4</a:t>
            </a:r>
            <a:r>
              <a:rPr lang="en-US" altLang="ja-JP" sz="2400" dirty="0" smtClean="0"/>
              <a:t>) locks quickly.</a:t>
            </a:r>
            <a:endParaRPr lang="en-US" altLang="ja-JP" sz="2400" dirty="0"/>
          </a:p>
          <a:p>
            <a:r>
              <a:rPr lang="en-US" altLang="ja-JP" sz="2400" dirty="0" smtClean="0"/>
              <a:t>Other elements including selective S-FEMs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do not lock.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4243" y="5865534"/>
            <a:ext cx="8641655" cy="44203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Selective S-FEMs </a:t>
            </a:r>
            <a:r>
              <a:rPr lang="en-US" altLang="ja-JP" sz="2400" dirty="0" smtClean="0"/>
              <a:t>are </a:t>
            </a:r>
            <a:r>
              <a:rPr lang="en-US" altLang="ja-JP" sz="2400" b="1" dirty="0" smtClean="0"/>
              <a:t>locking-free</a:t>
            </a:r>
            <a:r>
              <a:rPr lang="en-US" altLang="ja-JP" sz="2400" dirty="0" smtClean="0"/>
              <a:t> in large strain analysis!!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/>
          <a:stretch/>
        </p:blipFill>
        <p:spPr>
          <a:xfrm>
            <a:off x="1153768" y="1016732"/>
            <a:ext cx="6822607" cy="40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 </a:t>
            </a:r>
            <a:r>
              <a:rPr lang="en-US" altLang="ja-JP" dirty="0"/>
              <a:t>&amp;</a:t>
            </a:r>
            <a:r>
              <a:rPr lang="en-US" altLang="ja-JP" dirty="0" smtClean="0"/>
              <a:t>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 smtClean="0"/>
              <a:t>We want to </a:t>
            </a:r>
            <a:r>
              <a:rPr lang="en-US" altLang="ja-JP" dirty="0" smtClean="0"/>
              <a:t>analyze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severely large </a:t>
            </a:r>
            <a:br>
              <a:rPr kumimoji="1" lang="en-US" altLang="ja-JP" b="1" dirty="0" smtClean="0">
                <a:solidFill>
                  <a:srgbClr val="7030A0"/>
                </a:solidFill>
              </a:rPr>
            </a:br>
            <a:r>
              <a:rPr kumimoji="1" lang="en-US" altLang="ja-JP" b="1" dirty="0" smtClean="0">
                <a:solidFill>
                  <a:srgbClr val="7030A0"/>
                </a:solidFill>
              </a:rPr>
              <a:t>deformation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problems in solids</a:t>
            </a:r>
            <a:br>
              <a:rPr kumimoji="1" lang="en-US" altLang="ja-JP" dirty="0" smtClean="0"/>
            </a:b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accurately and stably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/>
              <a:t>(T</a:t>
            </a:r>
            <a:r>
              <a:rPr kumimoji="1" lang="en-US" altLang="ja-JP" sz="2000" dirty="0" smtClean="0"/>
              <a:t>arget: automobile </a:t>
            </a:r>
            <a:r>
              <a:rPr lang="en-US" altLang="ja-JP" sz="2000" dirty="0" smtClean="0"/>
              <a:t>tire, </a:t>
            </a:r>
            <a:r>
              <a:rPr kumimoji="1" lang="en-US" altLang="ja-JP" sz="2000" dirty="0" smtClean="0"/>
              <a:t>thermal </a:t>
            </a:r>
            <a:r>
              <a:rPr kumimoji="1" lang="en-US" altLang="ja-JP" sz="2000" dirty="0" err="1" smtClean="0"/>
              <a:t>nanoimprint</a:t>
            </a:r>
            <a:r>
              <a:rPr kumimoji="1" lang="en-US" altLang="ja-JP" sz="2000" dirty="0" smtClean="0"/>
              <a:t>, etc.)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 smtClean="0"/>
              <a:t>Finite </a:t>
            </a:r>
            <a:r>
              <a:rPr lang="en-US" altLang="ja-JP" dirty="0"/>
              <a:t>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a short time</a:t>
            </a:r>
            <a:r>
              <a:rPr lang="en-US" altLang="ja-JP" dirty="0" smtClean="0"/>
              <a:t>, thereby resulting</a:t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convergence failure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40005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Mesh rezoning</a:t>
            </a:r>
            <a:r>
              <a:rPr lang="en-US" altLang="ja-JP" sz="2800" dirty="0" smtClean="0"/>
              <a:t> method (</a:t>
            </a:r>
            <a:r>
              <a:rPr lang="en-US" altLang="ja-JP" sz="2800" i="1" dirty="0" smtClean="0"/>
              <a:t>h</a:t>
            </a:r>
            <a:r>
              <a:rPr lang="en-US" altLang="ja-JP" sz="2800" dirty="0" smtClean="0"/>
              <a:t>-adaptive</a:t>
            </a:r>
            <a:br>
              <a:rPr lang="en-US" altLang="ja-JP" sz="2800" dirty="0" smtClean="0"/>
            </a:br>
            <a:r>
              <a:rPr lang="en-US" altLang="ja-JP" sz="2800" dirty="0" smtClean="0"/>
              <a:t>mesh-to-mesh solution mapping)</a:t>
            </a:r>
            <a:br>
              <a:rPr lang="en-US" altLang="ja-JP" sz="2800" dirty="0" smtClean="0"/>
            </a:br>
            <a:r>
              <a:rPr lang="en-US" altLang="ja-JP" sz="2800" dirty="0" smtClean="0"/>
              <a:t>is indispensable.</a:t>
            </a:r>
            <a:endParaRPr lang="en-US" altLang="ja-JP" sz="2800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Verification ~ Compression of 1/8 Cylinder 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 </a:t>
                </a: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1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/>
                  <a:t>50% axial compression.</a:t>
                </a:r>
              </a:p>
              <a:p>
                <a:r>
                  <a:rPr lang="en-US" altLang="ja-JP" sz="2400" b="0" dirty="0" smtClean="0"/>
                  <a:t>Neo </a:t>
                </a:r>
                <a:r>
                  <a:rPr lang="en-US" altLang="ja-JP" sz="2400" b="0" dirty="0" err="1" smtClean="0"/>
                  <a:t>Hookean</a:t>
                </a:r>
                <a:r>
                  <a:rPr lang="en-US" altLang="ja-JP" sz="2400" b="0" dirty="0" smtClean="0"/>
                  <a:t> hyper elastic material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=40×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  </a:t>
                </a:r>
                <a:r>
                  <a:rPr lang="en-US" altLang="ja-JP" sz="2400" dirty="0" smtClean="0"/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dirty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en-US" altLang="ja-JP" sz="2400" dirty="0" smtClean="0"/>
                  <a:t>).</a:t>
                </a:r>
              </a:p>
              <a:p>
                <a:r>
                  <a:rPr lang="en-US" altLang="ja-JP" sz="2400" dirty="0" smtClean="0"/>
                  <a:t>Compared to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C3D4H</a:t>
                </a:r>
                <a:r>
                  <a:rPr lang="en-US" altLang="ja-JP" sz="2400" dirty="0" smtClean="0"/>
                  <a:t> element of ABAQUS/Standard with exactly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 b="-2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7" y="657225"/>
            <a:ext cx="4294473" cy="38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 Compression of 1/8 Cylinder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297" y="628506"/>
            <a:ext cx="6156071" cy="57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 Compression of 1/8 Cylinder ~</a:t>
            </a:r>
            <a:endParaRPr kumimoji="1" lang="ja-JP" altLang="en-US" sz="3200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ABAQUS</a:t>
            </a: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800" dirty="0" smtClean="0"/>
              <a:t>Deformation is almost the same each other.</a:t>
            </a:r>
          </a:p>
          <a:p>
            <a:r>
              <a:rPr lang="en-US" altLang="ja-JP" sz="2800" dirty="0" smtClean="0"/>
              <a:t>Pressure oscillation is about </a:t>
            </a:r>
            <a:r>
              <a:rPr lang="en-US" altLang="ja-JP" sz="2800" u="sng" dirty="0" smtClean="0"/>
              <a:t>double</a:t>
            </a:r>
            <a:r>
              <a:rPr lang="en-US" altLang="ja-JP" sz="2800" dirty="0" smtClean="0"/>
              <a:t> in our result.</a:t>
            </a:r>
          </a:p>
          <a:p>
            <a:r>
              <a:rPr kumimoji="1" lang="en-US" altLang="ja-JP" sz="2800" dirty="0" smtClean="0"/>
              <a:t>Locking of corner/edge elements is observed.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6" b="870"/>
          <a:stretch/>
        </p:blipFill>
        <p:spPr>
          <a:xfrm>
            <a:off x="-15081" y="1067980"/>
            <a:ext cx="4767102" cy="38731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56066" y="1213876"/>
            <a:ext cx="263591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C3D4H</a:t>
            </a:r>
          </a:p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of ABAQUS/Standard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2" y="1918428"/>
            <a:ext cx="4084698" cy="301827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36895" y="1213876"/>
            <a:ext cx="1967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Selective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altLang="ja-JP" sz="2000" dirty="0" smtClean="0">
                <a:solidFill>
                  <a:srgbClr val="FF0000"/>
                </a:solidFill>
              </a:rPr>
              <a:t>/NS-FEM-T4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 Compression of 1/8 Cylinder ~</a:t>
            </a:r>
            <a:endParaRPr kumimoji="1" lang="ja-JP" altLang="en-US" sz="3200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ABAQUS</a:t>
            </a: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800" dirty="0" smtClean="0"/>
              <a:t>Deformation is almost the same each other.</a:t>
            </a:r>
          </a:p>
          <a:p>
            <a:r>
              <a:rPr lang="en-US" altLang="ja-JP" sz="2800" dirty="0" smtClean="0"/>
              <a:t>Pressure oscillation is about </a:t>
            </a:r>
            <a:r>
              <a:rPr lang="en-US" altLang="ja-JP" sz="2800" u="sng" dirty="0" smtClean="0"/>
              <a:t>double</a:t>
            </a:r>
            <a:r>
              <a:rPr lang="en-US" altLang="ja-JP" sz="2800" dirty="0" smtClean="0"/>
              <a:t> in our result.</a:t>
            </a:r>
          </a:p>
          <a:p>
            <a:r>
              <a:rPr kumimoji="1" lang="en-US" altLang="ja-JP" sz="2800" dirty="0" smtClean="0"/>
              <a:t>Locking of corner/edge elements is observed.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6" b="870"/>
          <a:stretch/>
        </p:blipFill>
        <p:spPr>
          <a:xfrm>
            <a:off x="-15081" y="1067980"/>
            <a:ext cx="4767102" cy="38731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56066" y="1213876"/>
            <a:ext cx="263591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C3D4H</a:t>
            </a:r>
          </a:p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of ABAQUS/Standard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44108" y="1213876"/>
            <a:ext cx="195277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Selective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</a:t>
            </a:r>
            <a:r>
              <a:rPr lang="en-US" altLang="ja-JP" sz="2000" dirty="0" smtClean="0">
                <a:solidFill>
                  <a:srgbClr val="FF0000"/>
                </a:solidFill>
              </a:rPr>
              <a:t>/NS-FEM-T4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0882"/>
            <a:ext cx="3869392" cy="29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dirty="0" smtClean="0"/>
              <a:t>Part 2: </a:t>
            </a:r>
            <a:endParaRPr lang="en-US" altLang="ja-JP" dirty="0"/>
          </a:p>
          <a:p>
            <a:pPr marL="0" indent="0" algn="ctr">
              <a:buNone/>
            </a:pPr>
            <a:r>
              <a:rPr lang="en-US" altLang="ja-JP" dirty="0" smtClean="0"/>
              <a:t>Demonstration </a:t>
            </a:r>
            <a:r>
              <a:rPr lang="en-US" altLang="ja-JP" dirty="0"/>
              <a:t>of our </a:t>
            </a:r>
            <a:r>
              <a:rPr lang="en-US" altLang="ja-JP" dirty="0" smtClean="0"/>
              <a:t>methods</a:t>
            </a:r>
            <a:br>
              <a:rPr lang="en-US" altLang="ja-JP" dirty="0" smtClean="0"/>
            </a:br>
            <a:r>
              <a:rPr lang="en-US" altLang="ja-JP" dirty="0" smtClean="0"/>
              <a:t>with </a:t>
            </a:r>
            <a:r>
              <a:rPr lang="en-US" altLang="ja-JP" dirty="0">
                <a:solidFill>
                  <a:srgbClr val="FF0000"/>
                </a:solidFill>
              </a:rPr>
              <a:t>mesh rezoning</a:t>
            </a:r>
          </a:p>
          <a:p>
            <a:pPr marL="0" indent="0" algn="ctr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Procedure of </a:t>
            </a:r>
            <a:r>
              <a:rPr kumimoji="1" lang="en-US" altLang="ja-JP" dirty="0" smtClean="0"/>
              <a:t>Mesh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Time:</a:t>
            </a:r>
            <a:br>
              <a:rPr kumimoji="1" lang="en-US" altLang="ja-JP" sz="2000" dirty="0" smtClean="0"/>
            </a:br>
            <a:r>
              <a:rPr kumimoji="1" lang="en-US" altLang="ja-JP" sz="2000" i="1" dirty="0" smtClean="0"/>
              <a:t>t</a:t>
            </a:r>
            <a:r>
              <a:rPr kumimoji="1" lang="en-US" altLang="ja-JP" sz="2000" baseline="-25000" dirty="0" smtClean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Time:</a:t>
            </a:r>
          </a:p>
          <a:p>
            <a:pPr algn="ctr"/>
            <a:r>
              <a:rPr kumimoji="1" lang="en-US" altLang="ja-JP" sz="2000" i="1" dirty="0" err="1" smtClean="0"/>
              <a:t>t</a:t>
            </a:r>
            <a:r>
              <a:rPr kumimoji="1" lang="en-US" altLang="ja-JP" sz="2000" baseline="-25000" dirty="0" err="1" smtClean="0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Time:</a:t>
            </a:r>
          </a:p>
          <a:p>
            <a:pPr algn="ctr"/>
            <a:r>
              <a:rPr kumimoji="1" lang="en-US" altLang="ja-JP" sz="2000" i="1" dirty="0" smtClean="0"/>
              <a:t>t</a:t>
            </a:r>
            <a:r>
              <a:rPr kumimoji="1" lang="en-US" altLang="ja-JP" sz="2000" baseline="-25000" dirty="0" smtClean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4590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Solve</a:t>
            </a:r>
          </a:p>
          <a:p>
            <a:pPr algn="ctr"/>
            <a:r>
              <a:rPr kumimoji="1" lang="en-US" altLang="ja-JP" sz="2000" dirty="0" smtClean="0"/>
              <a:t>Equilibrium</a:t>
            </a:r>
            <a:endParaRPr kumimoji="1" lang="ja-JP" altLang="en-US" sz="2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92123" y="4169421"/>
            <a:ext cx="153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 smtClean="0"/>
              <a:t>Remesh</a:t>
            </a:r>
            <a:endParaRPr lang="en-US" altLang="ja-JP" sz="2000" dirty="0" smtClean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 smtClean="0"/>
          </a:p>
          <a:p>
            <a:pPr algn="ctr"/>
            <a:r>
              <a:rPr lang="en-US" altLang="ja-JP" sz="2000" dirty="0" smtClean="0"/>
              <a:t>Map States</a:t>
            </a:r>
            <a:endParaRPr kumimoji="1"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96441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Resolve</a:t>
            </a:r>
          </a:p>
          <a:p>
            <a:pPr algn="ctr"/>
            <a:r>
              <a:rPr lang="en-US" altLang="ja-JP" sz="2000" dirty="0" smtClean="0"/>
              <a:t>Equilibrium</a:t>
            </a:r>
            <a:endParaRPr kumimoji="1" lang="ja-JP" altLang="en-US" sz="2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279386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Solve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en-US" altLang="ja-JP" sz="2000" dirty="0" smtClean="0"/>
              <a:t>Equilibrium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2242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5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5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659879"/>
            <a:ext cx="3862129" cy="330918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/>
              <a:t>Demo ~ Twist &amp; Stretch of Rubber Cuboid </a:t>
            </a:r>
            <a:r>
              <a:rPr lang="en-US" altLang="ja-JP" sz="3600" dirty="0" smtClean="0"/>
              <a:t>~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 smtClean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lang="en-US" altLang="ja-JP" sz="2400" dirty="0" smtClean="0"/>
                  <a:t>Static, 1 m x 2 m x 4 m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 smtClean="0"/>
                  <a:t>Neo-</a:t>
                </a:r>
                <a:r>
                  <a:rPr lang="en-US" altLang="ja-JP" sz="2400" dirty="0" err="1" smtClean="0"/>
                  <a:t>Hookean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 err="1" smtClean="0"/>
                  <a:t>hyperelastic</a:t>
                </a:r>
                <a:r>
                  <a:rPr lang="en-US" altLang="ja-JP" sz="2400" dirty="0" smtClean="0"/>
                  <a:t> body of </a:t>
                </a:r>
                <a:r>
                  <a:rPr lang="en-US" altLang="ja-JP" sz="2400" b="0" i="1" dirty="0" smtClean="0">
                    <a:latin typeface="Cambria Math"/>
                  </a:rPr>
                  <a:t/>
                </a:r>
                <a:br>
                  <a:rPr lang="en-US" altLang="ja-JP" sz="2400" b="0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GPa</m:t>
                    </m:r>
                  </m:oMath>
                </a14:m>
                <a:r>
                  <a:rPr lang="en-US" altLang="ja-JP" sz="24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=400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=0.48</m:t>
                    </m:r>
                  </m:oMath>
                </a14:m>
                <a:r>
                  <a:rPr lang="en-US" altLang="ja-JP" sz="2400" dirty="0" smtClean="0"/>
                  <a:t>)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Twist up to 360 deg.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Stretch up to 100% nominal strain</a:t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Twist back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Shrink back</a:t>
                </a:r>
              </a:p>
              <a:p>
                <a:r>
                  <a:rPr lang="en-US" altLang="ja-JP" sz="2400" dirty="0"/>
                  <a:t>Our selective FS/NS-FEM with tetrahedral </a:t>
                </a:r>
                <a:r>
                  <a:rPr lang="en-US" altLang="ja-JP" sz="2400" dirty="0" smtClean="0"/>
                  <a:t>elements</a:t>
                </a: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</a:t>
                </a:r>
                <a:r>
                  <a:rPr lang="en-US" altLang="ja-JP" sz="2400" dirty="0" smtClean="0"/>
                  <a:t>mesh rezoning every 90 deg. and 50% stretch/shrink</a:t>
                </a:r>
              </a:p>
            </p:txBody>
          </p:sp>
        </mc:Choice>
        <mc:Fallback xmlns="">
          <p:sp>
            <p:nvSpPr>
              <p:cNvPr id="5" name="コンテンツ プレースホルダー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blipFill rotWithShape="0">
                <a:blip r:embed="rId3"/>
                <a:stretch>
                  <a:fillRect l="-1975" b="-10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8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Demo ~ Twist &amp; Stretch of Rubber Cuboid ~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twist_stretch_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663711"/>
            <a:ext cx="5256584" cy="568636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496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Our selective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FS/NS-FEM</a:t>
            </a:r>
            <a:br>
              <a:rPr kumimoji="1" lang="en-US" altLang="ja-JP" sz="2000" dirty="0" smtClean="0"/>
            </a:br>
            <a:r>
              <a:rPr kumimoji="1" lang="en-US" altLang="ja-JP" sz="2000" dirty="0" smtClean="0">
                <a:solidFill>
                  <a:srgbClr val="FF0000"/>
                </a:solidFill>
              </a:rPr>
              <a:t>with</a:t>
            </a:r>
            <a:r>
              <a:rPr kumimoji="1" lang="en-US" altLang="ja-JP" sz="2000" dirty="0" smtClean="0"/>
              <a:t>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mesh rezoning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31495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Our selective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FS/NS-FEM</a:t>
            </a:r>
            <a:br>
              <a:rPr kumimoji="1" lang="en-US" altLang="ja-JP" sz="2000" dirty="0" smtClean="0"/>
            </a:br>
            <a:r>
              <a:rPr kumimoji="1" lang="en-US" altLang="ja-JP" sz="2000" dirty="0" smtClean="0">
                <a:solidFill>
                  <a:srgbClr val="0000CC"/>
                </a:solidFill>
              </a:rPr>
              <a:t>without 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mesh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67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Demo ~ Twist &amp; Stretch of Rubber Cuboid </a:t>
            </a:r>
            <a:r>
              <a:rPr lang="en-US" altLang="ja-JP" sz="3200" dirty="0" smtClean="0"/>
              <a:t>~</a:t>
            </a:r>
            <a:endParaRPr kumimoji="1" lang="ja-JP" altLang="en-US" sz="32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Displacement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/>
          <a:stretch/>
        </p:blipFill>
        <p:spPr>
          <a:xfrm>
            <a:off x="1439652" y="1088740"/>
            <a:ext cx="6238875" cy="512691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5283" y="3248980"/>
            <a:ext cx="12939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It</a:t>
            </a:r>
          </a:p>
          <a:p>
            <a:r>
              <a:rPr lang="en-US" altLang="ja-JP" sz="2000" dirty="0"/>
              <a:t>s</a:t>
            </a:r>
            <a:r>
              <a:rPr kumimoji="1" lang="en-US" altLang="ja-JP" sz="2000" dirty="0" smtClean="0"/>
              <a:t>pring-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backed</a:t>
            </a:r>
          </a:p>
          <a:p>
            <a:r>
              <a:rPr lang="en-US" altLang="ja-JP" sz="2000" dirty="0"/>
              <a:t>a</a:t>
            </a:r>
            <a:r>
              <a:rPr kumimoji="1" lang="en-US" altLang="ja-JP" sz="2000" dirty="0" smtClean="0"/>
              <a:t>lmost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perfectly!!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07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 altLang="ja-JP" sz="3200" dirty="0" smtClean="0"/>
              <a:t>Demo ~ Shearing &amp; Necking of Plastic Rod 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kumimoji="1"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endParaRPr lang="en-US" altLang="ja-JP" sz="2400" dirty="0" smtClean="0"/>
              </a:p>
              <a:p>
                <a:endParaRPr lang="en-US" altLang="ja-JP" sz="2400" dirty="0" smtClean="0"/>
              </a:p>
              <a:p>
                <a:endParaRPr lang="en-US" altLang="ja-JP" sz="2400" dirty="0" smtClean="0"/>
              </a:p>
              <a:p>
                <a:r>
                  <a:rPr lang="en-US" altLang="ja-JP" sz="2400" dirty="0" smtClean="0"/>
                  <a:t>Static, 3D</a:t>
                </a:r>
                <a:endParaRPr lang="en-US" altLang="ja-JP" sz="2400" dirty="0"/>
              </a:p>
              <a:p>
                <a:r>
                  <a:rPr lang="en-US" altLang="ja-JP" sz="2400" dirty="0" err="1" smtClean="0"/>
                  <a:t>Hencky's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 err="1"/>
                  <a:t>elasto</a:t>
                </a:r>
                <a:r>
                  <a:rPr lang="en-US" altLang="ja-JP" sz="2400" dirty="0"/>
                  <a:t>-plastic material,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/>
                      </a:rPr>
                      <m:t>𝑻</m:t>
                    </m:r>
                    <m:r>
                      <a:rPr lang="en-US" altLang="ja-JP" sz="2400" i="1">
                        <a:latin typeface="Cambria Math"/>
                      </a:rPr>
                      <m:t>=</m:t>
                    </m:r>
                    <m:r>
                      <a:rPr lang="en-US" altLang="ja-JP" sz="2400" b="1" i="1">
                        <a:latin typeface="Cambria Math"/>
                      </a:rPr>
                      <m:t>𝑪</m:t>
                    </m:r>
                    <m:r>
                      <a:rPr lang="en-US" altLang="ja-JP" sz="2400" i="1">
                        <a:latin typeface="Cambria Math"/>
                      </a:rPr>
                      <m:t> :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el</m:t>
                        </m:r>
                      </m:sub>
                    </m:sSub>
                    <m:r>
                      <a:rPr lang="en-US" altLang="ja-JP" sz="2400" i="1">
                        <a:latin typeface="Cambria Math"/>
                      </a:rPr>
                      <m:t>/</m:t>
                    </m:r>
                    <m:r>
                      <a:rPr lang="en-US" altLang="ja-JP" sz="2400" i="1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ja-JP" sz="2400" dirty="0"/>
                  <a:t>,</a:t>
                </a:r>
                <a:br>
                  <a:rPr lang="en-US" altLang="ja-JP" sz="2400" dirty="0"/>
                </a:br>
                <a:r>
                  <a:rPr lang="en-US" altLang="ja-JP" sz="2400" dirty="0"/>
                  <a:t>with von </a:t>
                </a:r>
                <a:r>
                  <a:rPr lang="en-US" altLang="ja-JP" sz="2400" dirty="0" err="1"/>
                  <a:t>Mises</a:t>
                </a:r>
                <a:r>
                  <a:rPr lang="en-US" altLang="ja-JP" sz="2400" dirty="0"/>
                  <a:t> yield criterion and isotropic hardening.</a:t>
                </a:r>
                <a:br>
                  <a:rPr lang="en-US" altLang="ja-JP" sz="2400" dirty="0"/>
                </a:br>
                <a:r>
                  <a:rPr lang="en-US" altLang="ja-JP" sz="2400" dirty="0"/>
                  <a:t>Young's Modulus: 1 </a:t>
                </a:r>
                <a:r>
                  <a:rPr lang="en-US" altLang="ja-JP" sz="2400" dirty="0" err="1"/>
                  <a:t>GPa</a:t>
                </a:r>
                <a:r>
                  <a:rPr lang="en-US" altLang="ja-JP" sz="2400" dirty="0"/>
                  <a:t>, Poisson's Ratio: 0.3,</a:t>
                </a:r>
                <a:br>
                  <a:rPr lang="en-US" altLang="ja-JP" sz="2400" dirty="0"/>
                </a:br>
                <a:r>
                  <a:rPr lang="en-US" altLang="ja-JP" sz="2400" dirty="0"/>
                  <a:t>Yield Stress: 1 </a:t>
                </a:r>
                <a:r>
                  <a:rPr lang="en-US" altLang="ja-JP" sz="2400" dirty="0" err="1"/>
                  <a:t>MPa</a:t>
                </a:r>
                <a:r>
                  <a:rPr lang="en-US" altLang="ja-JP" sz="2400" dirty="0"/>
                  <a:t>, Hardening </a:t>
                </a:r>
                <a:r>
                  <a:rPr lang="en-US" altLang="ja-JP" sz="2400" dirty="0" err="1"/>
                  <a:t>Coeff</a:t>
                </a:r>
                <a:r>
                  <a:rPr lang="en-US" altLang="ja-JP" sz="2400" dirty="0"/>
                  <a:t>.: 0.5 </a:t>
                </a:r>
                <a:r>
                  <a:rPr lang="en-US" altLang="ja-JP" sz="2400" dirty="0" err="1"/>
                  <a:t>MPa</a:t>
                </a:r>
                <a:r>
                  <a:rPr lang="en-US" altLang="ja-JP" sz="2400" dirty="0"/>
                  <a:t>.</a:t>
                </a:r>
              </a:p>
              <a:p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1" y="656692"/>
            <a:ext cx="4317501" cy="36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08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5133" y="2547201"/>
            <a:ext cx="30315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What we want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Static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Implicit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L</a:t>
            </a:r>
            <a:r>
              <a:rPr lang="en-US" altLang="ja-JP" sz="2400" dirty="0" smtClean="0"/>
              <a:t>arge deformation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M</a:t>
            </a:r>
            <a:r>
              <a:rPr kumimoji="1" lang="en-US" altLang="ja-JP" sz="2400" dirty="0" smtClean="0"/>
              <a:t>esh rezoning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/>
          <a:p>
            <a:r>
              <a:rPr lang="en-US" altLang="ja-JP" sz="3200" dirty="0"/>
              <a:t>Demo ~ Shearing &amp; Necking of Plastic Rod ~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3753036"/>
            <a:ext cx="1995739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dirty="0" smtClean="0"/>
              <a:t>The deformation</a:t>
            </a:r>
          </a:p>
          <a:p>
            <a:pPr algn="ctr"/>
            <a:r>
              <a:rPr kumimoji="1" lang="en-US" altLang="ja-JP" sz="2000" dirty="0" smtClean="0"/>
              <a:t>seems</a:t>
            </a:r>
          </a:p>
          <a:p>
            <a:pPr algn="ctr"/>
            <a:r>
              <a:rPr kumimoji="1" lang="en-US" altLang="ja-JP" sz="2000" dirty="0" smtClean="0"/>
              <a:t> to be valid.</a:t>
            </a:r>
          </a:p>
          <a:p>
            <a:pPr algn="ctr"/>
            <a:endParaRPr lang="en-US" altLang="ja-JP" sz="2000" dirty="0" smtClean="0"/>
          </a:p>
          <a:p>
            <a:pPr algn="ctr"/>
            <a:r>
              <a:rPr lang="en-US" altLang="ja-JP" sz="2000" dirty="0" smtClean="0"/>
              <a:t>After 2.8 m disp.,</a:t>
            </a:r>
          </a:p>
          <a:p>
            <a:pPr algn="ctr"/>
            <a:r>
              <a:rPr lang="en-US" altLang="ja-JP" sz="2000" dirty="0" smtClean="0"/>
              <a:t>mesh rezoning</a:t>
            </a:r>
          </a:p>
          <a:p>
            <a:pPr algn="ctr"/>
            <a:r>
              <a:rPr lang="en-US" altLang="ja-JP" sz="2000" dirty="0" smtClean="0"/>
              <a:t>error</a:t>
            </a:r>
          </a:p>
          <a:p>
            <a:pPr algn="ctr"/>
            <a:r>
              <a:rPr lang="en-US" altLang="ja-JP" sz="2000" dirty="0"/>
              <a:t>o</a:t>
            </a:r>
            <a:r>
              <a:rPr lang="en-US" altLang="ja-JP" sz="2000" dirty="0" smtClean="0"/>
              <a:t>ccurred.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59830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Result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045" y="661104"/>
            <a:ext cx="6712435" cy="57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Demo ~ Shearing &amp; Necking of Plastic Rod </a:t>
            </a:r>
            <a:r>
              <a:rPr lang="en-US" altLang="ja-JP" sz="3200" dirty="0" smtClean="0"/>
              <a:t>~</a:t>
            </a:r>
            <a:endParaRPr kumimoji="1" lang="ja-JP" altLang="en-US" sz="32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2D with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FEM-T3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6" name="2d_shift-e_p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714" r="12951"/>
          <a:stretch/>
        </p:blipFill>
        <p:spPr>
          <a:xfrm>
            <a:off x="1727684" y="668779"/>
            <a:ext cx="6408712" cy="57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Demo ~Tension </a:t>
            </a:r>
            <a:r>
              <a:rPr lang="en-US" altLang="ja-JP" sz="3200" dirty="0"/>
              <a:t>of </a:t>
            </a:r>
            <a:r>
              <a:rPr lang="en-US" altLang="ja-JP" sz="3200" dirty="0" smtClean="0"/>
              <a:t>Filler </a:t>
            </a:r>
            <a:r>
              <a:rPr lang="en-US" altLang="ja-JP" sz="3200" dirty="0"/>
              <a:t>Particle </a:t>
            </a:r>
            <a:r>
              <a:rPr lang="en-US" altLang="ja-JP" sz="3200" dirty="0" smtClean="0"/>
              <a:t>Composite~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r>
                  <a:rPr lang="en-US" altLang="ja-JP" sz="2800" dirty="0" smtClean="0"/>
                  <a:t>2D, plane-strain, static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/>
                  <a:t> </a:t>
                </a:r>
              </a:p>
              <a:p>
                <a:pPr lvl="1"/>
                <a:r>
                  <a:rPr lang="en-US" altLang="ja-JP" sz="2400" dirty="0" smtClean="0">
                    <a:solidFill>
                      <a:srgbClr val="FF00FF"/>
                    </a:solidFill>
                  </a:rPr>
                  <a:t>Filler: hard rubber</a:t>
                </a:r>
                <a:r>
                  <a:rPr lang="ja-JP" altLang="en-US" sz="2400" dirty="0" smtClean="0">
                    <a:solidFill>
                      <a:srgbClr val="FF00FF"/>
                    </a:solidFill>
                  </a:rPr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nor/>
                      </m:rPr>
                      <a:rPr lang="en-US" altLang="ja-JP" sz="240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>
                    <a:solidFill>
                      <a:srgbClr val="FF00FF"/>
                    </a:solidFill>
                  </a:rPr>
                  <a:t>）</a:t>
                </a:r>
                <a:endParaRPr lang="en-US" altLang="ja-JP" sz="2400" dirty="0">
                  <a:solidFill>
                    <a:srgbClr val="FF00FF"/>
                  </a:solidFill>
                </a:endParaRPr>
              </a:p>
              <a:p>
                <a:pPr lvl="1"/>
                <a:r>
                  <a:rPr lang="en-US" altLang="ja-JP" sz="2400" dirty="0" smtClean="0"/>
                  <a:t>Matrix: soft rubber</a:t>
                </a:r>
                <a:r>
                  <a:rPr lang="ja-JP" altLang="en-US" sz="2400" dirty="0" smtClean="0"/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 smtClean="0"/>
                  <a:t>）</a:t>
                </a:r>
                <a:endParaRPr lang="en-US" altLang="ja-JP" sz="2400" dirty="0"/>
              </a:p>
              <a:p>
                <a:pPr lvl="1"/>
                <a:endParaRPr lang="ja-JP" altLang="en-US" sz="2400" dirty="0"/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6" y="657225"/>
            <a:ext cx="5105410" cy="34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Demo </a:t>
            </a:r>
            <a:r>
              <a:rPr lang="en-US" altLang="ja-JP" sz="3200" dirty="0" smtClean="0"/>
              <a:t>~Tension </a:t>
            </a:r>
            <a:r>
              <a:rPr lang="en-US" altLang="ja-JP" sz="3200" dirty="0"/>
              <a:t>of Filler Particle </a:t>
            </a:r>
            <a:r>
              <a:rPr lang="en-US" altLang="ja-JP" sz="3200" dirty="0" smtClean="0"/>
              <a:t>Composite~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 Selective ES/NS-FEM-T4</a:t>
            </a: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000" dirty="0" smtClean="0"/>
              <a:t>The deformation seems to be valid.</a:t>
            </a:r>
            <a:endParaRPr lang="en-US" altLang="ja-JP" sz="2000" dirty="0"/>
          </a:p>
          <a:p>
            <a:r>
              <a:rPr lang="en-US" altLang="ja-JP" sz="2000" dirty="0" smtClean="0"/>
              <a:t>After 180% stretch, analysis stopped due to mesh rezoning error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filler_particle_compos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6429"/>
            <a:ext cx="9144000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 smtClean="0"/>
              <a:t> </a:t>
            </a:r>
            <a:r>
              <a:rPr lang="en-US" altLang="ja-JP" sz="4000" dirty="0" smtClean="0"/>
              <a:t>Summary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Characteristics of S-FEMs &amp; C3D4H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072895"/>
              </p:ext>
            </p:extLst>
          </p:nvPr>
        </p:nvGraphicFramePr>
        <p:xfrm>
          <a:off x="243249" y="1016732"/>
          <a:ext cx="8856479" cy="3627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2487"/>
                <a:gridCol w="987423"/>
                <a:gridCol w="1433205"/>
                <a:gridCol w="1028968"/>
                <a:gridCol w="1086908"/>
                <a:gridCol w="1296144"/>
                <a:gridCol w="1071344"/>
              </a:tblGrid>
              <a:tr h="597815"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Locking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Volumetric Locking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</a:t>
                      </a:r>
                    </a:p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kumimoji="1" lang="en-US" altLang="ja-JP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b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b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DOF</a:t>
                      </a:r>
                      <a:endParaRPr kumimoji="1" lang="en-US" altLang="ja-JP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Oscillation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Dev/</a:t>
                      </a:r>
                      <a:r>
                        <a:rPr kumimoji="1" lang="en-US" altLang="ja-JP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</a:t>
                      </a:r>
                      <a:endParaRPr kumimoji="1" lang="en-US" altLang="ja-JP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329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ja-JP" altLang="en-US" sz="4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97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 FS/NS-FEM-T4 &amp;</a:t>
                      </a:r>
                    </a:p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ES/NS-FEM-T4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97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ABAQUS C3D4H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角丸四角形 2"/>
          <p:cNvSpPr/>
          <p:nvPr/>
        </p:nvSpPr>
        <p:spPr>
          <a:xfrm>
            <a:off x="6804248" y="2996952"/>
            <a:ext cx="2232248" cy="612068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01316" y="3556878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 in Future</a:t>
            </a:r>
            <a:endParaRPr kumimoji="1" lang="ja-JP" altLang="en-U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7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 smtClean="0"/>
              <a:t>Selective S-FEMs with triangular or tetrahedra</a:t>
            </a:r>
            <a:r>
              <a:rPr lang="en-US" altLang="ja-JP" sz="2800" dirty="0" smtClean="0"/>
              <a:t>l elements are </a:t>
            </a:r>
            <a:r>
              <a:rPr lang="en-US" altLang="ja-JP" sz="2800" b="1" u="sng" dirty="0" smtClean="0"/>
              <a:t>locking free </a:t>
            </a:r>
            <a:r>
              <a:rPr lang="en-US" altLang="ja-JP" sz="2800" dirty="0" smtClean="0"/>
              <a:t>and easy to implement.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The accuracy of selective S-FEMs is almost the same as C3D4H of ABAQUS, which is one of the current best hybrid elements.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Selective S-FEMs go well together with mesh rezoning.</a:t>
            </a:r>
            <a:br>
              <a:rPr lang="en-US" altLang="ja-JP" sz="2800" dirty="0" smtClean="0"/>
            </a:br>
            <a:r>
              <a:rPr lang="en-US" altLang="ja-JP" sz="2800" dirty="0" smtClean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 and 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solidFill>
                  <a:srgbClr val="FF0000"/>
                </a:solidFill>
              </a:rPr>
              <a:t>A new implicit static mesh rezoning method </a:t>
            </a:r>
            <a:r>
              <a:rPr lang="en-US" altLang="ja-JP" sz="2400" dirty="0" smtClean="0"/>
              <a:t>for </a:t>
            </a:r>
            <a:r>
              <a:rPr lang="en-US" altLang="ja-JP" sz="2400" dirty="0" smtClean="0">
                <a:solidFill>
                  <a:srgbClr val="7030A0"/>
                </a:solidFill>
              </a:rPr>
              <a:t>severely large deformation</a:t>
            </a:r>
            <a:r>
              <a:rPr lang="en-US" altLang="ja-JP" sz="2400" dirty="0" smtClean="0"/>
              <a:t> analysis is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It adopts </a:t>
            </a:r>
            <a:r>
              <a:rPr lang="en-US" altLang="ja-JP" sz="2400" dirty="0" smtClean="0">
                <a:solidFill>
                  <a:srgbClr val="FF00FF"/>
                </a:solidFill>
              </a:rPr>
              <a:t>our modified selective S-FEM</a:t>
            </a:r>
            <a:r>
              <a:rPr lang="en-US" altLang="ja-JP" sz="2400" dirty="0" smtClean="0"/>
              <a:t>, which separates stress into </a:t>
            </a:r>
            <a:r>
              <a:rPr lang="en-US" altLang="ja-JP" sz="2400" dirty="0" err="1" smtClean="0"/>
              <a:t>deviatoric</a:t>
            </a:r>
            <a:r>
              <a:rPr lang="en-US" altLang="ja-JP" sz="2400" dirty="0" smtClean="0"/>
              <a:t> part and hydrostatic part.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Its accuracy are verified with </a:t>
            </a:r>
            <a:r>
              <a:rPr lang="en-US" altLang="ja-JP" sz="2400" dirty="0" err="1" smtClean="0"/>
              <a:t>hyperelastic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material and </a:t>
            </a:r>
            <a:r>
              <a:rPr lang="en-US" altLang="ja-JP" sz="2400" dirty="0" err="1" smtClean="0"/>
              <a:t>elasto</a:t>
            </a:r>
            <a:r>
              <a:rPr lang="en-US" altLang="ja-JP" sz="2400" dirty="0" smtClean="0"/>
              <a:t>-plastic material.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sz="1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Resolve pressure oscillation issue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Apply to contact forming, crack propagation, etc</a:t>
            </a:r>
            <a:r>
              <a:rPr lang="en-US" altLang="ja-JP" sz="2400" dirty="0" smtClean="0"/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Explicit dynamic formulation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Local mesh rezoning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05985" y="5550331"/>
            <a:ext cx="7511993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</a:t>
            </a:r>
            <a:r>
              <a:rPr lang="en-US" altLang="ja-JP" sz="2400" dirty="0"/>
              <a:t>.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I appreciate your question </a:t>
            </a:r>
            <a:r>
              <a:rPr lang="en-US" altLang="ja-JP" sz="2400" dirty="0" smtClean="0">
                <a:solidFill>
                  <a:srgbClr val="FF0000"/>
                </a:solidFill>
              </a:rPr>
              <a:t>in slow and easy English!!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issue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deformation mesh rezoning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800" dirty="0" smtClean="0"/>
              <a:t>It is impossible to </a:t>
            </a:r>
            <a:r>
              <a:rPr lang="en-US" altLang="ja-JP" sz="2800" dirty="0" err="1" smtClean="0"/>
              <a:t>remesh</a:t>
            </a:r>
            <a:r>
              <a:rPr lang="en-US" altLang="ja-JP" sz="2800" dirty="0" smtClean="0"/>
              <a:t> arbitrary deformed 2D or 3D domains with </a:t>
            </a:r>
            <a:r>
              <a:rPr lang="en-US" altLang="ja-JP" sz="2800" dirty="0" smtClean="0">
                <a:solidFill>
                  <a:srgbClr val="C00000"/>
                </a:solidFill>
              </a:rPr>
              <a:t>quadrilateral or hexahedral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C00000"/>
                </a:solidFill>
              </a:rPr>
              <a:t>elements</a:t>
            </a:r>
            <a:r>
              <a:rPr lang="en-US" altLang="ja-JP" sz="2800" dirty="0" smtClean="0"/>
              <a:t>.</a:t>
            </a:r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However, the </a:t>
            </a:r>
            <a:r>
              <a:rPr lang="en-US" altLang="ja-JP" sz="2800" i="1" dirty="0" smtClean="0"/>
              <a:t>standard</a:t>
            </a:r>
            <a:r>
              <a:rPr lang="en-US" altLang="ja-JP" sz="2800" dirty="0" smtClean="0"/>
              <a:t> (constant strain) triangular or tetrahedral elements induce </a:t>
            </a:r>
            <a:r>
              <a:rPr lang="en-US" altLang="ja-JP" sz="2800" dirty="0" smtClean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 smtClean="0">
                <a:solidFill>
                  <a:srgbClr val="0000CC"/>
                </a:solidFill>
              </a:rPr>
              <a:t> </a:t>
            </a:r>
            <a:r>
              <a:rPr lang="en-US" altLang="ja-JP" sz="2800" dirty="0" smtClean="0"/>
              <a:t>easily, which leads to inaccurate results.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456892"/>
            <a:ext cx="612068" cy="140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2640174"/>
            <a:ext cx="2749327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2643755"/>
            <a:ext cx="2739866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2517" y="3877888"/>
            <a:ext cx="8375947" cy="523220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>
                <a:solidFill>
                  <a:srgbClr val="0000CC"/>
                </a:solidFill>
              </a:rPr>
              <a:t>triangular</a:t>
            </a:r>
            <a:r>
              <a:rPr lang="ja-JP" altLang="en-US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>
                <a:solidFill>
                  <a:srgbClr val="0000CC"/>
                </a:solidFill>
              </a:rPr>
              <a:t>or tetrahedral elements</a:t>
            </a:r>
            <a:r>
              <a:rPr lang="en-US" altLang="ja-JP" sz="2800" dirty="0" smtClean="0">
                <a:solidFill>
                  <a:srgbClr val="0000CC"/>
                </a:solidFill>
              </a:rPr>
              <a:t>..</a:t>
            </a:r>
            <a:r>
              <a:rPr lang="en-US" altLang="ja-JP" sz="2800" dirty="0" smtClean="0"/>
              <a:t>.</a:t>
            </a:r>
            <a:endParaRPr lang="en-US" altLang="ja-JP" sz="2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716016" y="266816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YES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9512" y="2672916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en-US" altLang="ja-JP" sz="2400" dirty="0"/>
              <a:t>Higher order </a:t>
            </a:r>
            <a:r>
              <a:rPr lang="en-US" altLang="ja-JP" sz="2400" dirty="0" smtClean="0"/>
              <a:t>elements: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Not volumetric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locking free; Not effective </a:t>
            </a:r>
            <a:br>
              <a:rPr lang="en-US" altLang="ja-JP" sz="2400" dirty="0" smtClean="0"/>
            </a:br>
            <a:r>
              <a:rPr lang="en-US" altLang="ja-JP" sz="2400" dirty="0" smtClean="0"/>
              <a:t>      in </a:t>
            </a:r>
            <a:r>
              <a:rPr lang="en-US" altLang="ja-JP" sz="2400" dirty="0"/>
              <a:t>large </a:t>
            </a:r>
            <a:r>
              <a:rPr lang="en-US" altLang="ja-JP" sz="2400" dirty="0" smtClean="0"/>
              <a:t>deformation due to intermediate nodes.</a:t>
            </a:r>
          </a:p>
          <a:p>
            <a:pPr>
              <a:lnSpc>
                <a:spcPct val="98000"/>
              </a:lnSpc>
            </a:pPr>
            <a:r>
              <a:rPr lang="en-US" altLang="ja-JP" sz="2400" dirty="0"/>
              <a:t>EAS </a:t>
            </a:r>
            <a:r>
              <a:rPr lang="en-US" altLang="ja-JP" sz="2400" dirty="0" smtClean="0"/>
              <a:t>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Unstable.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B-bar, F-bar and selective integration 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Not </a:t>
            </a:r>
            <a:r>
              <a:rPr lang="en-US" altLang="ja-JP" sz="2400" dirty="0"/>
              <a:t>applicable to </a:t>
            </a:r>
            <a:r>
              <a:rPr lang="en-US" altLang="ja-JP" sz="2400" dirty="0" smtClean="0"/>
              <a:t>triangular/tetrahedral mesh.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F-bar patch 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/>
              <a:t>Difficult to construct good patches</a:t>
            </a:r>
          </a:p>
          <a:p>
            <a:pPr>
              <a:lnSpc>
                <a:spcPct val="98000"/>
              </a:lnSpc>
            </a:pPr>
            <a:r>
              <a:rPr lang="en-US" altLang="ja-JP" sz="2400" dirty="0"/>
              <a:t>u/p hybrid </a:t>
            </a:r>
            <a:r>
              <a:rPr lang="en-US" altLang="ja-JP" sz="2400" dirty="0" smtClean="0"/>
              <a:t>(mixed) elements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No </a:t>
            </a:r>
            <a:r>
              <a:rPr lang="en-US" altLang="ja-JP" sz="2400" dirty="0" smtClean="0"/>
              <a:t>sufficient formulation for triangular/tetrahedral mesh is</a:t>
            </a:r>
            <a:br>
              <a:rPr lang="en-US" altLang="ja-JP" sz="2400" dirty="0" smtClean="0"/>
            </a:br>
            <a:r>
              <a:rPr lang="en-US" altLang="ja-JP" sz="2400" dirty="0" smtClean="0"/>
              <a:t>     presented so far. (There are almost acceptable hybrid</a:t>
            </a:r>
            <a:br>
              <a:rPr lang="en-US" altLang="ja-JP" sz="2400" dirty="0" smtClean="0"/>
            </a:br>
            <a:r>
              <a:rPr lang="en-US" altLang="ja-JP" sz="2400" dirty="0" smtClean="0"/>
              <a:t>     elements such as C3D4H or C3D10H of ABAQUS.)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solidFill>
                  <a:srgbClr val="FF00FF"/>
                </a:solidFill>
              </a:rPr>
              <a:t>Selective smoothed finite elements: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Unknown potential (since 2009~).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try!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980728"/>
            <a:ext cx="8172908" cy="194421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 locking-free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modified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selective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S-FEM</a:t>
            </a:r>
            <a:endParaRPr lang="en-US" altLang="ja-JP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altLang="ja-JP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large deformation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problems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altLang="ja-JP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mesh rezoning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448" y="3248447"/>
            <a:ext cx="8632171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lang="en-US" altLang="ja-JP" sz="2800" dirty="0" smtClean="0"/>
              <a:t>- Part 1: I</a:t>
            </a:r>
            <a:r>
              <a:rPr kumimoji="1" lang="en-US" altLang="ja-JP" sz="2800" dirty="0" smtClean="0"/>
              <a:t>ntroduction </a:t>
            </a:r>
            <a:r>
              <a:rPr lang="en-US" altLang="ja-JP" sz="2800" dirty="0" smtClean="0"/>
              <a:t>to</a:t>
            </a:r>
            <a:r>
              <a:rPr kumimoji="1" lang="en-US" altLang="ja-JP" sz="2800" dirty="0" smtClean="0"/>
              <a:t> our </a:t>
            </a:r>
            <a:r>
              <a:rPr kumimoji="1" lang="en-US" altLang="ja-JP" sz="2800" i="1" dirty="0" smtClean="0"/>
              <a:t>modified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selective S-FEM</a:t>
            </a:r>
            <a:r>
              <a:rPr lang="en-US" altLang="ja-JP" sz="2800" dirty="0" smtClean="0">
                <a:solidFill>
                  <a:srgbClr val="FF00FF"/>
                </a:solidFill>
              </a:rPr>
              <a:t>s</a:t>
            </a:r>
          </a:p>
          <a:p>
            <a:r>
              <a:rPr lang="en-US" altLang="ja-JP" sz="2800" dirty="0" smtClean="0"/>
              <a:t>- </a:t>
            </a:r>
            <a:r>
              <a:rPr kumimoji="1" lang="en-US" altLang="ja-JP" sz="2800" dirty="0" smtClean="0"/>
              <a:t>Part 2: Demonstration of our </a:t>
            </a:r>
            <a:r>
              <a:rPr lang="en-US" altLang="ja-JP" sz="2800" dirty="0" smtClean="0"/>
              <a:t>methods 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     with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mesh rezoning</a:t>
            </a:r>
            <a:endParaRPr lang="en-US" altLang="ja-JP" sz="2800" dirty="0">
              <a:solidFill>
                <a:srgbClr val="FF0000"/>
              </a:solidFill>
            </a:endParaRPr>
          </a:p>
          <a:p>
            <a:r>
              <a:rPr lang="en-US" altLang="ja-JP" sz="2800" dirty="0" smtClean="0"/>
              <a:t>- 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 smtClean="0"/>
              <a:t>Part 1:</a:t>
            </a:r>
          </a:p>
          <a:p>
            <a:pPr marL="0" indent="0" algn="ctr">
              <a:buNone/>
            </a:pPr>
            <a:r>
              <a:rPr kumimoji="1" lang="en-US" altLang="ja-JP" dirty="0" smtClean="0"/>
              <a:t>Introduction </a:t>
            </a:r>
            <a:r>
              <a:rPr lang="en-US" altLang="ja-JP" dirty="0" smtClean="0"/>
              <a:t>to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O</a:t>
            </a:r>
            <a:r>
              <a:rPr kumimoji="1" lang="en-US" altLang="ja-JP" dirty="0" smtClean="0"/>
              <a:t>ur </a:t>
            </a:r>
            <a:r>
              <a:rPr lang="en-US" altLang="ja-JP" i="1" dirty="0"/>
              <a:t>M</a:t>
            </a:r>
            <a:r>
              <a:rPr kumimoji="1" lang="en-US" altLang="ja-JP" i="1" dirty="0" smtClean="0"/>
              <a:t>odified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FF"/>
                </a:solidFill>
              </a:rPr>
              <a:t>selective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FF"/>
                </a:solidFill>
              </a:rPr>
              <a:t>S-FEM</a:t>
            </a:r>
            <a:endParaRPr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Review of 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</a:t>
                </a:r>
                <a:r>
                  <a:rPr lang="en-US" altLang="ja-JP" sz="2400" dirty="0" smtClean="0"/>
                  <a:t>element as usual.</a:t>
                </a:r>
                <a:endParaRPr lang="en-US" altLang="ja-JP" sz="2400" dirty="0"/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smoothed edge domains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.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 smtClean="0"/>
                  <a:t>Generally accurate but induces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volumetric locking</a:t>
                </a:r>
                <a:r>
                  <a:rPr lang="en-US" altLang="ja-JP" sz="2400" u="sng" dirty="0" smtClean="0"/>
                  <a:t>.</a:t>
                </a: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508" y="5553236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Substituting "face" for "edge"</a:t>
            </a:r>
          </a:p>
          <a:p>
            <a:r>
              <a:rPr lang="en-US" altLang="ja-JP" sz="2000" dirty="0" smtClean="0"/>
              <a:t>gives </a:t>
            </a:r>
            <a:r>
              <a:rPr lang="en-US" altLang="ja-JP" sz="2000" dirty="0" smtClean="0">
                <a:solidFill>
                  <a:srgbClr val="FF0000"/>
                </a:solidFill>
              </a:rPr>
              <a:t>FS-FEM</a:t>
            </a:r>
            <a:r>
              <a:rPr lang="en-US" altLang="ja-JP" sz="2000" dirty="0" smtClean="0"/>
              <a:t> for 3D</a:t>
            </a:r>
            <a:endParaRPr kumimoji="1"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Review of 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</a:t>
                </a:r>
                <a:r>
                  <a:rPr lang="en-US" altLang="ja-JP" sz="2400" dirty="0" smtClean="0"/>
                  <a:t>element as usual.</a:t>
                </a:r>
                <a:endParaRPr lang="en-US" altLang="ja-JP" sz="2400" dirty="0"/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b="1" i="1" dirty="0" smtClean="0"/>
                  <a:t>F, 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smoothed node domains.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Generally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 accurate </a:t>
                </a:r>
                <a:r>
                  <a:rPr lang="en-US" altLang="ja-JP" sz="2400" u="sng" dirty="0"/>
                  <a:t>but </a:t>
                </a:r>
                <a:r>
                  <a:rPr lang="en-US" altLang="ja-JP" sz="2400" u="sng" dirty="0" smtClean="0"/>
                  <a:t>volumetric locking free.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544" y="2303584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(due to zero-energy modes,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which are arisen in</a:t>
            </a:r>
          </a:p>
          <a:p>
            <a:r>
              <a:rPr kumimoji="1" lang="en-US" altLang="ja-JP" dirty="0" smtClean="0"/>
              <a:t> reduced integration </a:t>
            </a:r>
          </a:p>
          <a:p>
            <a:r>
              <a:rPr kumimoji="1" lang="en-US" altLang="ja-JP" dirty="0" smtClean="0"/>
              <a:t> finite elements as</a:t>
            </a:r>
            <a:br>
              <a:rPr kumimoji="1" lang="en-US" altLang="ja-JP" dirty="0" smtClean="0"/>
            </a:br>
            <a:r>
              <a:rPr kumimoji="1" lang="en-US" altLang="ja-JP" dirty="0" smtClean="0"/>
              <a:t> hour-glass modes)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76156" y="311832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close to FVM with</a:t>
            </a:r>
          </a:p>
          <a:p>
            <a:r>
              <a:rPr lang="en-US" altLang="ja-JP" dirty="0" smtClean="0"/>
              <a:t>vertex</a:t>
            </a:r>
            <a:r>
              <a:rPr kumimoji="1" lang="en-US" altLang="ja-JP" dirty="0" smtClean="0"/>
              <a:t>-based </a:t>
            </a:r>
            <a:r>
              <a:rPr lang="en-US" altLang="ja-JP" dirty="0" smtClean="0"/>
              <a:t>control volume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42104</TotalTime>
  <Words>954</Words>
  <Application>Microsoft Office PowerPoint</Application>
  <PresentationFormat>画面に合わせる (4:3)</PresentationFormat>
  <Paragraphs>392</Paragraphs>
  <Slides>37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5" baseType="lpstr">
      <vt:lpstr>Arial Unicode MS</vt:lpstr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A Locking-free Smoothed Finite Element Formulation (Modified Selective FS/NS-FEM-T4)   with Tetrahedral Mesh Rezoning   for Large Deformation Problems</vt:lpstr>
      <vt:lpstr>Motivation &amp; Background</vt:lpstr>
      <vt:lpstr>Our First Result in Advance</vt:lpstr>
      <vt:lpstr>Issues</vt:lpstr>
      <vt:lpstr>Conventional Methods</vt:lpstr>
      <vt:lpstr>Objective</vt:lpstr>
      <vt:lpstr>PowerPoint プレゼンテーション</vt:lpstr>
      <vt:lpstr>Review of Edge-based S-FEM (ES-FEM)</vt:lpstr>
      <vt:lpstr>Review of Node-based S-FEM (NS-FEM)</vt:lpstr>
      <vt:lpstr>Review of Selective ES/NS-FEM</vt:lpstr>
      <vt:lpstr>Modified Selective ES/NS-FEM</vt:lpstr>
      <vt:lpstr>3 Types of Selective S-FEMs</vt:lpstr>
      <vt:lpstr>Verification ~ Bending of Cantilever ~</vt:lpstr>
      <vt:lpstr>Verification ~ Bending of Cantilever ~</vt:lpstr>
      <vt:lpstr>Verification ~ Bending of Cantilever ~</vt:lpstr>
      <vt:lpstr>Verification ~ Bending of Cantilever ~</vt:lpstr>
      <vt:lpstr>Verification ~Partial Compression of Block ~</vt:lpstr>
      <vt:lpstr>Verification ~Partial Compression of Block ~</vt:lpstr>
      <vt:lpstr>Verification ~Partial Compression of Block ~</vt:lpstr>
      <vt:lpstr>Verification ~ Compression of 1/8 Cylinder ~</vt:lpstr>
      <vt:lpstr>Verification ~ Compression of 1/8 Cylinder ~</vt:lpstr>
      <vt:lpstr>Verification ~ Compression of 1/8 Cylinder ~</vt:lpstr>
      <vt:lpstr>Verification ~ Compression of 1/8 Cylinder ~</vt:lpstr>
      <vt:lpstr>PowerPoint プレゼンテーション</vt:lpstr>
      <vt:lpstr>Procedure of Mesh Rezoning</vt:lpstr>
      <vt:lpstr>Demo ~ Twist &amp; Stretch of Rubber Cuboid ~</vt:lpstr>
      <vt:lpstr>Demo ~ Twist &amp; Stretch of Rubber Cuboid ~</vt:lpstr>
      <vt:lpstr>Demo ~ Twist &amp; Stretch of Rubber Cuboid ~</vt:lpstr>
      <vt:lpstr>Demo ~ Shearing &amp; Necking of Plastic Rod ~</vt:lpstr>
      <vt:lpstr>Demo ~ Shearing &amp; Necking of Plastic Rod ~</vt:lpstr>
      <vt:lpstr>Demo ~ Shearing &amp; Necking of Plastic Rod ~</vt:lpstr>
      <vt:lpstr>Demo ~Tension of Filler Particle Composite~</vt:lpstr>
      <vt:lpstr>Demo ~Tension of Filler Particle Composite~</vt:lpstr>
      <vt:lpstr> </vt:lpstr>
      <vt:lpstr>Characteristics of S-FEMs &amp; C3D4H </vt:lpstr>
      <vt:lpstr>Take-Home Messages</vt:lpstr>
      <vt:lpstr>Summary and Future Work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1683</cp:revision>
  <cp:lastPrinted>2012-03-06T10:21:50Z</cp:lastPrinted>
  <dcterms:created xsi:type="dcterms:W3CDTF">2007-11-22T18:02:40Z</dcterms:created>
  <dcterms:modified xsi:type="dcterms:W3CDTF">2014-08-01T08:55:52Z</dcterms:modified>
</cp:coreProperties>
</file>