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5"/>
  </p:notesMasterIdLst>
  <p:handoutMasterIdLst>
    <p:handoutMasterId r:id="rId26"/>
  </p:handoutMasterIdLst>
  <p:sldIdLst>
    <p:sldId id="469" r:id="rId2"/>
    <p:sldId id="722" r:id="rId3"/>
    <p:sldId id="721" r:id="rId4"/>
    <p:sldId id="725" r:id="rId5"/>
    <p:sldId id="481" r:id="rId6"/>
    <p:sldId id="546" r:id="rId7"/>
    <p:sldId id="726" r:id="rId8"/>
    <p:sldId id="727" r:id="rId9"/>
    <p:sldId id="668" r:id="rId10"/>
    <p:sldId id="669" r:id="rId11"/>
    <p:sldId id="671" r:id="rId12"/>
    <p:sldId id="729" r:id="rId13"/>
    <p:sldId id="733" r:id="rId14"/>
    <p:sldId id="735" r:id="rId15"/>
    <p:sldId id="730" r:id="rId16"/>
    <p:sldId id="738" r:id="rId17"/>
    <p:sldId id="731" r:id="rId18"/>
    <p:sldId id="736" r:id="rId19"/>
    <p:sldId id="732" r:id="rId20"/>
    <p:sldId id="737" r:id="rId21"/>
    <p:sldId id="683" r:id="rId22"/>
    <p:sldId id="682" r:id="rId23"/>
    <p:sldId id="739" r:id="rId24"/>
  </p:sldIdLst>
  <p:sldSz cx="9144000" cy="6858000" type="screen4x3"/>
  <p:notesSz cx="9971088" cy="6823075"/>
  <p:custDataLst>
    <p:tags r:id="rId27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9">
          <p15:clr>
            <a:srgbClr val="A4A3A4"/>
          </p15:clr>
        </p15:guide>
        <p15:guide id="2" pos="3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  <a:srgbClr val="008000"/>
    <a:srgbClr val="FF9900"/>
    <a:srgbClr val="0000CC"/>
    <a:srgbClr val="FF0000"/>
    <a:srgbClr val="4DFFC4"/>
    <a:srgbClr val="00CC88"/>
    <a:srgbClr val="FFFF80"/>
    <a:srgbClr val="666699"/>
    <a:srgbClr val="EDF6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04" autoAdjust="0"/>
    <p:restoredTop sz="88252" autoAdjust="0"/>
  </p:normalViewPr>
  <p:slideViewPr>
    <p:cSldViewPr>
      <p:cViewPr varScale="1">
        <p:scale>
          <a:sx n="45" d="100"/>
          <a:sy n="45" d="100"/>
        </p:scale>
        <p:origin x="1109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1380" y="-96"/>
      </p:cViewPr>
      <p:guideLst>
        <p:guide orient="horz" pos="2149"/>
        <p:guide pos="3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48325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F8867-4283-4A96-9771-3601A6259625}" type="datetimeFigureOut">
              <a:rPr kumimoji="1" lang="ja-JP" altLang="en-US" smtClean="0"/>
              <a:t>2016/1/12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48325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5A802-9E04-459A-9DBB-836DB47BD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9170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48797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2016/1/12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79775" y="511175"/>
            <a:ext cx="3411538" cy="255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7815" y="3240934"/>
            <a:ext cx="7975460" cy="3070878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48797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41207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34742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67722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30798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377187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95815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903930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03515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460281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951121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56866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020277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806252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758083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67674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7499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04957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32369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06115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9789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94175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639279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62324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50425"/>
            <a:ext cx="7772400" cy="1470025"/>
          </a:xfrm>
        </p:spPr>
        <p:txBody>
          <a:bodyPr/>
          <a:lstStyle>
            <a:lvl1pPr>
              <a:defRPr>
                <a:latin typeface="Eras Bold ITC" panose="020B0907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dirty="0" smtClean="0"/>
              <a:t>マスタ サブタイトルの書式設定</a:t>
            </a:r>
            <a:endParaRPr lang="ja-JP" altLang="en-US" dirty="0"/>
          </a:p>
        </p:txBody>
      </p:sp>
      <p:sp>
        <p:nvSpPr>
          <p:cNvPr id="6" name="スライド番号プレースホルダー 4"/>
          <p:cNvSpPr txBox="1">
            <a:spLocks/>
          </p:cNvSpPr>
          <p:nvPr userDrawn="1"/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bg1"/>
                </a:solidFill>
                <a:latin typeface="Arial" charset="0"/>
                <a:ea typeface="MS PGothic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9pPr>
          </a:lstStyle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620712"/>
          </a:xfrm>
        </p:spPr>
        <p:txBody>
          <a:bodyPr>
            <a:normAutofit/>
          </a:bodyPr>
          <a:lstStyle>
            <a:lvl1pPr algn="ctr">
              <a:defRPr sz="4000">
                <a:latin typeface="Eras Bold ITC" panose="020B0907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ras Bold ITC" panose="020B0907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6513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 flipV="1">
            <a:off x="0" y="574675"/>
            <a:ext cx="9144000" cy="71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4040"/>
              </a:gs>
            </a:gsLst>
            <a:lin ang="13500000" scaled="1"/>
          </a:gra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0375"/>
            <a:chOff x="0" y="6397625"/>
            <a:chExt cx="9144000" cy="460375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3972529" y="6402186"/>
              <a:ext cx="1178775" cy="2730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36000" tIns="36000" rIns="36000" bIns="36000" anchor="ctr" anchorCtr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ja-JP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Plasticity</a:t>
              </a:r>
              <a:r>
                <a:rPr kumimoji="0" lang="en-GB" altLang="ja-JP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2016</a:t>
              </a:r>
              <a:endParaRPr kumimoji="0" lang="en-GB" altLang="ja-JP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057" name="Picture 15" descr="ロゴのみ"/>
            <p:cNvPicPr>
              <a:picLocks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4" b="20924"/>
            <a:stretch>
              <a:fillRect/>
            </a:stretch>
          </p:blipFill>
          <p:spPr bwMode="auto">
            <a:xfrm>
              <a:off x="7200900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7" descr="logo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b="0">
          <a:solidFill>
            <a:schemeClr val="accent2"/>
          </a:solidFill>
          <a:latin typeface="Eras Bold ITC" panose="020B0907030504020204" pitchFamily="34" charset="0"/>
          <a:ea typeface="Arial Unicode MS" pitchFamily="50" charset="-128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32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kumimoji="1" sz="28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u"/>
        <a:defRPr kumimoji="1" sz="24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p"/>
        <a:defRPr kumimoji="1" sz="20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kumimoji="1" sz="20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avi"/><Relationship Id="rId7" Type="http://schemas.openxmlformats.org/officeDocument/2006/relationships/image" Target="../media/image4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avi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0" y="1448780"/>
            <a:ext cx="9144000" cy="2808311"/>
          </a:xfrm>
        </p:spPr>
        <p:txBody>
          <a:bodyPr>
            <a:noAutofit/>
          </a:bodyPr>
          <a:lstStyle/>
          <a:p>
            <a:r>
              <a:rPr lang="en-US" altLang="ja-JP" sz="3600" b="1" dirty="0" smtClean="0">
                <a:solidFill>
                  <a:srgbClr val="0000CC"/>
                </a:solidFill>
              </a:rPr>
              <a:t>Performance of </a:t>
            </a:r>
            <a:br>
              <a:rPr lang="en-US" altLang="ja-JP" sz="3600" b="1" dirty="0" smtClean="0">
                <a:solidFill>
                  <a:srgbClr val="0000CC"/>
                </a:solidFill>
              </a:rPr>
            </a:br>
            <a:r>
              <a:rPr lang="en-US" altLang="ja-JP" sz="3600" b="1" dirty="0" smtClean="0">
                <a:solidFill>
                  <a:srgbClr val="FF00FF"/>
                </a:solidFill>
              </a:rPr>
              <a:t>Smoothed Finite Element Methods </a:t>
            </a:r>
            <a:r>
              <a:rPr lang="en-US" altLang="ja-JP" sz="3600" b="1" dirty="0" smtClean="0">
                <a:solidFill>
                  <a:srgbClr val="0000CC"/>
                </a:solidFill>
              </a:rPr>
              <a:t>with Tetrahedral Elements </a:t>
            </a:r>
            <a:br>
              <a:rPr lang="en-US" altLang="ja-JP" sz="3600" b="1" dirty="0" smtClean="0">
                <a:solidFill>
                  <a:srgbClr val="0000CC"/>
                </a:solidFill>
              </a:rPr>
            </a:br>
            <a:r>
              <a:rPr lang="en-US" altLang="ja-JP" sz="3600" b="1" dirty="0" smtClean="0">
                <a:solidFill>
                  <a:srgbClr val="0000CC"/>
                </a:solidFill>
              </a:rPr>
              <a:t>in Large Deformation </a:t>
            </a:r>
            <a:r>
              <a:rPr lang="en-US" altLang="ja-JP" sz="3600" b="1" dirty="0" err="1" smtClean="0">
                <a:solidFill>
                  <a:srgbClr val="0000CC"/>
                </a:solidFill>
              </a:rPr>
              <a:t>Elasto</a:t>
            </a:r>
            <a:r>
              <a:rPr lang="en-US" altLang="ja-JP" sz="3600" b="1" dirty="0" smtClean="0">
                <a:solidFill>
                  <a:srgbClr val="0000CC"/>
                </a:solidFill>
              </a:rPr>
              <a:t>-Plastic Analysis</a:t>
            </a:r>
            <a:endParaRPr kumimoji="1" lang="ja-JP" altLang="en-US" sz="3200" b="1" dirty="0">
              <a:solidFill>
                <a:srgbClr val="0000CC"/>
              </a:solidFill>
            </a:endParaRPr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>
          <a:xfrm>
            <a:off x="1371600" y="4487230"/>
            <a:ext cx="6400800" cy="885986"/>
          </a:xfrm>
        </p:spPr>
        <p:txBody>
          <a:bodyPr anchor="b"/>
          <a:lstStyle/>
          <a:p>
            <a:r>
              <a:rPr lang="en-US" altLang="zh-TW" sz="2400" b="1" u="sng" dirty="0" smtClean="0"/>
              <a:t>Yuki ONISHI</a:t>
            </a:r>
            <a:r>
              <a:rPr lang="en-US" altLang="zh-TW" sz="2400" b="1" dirty="0" smtClean="0"/>
              <a:t/>
            </a:r>
            <a:br>
              <a:rPr lang="en-US" altLang="zh-TW" sz="2400" b="1" dirty="0" smtClean="0"/>
            </a:br>
            <a:r>
              <a:rPr lang="en-US" altLang="zh-TW" sz="2400" b="1" dirty="0" smtClean="0"/>
              <a:t>Tokyo Institute of Technology, Japan</a:t>
            </a:r>
            <a:endParaRPr lang="zh-TW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0" y="6626225"/>
            <a:ext cx="1055688" cy="196850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958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Quick Introduction of F-</a:t>
            </a:r>
            <a:r>
              <a:rPr kumimoji="1" lang="en-US" altLang="ja-JP" dirty="0" err="1" smtClean="0"/>
              <a:t>barES</a:t>
            </a:r>
            <a:r>
              <a:rPr kumimoji="1" lang="en-US" altLang="ja-JP" dirty="0" smtClean="0"/>
              <a:t>-FEM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kumimoji="1"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sz="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altLang="ja-JP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acc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lang="en-US" altLang="ja-JP" sz="2800" dirty="0" smtClean="0"/>
                  <a:t> is given by </a:t>
                </a:r>
                <a:r>
                  <a:rPr lang="en-US" altLang="ja-JP" sz="2800" dirty="0" smtClean="0">
                    <a:solidFill>
                      <a:srgbClr val="FF0000"/>
                    </a:solidFill>
                  </a:rPr>
                  <a:t>ES-FEM</a:t>
                </a:r>
                <a:r>
                  <a:rPr lang="en-US" altLang="ja-JP" sz="2800" dirty="0" smtClean="0"/>
                  <a:t>.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ja-JP" sz="280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8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ja-JP" altLang="en-US" sz="2800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altLang="ja-JP" sz="2800" dirty="0" smtClean="0"/>
                  <a:t>is given by </a:t>
                </a:r>
                <a:r>
                  <a:rPr lang="en-US" altLang="ja-JP" sz="2800" dirty="0">
                    <a:solidFill>
                      <a:srgbClr val="0000CC"/>
                    </a:solidFill>
                  </a:rPr>
                  <a:t>c</a:t>
                </a:r>
                <a:r>
                  <a:rPr lang="en-US" altLang="ja-JP" sz="2800" dirty="0" smtClean="0">
                    <a:solidFill>
                      <a:srgbClr val="0000CC"/>
                    </a:solidFill>
                  </a:rPr>
                  <a:t>yclic nodal </a:t>
                </a:r>
                <a:r>
                  <a:rPr lang="en-US" altLang="ja-JP" sz="2800" dirty="0">
                    <a:solidFill>
                      <a:srgbClr val="0000CC"/>
                    </a:solidFill>
                  </a:rPr>
                  <a:t>s</a:t>
                </a:r>
                <a:r>
                  <a:rPr lang="en-US" altLang="ja-JP" sz="2800" dirty="0" smtClean="0">
                    <a:solidFill>
                      <a:srgbClr val="0000CC"/>
                    </a:solidFill>
                  </a:rPr>
                  <a:t>moothing.</a:t>
                </a:r>
                <a:endParaRPr lang="en-US" altLang="ja-JP" sz="2800" dirty="0" smtClean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ja-JP" sz="28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8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altLang="ja-JP" sz="2800" dirty="0" smtClean="0"/>
                  <a:t> is calculated in the manner of </a:t>
                </a:r>
                <a:r>
                  <a:rPr lang="en-US" altLang="ja-JP" sz="2800" dirty="0" smtClean="0">
                    <a:solidFill>
                      <a:srgbClr val="FF00FF"/>
                    </a:solidFill>
                  </a:rPr>
                  <a:t>F-bar method: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ja-JP" sz="28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8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  <m:r>
                      <a:rPr lang="en-US" altLang="ja-JP" sz="28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sz="28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ja-JP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ja-JP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altLang="ja-JP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acc>
                      </m:e>
                      <m:sup>
                        <m: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1/3</m:t>
                        </m:r>
                      </m:sup>
                    </m:sSup>
                  </m:oMath>
                </a14:m>
                <a:r>
                  <a:rPr lang="en-US" altLang="ja-JP" sz="28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altLang="ja-JP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acc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lang="en-US" altLang="ja-JP" sz="2800" dirty="0"/>
                  <a:t>.</a:t>
                </a:r>
              </a:p>
              <a:p>
                <a:endParaRPr lang="en-US" altLang="ja-JP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b="-253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79" y="1160748"/>
            <a:ext cx="8165881" cy="3170621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888994" y="675190"/>
            <a:ext cx="7354899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Concept: combination of F-bar method and ES-FEM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0586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sz="4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</a:p>
          <a:p>
            <a:pPr marL="0" indent="0" algn="ctr">
              <a:buNone/>
            </a:pPr>
            <a:r>
              <a:rPr lang="en-US" altLang="ja-JP" sz="4000" dirty="0" smtClean="0"/>
              <a:t>A few verification analyses</a:t>
            </a:r>
            <a:br>
              <a:rPr lang="en-US" altLang="ja-JP" sz="4000" dirty="0" smtClean="0"/>
            </a:br>
            <a:r>
              <a:rPr lang="en-US" altLang="ja-JP" sz="1400" dirty="0" smtClean="0"/>
              <a:t/>
            </a:r>
            <a:br>
              <a:rPr lang="en-US" altLang="ja-JP" sz="1400" dirty="0" smtClean="0"/>
            </a:br>
            <a:endParaRPr kumimoji="1" lang="ja-JP" altLang="en-US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0579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Bending of </a:t>
            </a:r>
            <a:r>
              <a:rPr lang="en-US" altLang="ja-JP" dirty="0" err="1" smtClean="0"/>
              <a:t>Elasto</a:t>
            </a:r>
            <a:r>
              <a:rPr lang="en-US" altLang="ja-JP" dirty="0" smtClean="0"/>
              <a:t>-Plastic Spanner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sp>
        <p:nvSpPr>
          <p:cNvPr id="5" name="スライド番号プレースホルダー 3"/>
          <p:cNvSpPr txBox="1">
            <a:spLocks/>
          </p:cNvSpPr>
          <p:nvPr/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bg1"/>
                </a:solidFill>
                <a:latin typeface="Arial" charset="0"/>
                <a:ea typeface="MS PGothic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9pPr>
          </a:lstStyle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20" y="692696"/>
            <a:ext cx="7517488" cy="3204356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0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ja-JP" sz="2800" dirty="0" smtClean="0"/>
              <a:t>2 faces are perfectly constrained.</a:t>
            </a:r>
          </a:p>
          <a:p>
            <a:r>
              <a:rPr lang="en-US" altLang="ja-JP" sz="2800" dirty="0" smtClean="0"/>
              <a:t>Pressure is</a:t>
            </a:r>
            <a:r>
              <a:rPr lang="ja-JP" altLang="en-US" sz="2800" dirty="0" smtClean="0"/>
              <a:t> </a:t>
            </a:r>
            <a:r>
              <a:rPr lang="en-US" altLang="ja-JP" sz="2800" dirty="0"/>
              <a:t>applied</a:t>
            </a:r>
            <a:r>
              <a:rPr lang="ja-JP" altLang="en-US" sz="2800" dirty="0"/>
              <a:t> </a:t>
            </a:r>
            <a:r>
              <a:rPr lang="en-US" altLang="ja-JP" sz="2800" dirty="0"/>
              <a:t>to</a:t>
            </a:r>
            <a:r>
              <a:rPr lang="ja-JP" altLang="en-US" sz="2800" dirty="0"/>
              <a:t> </a:t>
            </a:r>
            <a:r>
              <a:rPr lang="en-US" altLang="ja-JP" sz="2800" dirty="0" smtClean="0"/>
              <a:t>a side part of the spanner.</a:t>
            </a:r>
            <a:endParaRPr lang="en-US" altLang="ja-JP" sz="2800" dirty="0"/>
          </a:p>
          <a:p>
            <a:r>
              <a:rPr lang="en-US" altLang="ja-JP" sz="2800" dirty="0"/>
              <a:t>Compared to ABAQUS C3D4H with the same unstructured T4 mesh.</a:t>
            </a:r>
          </a:p>
          <a:p>
            <a:endParaRPr lang="en-US" altLang="ja-JP" sz="2800" dirty="0"/>
          </a:p>
          <a:p>
            <a:pPr marL="0" lvl="0" indent="0" algn="ctr">
              <a:buClr>
                <a:srgbClr val="000000"/>
              </a:buClr>
              <a:buNone/>
            </a:pPr>
            <a:endParaRPr kumimoji="1" lang="ja-JP" altLang="en-US" sz="2800" dirty="0"/>
          </a:p>
        </p:txBody>
      </p:sp>
      <p:sp>
        <p:nvSpPr>
          <p:cNvPr id="15" name="下矢印 14"/>
          <p:cNvSpPr/>
          <p:nvPr/>
        </p:nvSpPr>
        <p:spPr>
          <a:xfrm rot="10350134">
            <a:off x="1226918" y="3807105"/>
            <a:ext cx="871925" cy="65938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弧 15"/>
          <p:cNvSpPr/>
          <p:nvPr/>
        </p:nvSpPr>
        <p:spPr>
          <a:xfrm rot="6301013">
            <a:off x="971136" y="2872133"/>
            <a:ext cx="710456" cy="1140458"/>
          </a:xfrm>
          <a:prstGeom prst="arc">
            <a:avLst>
              <a:gd name="adj1" fmla="val 16258480"/>
              <a:gd name="adj2" fmla="val 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矢印コネクタ 7"/>
          <p:cNvCxnSpPr>
            <a:endCxn id="7" idx="2"/>
          </p:cNvCxnSpPr>
          <p:nvPr/>
        </p:nvCxnSpPr>
        <p:spPr>
          <a:xfrm flipH="1" flipV="1">
            <a:off x="7923385" y="1082011"/>
            <a:ext cx="465040" cy="150745"/>
          </a:xfrm>
          <a:prstGeom prst="straightConnector1">
            <a:avLst/>
          </a:prstGeom>
          <a:ln w="381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H="1">
            <a:off x="7923385" y="1225836"/>
            <a:ext cx="465039" cy="317840"/>
          </a:xfrm>
          <a:prstGeom prst="straightConnector1">
            <a:avLst/>
          </a:prstGeom>
          <a:ln w="381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8114085" y="800708"/>
            <a:ext cx="987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00CC"/>
                </a:solidFill>
              </a:rPr>
              <a:t>Fixed</a:t>
            </a:r>
            <a:endParaRPr kumimoji="1" lang="ja-JP" altLang="en-US" sz="2400" b="1" dirty="0">
              <a:solidFill>
                <a:srgbClr val="0000CC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051720" y="3905963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Pressure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7" name="平行四辺形 6"/>
          <p:cNvSpPr/>
          <p:nvPr/>
        </p:nvSpPr>
        <p:spPr>
          <a:xfrm>
            <a:off x="7430104" y="1016732"/>
            <a:ext cx="558569" cy="130557"/>
          </a:xfrm>
          <a:prstGeom prst="parallelogram">
            <a:avLst>
              <a:gd name="adj" fmla="val 100015"/>
            </a:avLst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8" name="直線コネクタ 17"/>
          <p:cNvCxnSpPr/>
          <p:nvPr/>
        </p:nvCxnSpPr>
        <p:spPr>
          <a:xfrm flipV="1">
            <a:off x="7668344" y="1543676"/>
            <a:ext cx="540060" cy="42733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正方形/長方形 8"/>
              <p:cNvSpPr/>
              <p:nvPr/>
            </p:nvSpPr>
            <p:spPr>
              <a:xfrm>
                <a:off x="3463873" y="3140968"/>
                <a:ext cx="5644631" cy="132343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altLang="ja-JP" sz="2000" b="1" dirty="0" smtClean="0">
                    <a:solidFill>
                      <a:srgbClr val="008000"/>
                    </a:solidFill>
                  </a:rPr>
                  <a:t>Elasto</a:t>
                </a:r>
                <a:r>
                  <a:rPr lang="en-US" altLang="ja-JP" sz="2000" b="1" dirty="0">
                    <a:solidFill>
                      <a:srgbClr val="008000"/>
                    </a:solidFill>
                  </a:rPr>
                  <a:t>-plastic</a:t>
                </a:r>
                <a:r>
                  <a:rPr lang="en-US" altLang="ja-JP" sz="2000" dirty="0"/>
                  <a:t> </a:t>
                </a:r>
                <a:r>
                  <a:rPr lang="en-US" altLang="ja-JP" sz="2000" dirty="0" smtClean="0"/>
                  <a:t>material:</a:t>
                </a: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en-US" altLang="ja-JP" sz="2000" dirty="0" err="1" smtClean="0"/>
                  <a:t>Hencky</a:t>
                </a:r>
                <a:r>
                  <a:rPr lang="en-US" altLang="ja-JP" sz="2000" dirty="0" smtClean="0"/>
                  <a:t> </a:t>
                </a:r>
                <a:r>
                  <a:rPr lang="en-US" altLang="ja-JP" sz="2000" dirty="0"/>
                  <a:t>elasticity with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=70 </m:t>
                    </m:r>
                    <m:r>
                      <m:rPr>
                        <m:sty m:val="p"/>
                      </m:rPr>
                      <a:rPr lang="en-US" altLang="ja-JP" sz="2000">
                        <a:latin typeface="Cambria Math" panose="02040503050406030204" pitchFamily="18" charset="0"/>
                      </a:rPr>
                      <m:t>GPa</m:t>
                    </m:r>
                  </m:oMath>
                </a14:m>
                <a:r>
                  <a:rPr lang="en-US" altLang="ja-JP" sz="2000" dirty="0"/>
                  <a:t> </a:t>
                </a:r>
                <a:r>
                  <a:rPr lang="en-US" altLang="ja-JP" sz="2000" dirty="0" smtClean="0"/>
                  <a:t>and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=0.3</m:t>
                    </m:r>
                  </m:oMath>
                </a14:m>
                <a:r>
                  <a:rPr lang="en-US" altLang="ja-JP" sz="2000" dirty="0" smtClean="0"/>
                  <a:t>.</a:t>
                </a: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en-US" altLang="ja-JP" sz="2000" dirty="0" smtClean="0"/>
                  <a:t>Isotropic </a:t>
                </a:r>
                <a:r>
                  <a:rPr lang="en-US" altLang="ja-JP" sz="2000" dirty="0"/>
                  <a:t>von Mises yield criterion </a:t>
                </a:r>
                <a:r>
                  <a:rPr lang="en-US" altLang="ja-JP" sz="2000" dirty="0" smtClean="0"/>
                  <a:t>with</a:t>
                </a:r>
                <a:br>
                  <a:rPr lang="en-US" altLang="ja-JP" sz="2000" dirty="0" smtClean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000">
                            <a:latin typeface="Cambria Math" panose="02040503050406030204" pitchFamily="18" charset="0"/>
                          </a:rPr>
                          <m:t>Y</m:t>
                        </m:r>
                      </m:sub>
                    </m:sSub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000">
                        <a:latin typeface="Cambria Math" panose="02040503050406030204" pitchFamily="18" charset="0"/>
                      </a:rPr>
                      <m:t>100 </m:t>
                    </m:r>
                    <m:r>
                      <m:rPr>
                        <m:sty m:val="p"/>
                      </m:rPr>
                      <a:rPr lang="en-US" altLang="ja-JP" sz="2000">
                        <a:latin typeface="Cambria Math" panose="02040503050406030204" pitchFamily="18" charset="0"/>
                      </a:rPr>
                      <m:t>MPa</m:t>
                    </m:r>
                    <m:r>
                      <a:rPr lang="en-US" altLang="ja-JP" sz="20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000" dirty="0" smtClean="0"/>
                  <a:t>and</a:t>
                </a:r>
                <a14:m>
                  <m:oMath xmlns:m="http://schemas.openxmlformats.org/officeDocument/2006/math">
                    <m:r>
                      <a:rPr lang="en-US" altLang="ja-JP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=7 </m:t>
                    </m:r>
                    <m:r>
                      <m:rPr>
                        <m:sty m:val="p"/>
                      </m:rPr>
                      <a:rPr lang="en-US" altLang="ja-JP" sz="2000">
                        <a:latin typeface="Cambria Math" panose="02040503050406030204" pitchFamily="18" charset="0"/>
                      </a:rPr>
                      <m:t>GPa</m:t>
                    </m:r>
                  </m:oMath>
                </a14:m>
                <a:r>
                  <a:rPr lang="ja-JP" altLang="en-US" sz="2000" dirty="0"/>
                  <a:t> </a:t>
                </a:r>
                <a:r>
                  <a:rPr lang="en-US" altLang="ja-JP" sz="2000" dirty="0"/>
                  <a:t>(constant).</a:t>
                </a:r>
                <a:endParaRPr lang="ja-JP" altLang="en-US" sz="2000" dirty="0"/>
              </a:p>
            </p:txBody>
          </p:sp>
        </mc:Choice>
        <mc:Fallback xmlns="">
          <p:sp>
            <p:nvSpPr>
              <p:cNvPr id="9" name="正方形/長方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3873" y="3140968"/>
                <a:ext cx="5644631" cy="1323439"/>
              </a:xfrm>
              <a:prstGeom prst="rect">
                <a:avLst/>
              </a:prstGeom>
              <a:blipFill rotWithShape="0">
                <a:blip r:embed="rId4"/>
                <a:stretch>
                  <a:fillRect l="-1080" t="-1843" r="-2484" b="-783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/>
          <p:cNvSpPr txBox="1"/>
          <p:nvPr/>
        </p:nvSpPr>
        <p:spPr>
          <a:xfrm>
            <a:off x="3033984" y="638982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8.5 k nodes &amp; 33 k </a:t>
            </a:r>
            <a:r>
              <a:rPr kumimoji="1" lang="en-US" altLang="ja-JP" dirty="0" err="1" smtClean="0"/>
              <a:t>elems</a:t>
            </a:r>
            <a:r>
              <a:rPr kumimoji="1" lang="en-US" altLang="ja-JP" dirty="0" smtClean="0"/>
              <a:t>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4087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Bending of </a:t>
            </a:r>
            <a:r>
              <a:rPr lang="en-US" altLang="ja-JP" dirty="0" err="1" smtClean="0"/>
              <a:t>Elasto</a:t>
            </a:r>
            <a:r>
              <a:rPr lang="en-US" altLang="ja-JP" dirty="0" smtClean="0"/>
              <a:t>-Plastic </a:t>
            </a:r>
            <a:r>
              <a:rPr lang="en-US" altLang="ja-JP" dirty="0"/>
              <a:t>Spanner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25006" r="1964"/>
          <a:stretch/>
        </p:blipFill>
        <p:spPr>
          <a:xfrm>
            <a:off x="1223628" y="3147282"/>
            <a:ext cx="6732748" cy="294601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" t="26901" r="1436" b="26901"/>
          <a:stretch/>
        </p:blipFill>
        <p:spPr>
          <a:xfrm>
            <a:off x="1223628" y="644998"/>
            <a:ext cx="6732748" cy="2531974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Equivalent Plastic Strain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879812" y="5202727"/>
            <a:ext cx="3387466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/>
              <a:t>Distributions of</a:t>
            </a:r>
          </a:p>
          <a:p>
            <a:pPr algn="ctr"/>
            <a:r>
              <a:rPr lang="en-US" altLang="ja-JP" sz="2400" dirty="0" smtClean="0"/>
              <a:t>e</a:t>
            </a:r>
            <a:r>
              <a:rPr kumimoji="1" lang="en-US" altLang="ja-JP" sz="2400" dirty="0" smtClean="0"/>
              <a:t>quivalent plastic strain</a:t>
            </a:r>
          </a:p>
          <a:p>
            <a:pPr algn="ctr"/>
            <a:r>
              <a:rPr kumimoji="1" lang="en-US" altLang="ja-JP" sz="2400" dirty="0" smtClean="0"/>
              <a:t> </a:t>
            </a:r>
            <a:r>
              <a:rPr lang="en-US" altLang="ja-JP" sz="2400" dirty="0" smtClean="0"/>
              <a:t>are</a:t>
            </a:r>
            <a:r>
              <a:rPr kumimoji="1" lang="en-US" altLang="ja-JP" sz="2400" dirty="0" smtClean="0"/>
              <a:t> about the same.</a:t>
            </a:r>
            <a:endParaRPr kumimoji="1" lang="ja-JP" altLang="en-US" sz="2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82216" y="3986229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C3D4H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50155" y="1466482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F-barES-FEM-T4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6905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Bending of </a:t>
            </a:r>
            <a:r>
              <a:rPr lang="en-US" altLang="ja-JP" dirty="0" err="1" smtClean="0"/>
              <a:t>Elasto</a:t>
            </a:r>
            <a:r>
              <a:rPr lang="en-US" altLang="ja-JP" dirty="0" smtClean="0"/>
              <a:t>-Plastic </a:t>
            </a:r>
            <a:r>
              <a:rPr lang="en-US" altLang="ja-JP" dirty="0"/>
              <a:t>Spanner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25006" r="1964"/>
          <a:stretch/>
        </p:blipFill>
        <p:spPr>
          <a:xfrm>
            <a:off x="1183751" y="3204213"/>
            <a:ext cx="6772625" cy="2963463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" t="26901" r="1436" b="26901"/>
          <a:stretch/>
        </p:blipFill>
        <p:spPr>
          <a:xfrm>
            <a:off x="1187624" y="658700"/>
            <a:ext cx="6768752" cy="2545513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822163" y="1436119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F-barES-FEM-T4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54224" y="3927399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C3D4H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640707" y="5695493"/>
            <a:ext cx="5851474" cy="7078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ABAQUS C3D4H suffers from pressure oscillation</a:t>
            </a:r>
            <a:br>
              <a:rPr lang="en-US" altLang="ja-JP" sz="2000" dirty="0" smtClean="0"/>
            </a:br>
            <a:r>
              <a:rPr lang="en-US" altLang="ja-JP" sz="2000" dirty="0" smtClean="0"/>
              <a:t>even in a small deformation </a:t>
            </a:r>
            <a:r>
              <a:rPr lang="en-US" altLang="ja-JP" sz="2000" dirty="0" err="1" smtClean="0"/>
              <a:t>elasto</a:t>
            </a:r>
            <a:r>
              <a:rPr lang="en-US" altLang="ja-JP" sz="2000" dirty="0" smtClean="0"/>
              <a:t>-plastic case.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 rot="20922440">
            <a:off x="3497827" y="3729737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FF00FF"/>
                </a:solidFill>
              </a:rPr>
              <a:t>Checkerboard patterns here.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 rot="20922440">
            <a:off x="3609438" y="1202861"/>
            <a:ext cx="2749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FF00FF"/>
                </a:solidFill>
              </a:rPr>
              <a:t>Smooth distribution here.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8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z="3600" dirty="0" smtClean="0"/>
              <a:t>Shearing &amp; Tensioning of </a:t>
            </a:r>
            <a:r>
              <a:rPr lang="en-US" altLang="ja-JP" sz="3600" dirty="0" err="1" smtClean="0"/>
              <a:t>Elasto</a:t>
            </a:r>
            <a:r>
              <a:rPr lang="en-US" altLang="ja-JP" sz="3600" dirty="0" smtClean="0"/>
              <a:t>-Plastic Bar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sp>
        <p:nvSpPr>
          <p:cNvPr id="5" name="スライド番号プレースホルダー 3"/>
          <p:cNvSpPr txBox="1">
            <a:spLocks/>
          </p:cNvSpPr>
          <p:nvPr/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bg1"/>
                </a:solidFill>
                <a:latin typeface="Arial" charset="0"/>
                <a:ea typeface="MS PGothic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9pPr>
          </a:lstStyle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0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ja-JP" sz="2800" dirty="0"/>
              <a:t>B</a:t>
            </a:r>
            <a:r>
              <a:rPr lang="en-US" altLang="ja-JP" sz="2800" dirty="0" smtClean="0"/>
              <a:t>lue face is perfectly constrained.</a:t>
            </a:r>
          </a:p>
          <a:p>
            <a:r>
              <a:rPr lang="en-US" altLang="ja-JP" sz="2800" dirty="0" smtClean="0"/>
              <a:t>Red face is constrained in plane and pressed down. </a:t>
            </a:r>
            <a:endParaRPr lang="en-US" altLang="ja-JP" sz="2800" dirty="0"/>
          </a:p>
          <a:p>
            <a:r>
              <a:rPr lang="en-US" altLang="ja-JP" sz="2800" dirty="0"/>
              <a:t>Compared to ABAQUS C3D4H with the same unstructured T4 mesh.</a:t>
            </a:r>
          </a:p>
          <a:p>
            <a:endParaRPr lang="en-US" altLang="ja-JP" sz="2800" dirty="0"/>
          </a:p>
          <a:p>
            <a:pPr marL="0" lvl="0" indent="0" algn="ctr">
              <a:buClr>
                <a:srgbClr val="000000"/>
              </a:buClr>
              <a:buNone/>
            </a:pPr>
            <a:endParaRPr kumimoji="1" lang="ja-JP" altLang="en-US" sz="2800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442" y="886391"/>
            <a:ext cx="6032004" cy="25786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正方形/長方形 18"/>
              <p:cNvSpPr/>
              <p:nvPr/>
            </p:nvSpPr>
            <p:spPr>
              <a:xfrm>
                <a:off x="250824" y="3248980"/>
                <a:ext cx="5644631" cy="132343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altLang="ja-JP" sz="2000" b="1" dirty="0" smtClean="0">
                    <a:solidFill>
                      <a:srgbClr val="008000"/>
                    </a:solidFill>
                  </a:rPr>
                  <a:t>Elasto</a:t>
                </a:r>
                <a:r>
                  <a:rPr lang="en-US" altLang="ja-JP" sz="2000" b="1" dirty="0">
                    <a:solidFill>
                      <a:srgbClr val="008000"/>
                    </a:solidFill>
                  </a:rPr>
                  <a:t>-plastic</a:t>
                </a:r>
                <a:r>
                  <a:rPr lang="en-US" altLang="ja-JP" sz="2000" dirty="0"/>
                  <a:t> </a:t>
                </a:r>
                <a:r>
                  <a:rPr lang="en-US" altLang="ja-JP" sz="2000" dirty="0" smtClean="0"/>
                  <a:t>material:</a:t>
                </a: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en-US" altLang="ja-JP" sz="2000" dirty="0" err="1" smtClean="0"/>
                  <a:t>Hencky</a:t>
                </a:r>
                <a:r>
                  <a:rPr lang="en-US" altLang="ja-JP" sz="2000" dirty="0" smtClean="0"/>
                  <a:t> </a:t>
                </a:r>
                <a:r>
                  <a:rPr lang="en-US" altLang="ja-JP" sz="2000" dirty="0"/>
                  <a:t>elasticity with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=1 </m:t>
                    </m:r>
                    <m:r>
                      <m:rPr>
                        <m:sty m:val="p"/>
                      </m:rPr>
                      <a:rPr lang="en-US" altLang="ja-JP" sz="2000">
                        <a:latin typeface="Cambria Math" panose="02040503050406030204" pitchFamily="18" charset="0"/>
                      </a:rPr>
                      <m:t>GPa</m:t>
                    </m:r>
                  </m:oMath>
                </a14:m>
                <a:r>
                  <a:rPr lang="en-US" altLang="ja-JP" sz="2000" dirty="0"/>
                  <a:t> </a:t>
                </a:r>
                <a:r>
                  <a:rPr lang="en-US" altLang="ja-JP" sz="2000" dirty="0" smtClean="0"/>
                  <a:t>and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=0.3</m:t>
                    </m:r>
                  </m:oMath>
                </a14:m>
                <a:r>
                  <a:rPr lang="en-US" altLang="ja-JP" sz="2000" dirty="0" smtClean="0"/>
                  <a:t>.</a:t>
                </a: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en-US" altLang="ja-JP" sz="2000" dirty="0" smtClean="0"/>
                  <a:t>Isotropic </a:t>
                </a:r>
                <a:r>
                  <a:rPr lang="en-US" altLang="ja-JP" sz="2000" dirty="0"/>
                  <a:t>von Mises yield criterion </a:t>
                </a:r>
                <a:r>
                  <a:rPr lang="en-US" altLang="ja-JP" sz="2000" dirty="0" smtClean="0"/>
                  <a:t>with</a:t>
                </a:r>
                <a:br>
                  <a:rPr lang="en-US" altLang="ja-JP" sz="2000" dirty="0" smtClean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000">
                            <a:latin typeface="Cambria Math" panose="02040503050406030204" pitchFamily="18" charset="0"/>
                          </a:rPr>
                          <m:t>Y</m:t>
                        </m:r>
                      </m:sub>
                    </m:sSub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000">
                        <a:latin typeface="Cambria Math" panose="02040503050406030204" pitchFamily="18" charset="0"/>
                      </a:rPr>
                      <m:t>1 </m:t>
                    </m:r>
                    <m:r>
                      <m:rPr>
                        <m:sty m:val="p"/>
                      </m:rPr>
                      <a:rPr lang="en-US" altLang="ja-JP" sz="2000">
                        <a:latin typeface="Cambria Math" panose="02040503050406030204" pitchFamily="18" charset="0"/>
                      </a:rPr>
                      <m:t>MPa</m:t>
                    </m:r>
                    <m:r>
                      <a:rPr lang="en-US" altLang="ja-JP" sz="20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000" dirty="0" smtClean="0"/>
                  <a:t>and</a:t>
                </a:r>
                <a14:m>
                  <m:oMath xmlns:m="http://schemas.openxmlformats.org/officeDocument/2006/math">
                    <m:r>
                      <a:rPr lang="en-US" altLang="ja-JP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=0.1 </m:t>
                    </m:r>
                    <m:r>
                      <m:rPr>
                        <m:sty m:val="p"/>
                      </m:rPr>
                      <a:rPr lang="en-US" altLang="ja-JP" sz="2000">
                        <a:latin typeface="Cambria Math" panose="02040503050406030204" pitchFamily="18" charset="0"/>
                      </a:rPr>
                      <m:t>GPa</m:t>
                    </m:r>
                  </m:oMath>
                </a14:m>
                <a:r>
                  <a:rPr lang="ja-JP" altLang="en-US" sz="2000" dirty="0"/>
                  <a:t> </a:t>
                </a:r>
                <a:r>
                  <a:rPr lang="en-US" altLang="ja-JP" sz="2000" dirty="0"/>
                  <a:t>(constant).</a:t>
                </a:r>
                <a:endParaRPr lang="ja-JP" altLang="en-US" sz="2000" dirty="0"/>
              </a:p>
            </p:txBody>
          </p:sp>
        </mc:Choice>
        <mc:Fallback xmlns="">
          <p:sp>
            <p:nvSpPr>
              <p:cNvPr id="19" name="正方形/長方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824" y="3248980"/>
                <a:ext cx="5644631" cy="1323439"/>
              </a:xfrm>
              <a:prstGeom prst="rect">
                <a:avLst/>
              </a:prstGeom>
              <a:blipFill rotWithShape="0">
                <a:blip r:embed="rId4"/>
                <a:stretch>
                  <a:fillRect l="-1080" t="-2304" b="-783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/>
          <p:cNvSpPr txBox="1"/>
          <p:nvPr/>
        </p:nvSpPr>
        <p:spPr>
          <a:xfrm>
            <a:off x="6240641" y="656934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1.2 k nodes &amp; 4.8 k </a:t>
            </a:r>
            <a:r>
              <a:rPr kumimoji="1" lang="en-US" altLang="ja-JP" dirty="0" err="1" smtClean="0"/>
              <a:t>elems</a:t>
            </a:r>
            <a:r>
              <a:rPr kumimoji="1" lang="en-US" altLang="ja-JP" dirty="0" smtClean="0"/>
              <a:t>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6909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dirty="0">
                <a:solidFill>
                  <a:srgbClr val="333399"/>
                </a:solidFill>
              </a:rPr>
              <a:t>Shearing &amp; Tensioning of </a:t>
            </a:r>
            <a:r>
              <a:rPr lang="en-US" altLang="ja-JP" sz="3200" dirty="0" err="1">
                <a:solidFill>
                  <a:srgbClr val="333399"/>
                </a:solidFill>
              </a:rPr>
              <a:t>Elasto</a:t>
            </a:r>
            <a:r>
              <a:rPr lang="en-US" altLang="ja-JP" sz="3200" dirty="0">
                <a:solidFill>
                  <a:srgbClr val="333399"/>
                </a:solidFill>
              </a:rPr>
              <a:t>-Plastic Bar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Clr>
                <a:srgbClr val="000000"/>
              </a:buClr>
              <a:buNone/>
            </a:pPr>
            <a:r>
              <a:rPr lang="en-US" altLang="ja-JP" sz="24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</a:t>
            </a:r>
            <a:br>
              <a:rPr lang="en-US" altLang="ja-JP" sz="24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F-bar</a:t>
            </a:r>
            <a:br>
              <a:rPr lang="en-US" altLang="ja-JP" sz="24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ES-FEM</a:t>
            </a:r>
            <a:r>
              <a:rPr lang="en-US" altLang="ja-JP" sz="2400" b="1" i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2400" b="1" i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(Equiv.</a:t>
            </a:r>
            <a:br>
              <a:rPr lang="en-US" altLang="ja-JP" sz="24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Plastic </a:t>
            </a:r>
            <a:br>
              <a:rPr lang="en-US" altLang="ja-JP" sz="24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Strain)</a:t>
            </a:r>
            <a:endParaRPr lang="ja-JP" altLang="en-US" sz="24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pic>
        <p:nvPicPr>
          <p:cNvPr id="5" name="outp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2885"/>
          <a:stretch/>
        </p:blipFill>
        <p:spPr>
          <a:xfrm>
            <a:off x="2555776" y="657225"/>
            <a:ext cx="5443151" cy="574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95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z="3600" dirty="0" smtClean="0"/>
              <a:t>Shearing &amp; Tensioning of </a:t>
            </a:r>
            <a:r>
              <a:rPr lang="en-US" altLang="ja-JP" sz="3600" dirty="0" err="1" smtClean="0"/>
              <a:t>Elasto</a:t>
            </a:r>
            <a:r>
              <a:rPr lang="en-US" altLang="ja-JP" sz="3600" dirty="0" smtClean="0"/>
              <a:t>-Plastic Bar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sp>
        <p:nvSpPr>
          <p:cNvPr id="5" name="スライド番号プレースホルダー 3"/>
          <p:cNvSpPr txBox="1">
            <a:spLocks/>
          </p:cNvSpPr>
          <p:nvPr/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bg1"/>
                </a:solidFill>
                <a:latin typeface="Arial" charset="0"/>
                <a:ea typeface="MS PGothic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9pPr>
          </a:lstStyle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Equivalent Plastic Strain</a:t>
            </a:r>
            <a:endParaRPr lang="en-US" altLang="ja-JP" sz="2400" dirty="0"/>
          </a:p>
          <a:p>
            <a:pPr marL="0" lvl="0" indent="0" algn="ctr">
              <a:buClr>
                <a:srgbClr val="000000"/>
              </a:buClr>
              <a:buNone/>
            </a:pPr>
            <a:endParaRPr kumimoji="1" lang="ja-JP" altLang="en-US" sz="28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13"/>
          <a:stretch/>
        </p:blipFill>
        <p:spPr>
          <a:xfrm>
            <a:off x="252251" y="1000817"/>
            <a:ext cx="3932110" cy="242818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3593105"/>
            <a:ext cx="3932110" cy="2788223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09"/>
          <a:stretch/>
        </p:blipFill>
        <p:spPr>
          <a:xfrm>
            <a:off x="4735344" y="952610"/>
            <a:ext cx="3840665" cy="251239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783" y="3535744"/>
            <a:ext cx="3840665" cy="2845584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899592" y="6042086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F-barES-FEM-T4</a:t>
            </a:r>
            <a:endParaRPr kumimoji="1" lang="ja-JP" altLang="en-US" dirty="0"/>
          </a:p>
        </p:txBody>
      </p:sp>
      <p:cxnSp>
        <p:nvCxnSpPr>
          <p:cNvPr id="12" name="直線コネクタ 11"/>
          <p:cNvCxnSpPr>
            <a:endCxn id="3" idx="2"/>
          </p:cNvCxnSpPr>
          <p:nvPr/>
        </p:nvCxnSpPr>
        <p:spPr>
          <a:xfrm>
            <a:off x="4566444" y="1000817"/>
            <a:ext cx="5208" cy="53968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5220072" y="6046041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C3D4H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13544" y="2348880"/>
                <a:ext cx="13400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=0.5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44" y="2348880"/>
                <a:ext cx="1340047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13544" y="4935989"/>
                <a:ext cx="1334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=1.0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44" y="4935989"/>
                <a:ext cx="1334468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/>
          <p:cNvSpPr txBox="1"/>
          <p:nvPr/>
        </p:nvSpPr>
        <p:spPr>
          <a:xfrm rot="1147314">
            <a:off x="5104796" y="3300911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FF"/>
                </a:solidFill>
              </a:rPr>
              <a:t>There is minor oscillation.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 rot="1147314">
            <a:off x="432788" y="3080369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FF"/>
                </a:solidFill>
              </a:rPr>
              <a:t>Smooth distribution.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92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z="3600" dirty="0" smtClean="0"/>
              <a:t>Shearing &amp; Tensioning of </a:t>
            </a:r>
            <a:r>
              <a:rPr lang="en-US" altLang="ja-JP" sz="3600" dirty="0" err="1" smtClean="0"/>
              <a:t>Elasto</a:t>
            </a:r>
            <a:r>
              <a:rPr lang="en-US" altLang="ja-JP" sz="3600" dirty="0" smtClean="0"/>
              <a:t>-Plastic Bar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sp>
        <p:nvSpPr>
          <p:cNvPr id="5" name="スライド番号プレースホルダー 3"/>
          <p:cNvSpPr txBox="1">
            <a:spLocks/>
          </p:cNvSpPr>
          <p:nvPr/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bg1"/>
                </a:solidFill>
                <a:latin typeface="Arial" charset="0"/>
                <a:ea typeface="MS PGothic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9pPr>
          </a:lstStyle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Equivalent Plastic Strain</a:t>
            </a:r>
            <a:endParaRPr lang="en-US" altLang="ja-JP" sz="2400" dirty="0"/>
          </a:p>
          <a:p>
            <a:pPr marL="0" lvl="0" indent="0" algn="ctr">
              <a:buClr>
                <a:srgbClr val="000000"/>
              </a:buClr>
              <a:buNone/>
            </a:pPr>
            <a:endParaRPr kumimoji="1" lang="ja-JP" altLang="en-US" sz="28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"/>
          <a:stretch/>
        </p:blipFill>
        <p:spPr>
          <a:xfrm>
            <a:off x="287524" y="1268760"/>
            <a:ext cx="4248472" cy="350005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/>
          <a:stretch/>
        </p:blipFill>
        <p:spPr>
          <a:xfrm>
            <a:off x="4618893" y="1273412"/>
            <a:ext cx="4326977" cy="3559744"/>
          </a:xfrm>
          <a:prstGeom prst="rect">
            <a:avLst/>
          </a:prstGeom>
        </p:spPr>
      </p:pic>
      <p:cxnSp>
        <p:nvCxnSpPr>
          <p:cNvPr id="10" name="直線コネクタ 9"/>
          <p:cNvCxnSpPr/>
          <p:nvPr/>
        </p:nvCxnSpPr>
        <p:spPr>
          <a:xfrm>
            <a:off x="4562560" y="1232756"/>
            <a:ext cx="731" cy="36346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812483" y="4346516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F-barES-FEM-T4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004048" y="4346516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C3D4H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492923" y="5266078"/>
            <a:ext cx="6157455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/>
              <a:t>Accuracy of e</a:t>
            </a:r>
            <a:r>
              <a:rPr kumimoji="1" lang="en-US" altLang="ja-JP" sz="2400" dirty="0" smtClean="0"/>
              <a:t>quivalent plastic strain seems </a:t>
            </a:r>
            <a:br>
              <a:rPr kumimoji="1" lang="en-US" altLang="ja-JP" sz="2400" dirty="0" smtClean="0"/>
            </a:br>
            <a:r>
              <a:rPr kumimoji="1" lang="en-US" altLang="ja-JP" sz="2400" dirty="0" smtClean="0"/>
              <a:t>no much different.</a:t>
            </a:r>
            <a:endParaRPr kumimoji="1" lang="ja-JP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-5059" y="2776985"/>
                <a:ext cx="1334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=2.0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059" y="2776985"/>
                <a:ext cx="1334468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470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z="3600" dirty="0" smtClean="0"/>
              <a:t>Shearing &amp; Tensioning of </a:t>
            </a:r>
            <a:r>
              <a:rPr lang="en-US" altLang="ja-JP" sz="3600" dirty="0" err="1" smtClean="0"/>
              <a:t>Elasto</a:t>
            </a:r>
            <a:r>
              <a:rPr lang="en-US" altLang="ja-JP" sz="3600" dirty="0" smtClean="0"/>
              <a:t>-Plastic Bar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sp>
        <p:nvSpPr>
          <p:cNvPr id="5" name="スライド番号プレースホルダー 3"/>
          <p:cNvSpPr txBox="1">
            <a:spLocks/>
          </p:cNvSpPr>
          <p:nvPr/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bg1"/>
                </a:solidFill>
                <a:latin typeface="Arial" charset="0"/>
                <a:ea typeface="MS PGothic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9pPr>
          </a:lstStyle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</a:t>
            </a:r>
            <a:endParaRPr lang="en-US" altLang="ja-JP" sz="2800" dirty="0"/>
          </a:p>
          <a:p>
            <a:pPr marL="0" lvl="0" indent="0" algn="ctr">
              <a:buClr>
                <a:srgbClr val="000000"/>
              </a:buClr>
              <a:buNone/>
            </a:pPr>
            <a:endParaRPr kumimoji="1" lang="ja-JP" altLang="en-US" sz="28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97984"/>
            <a:ext cx="3932110" cy="239501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98772"/>
            <a:ext cx="3932110" cy="278822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857064"/>
            <a:ext cx="3851315" cy="2541868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3523976"/>
            <a:ext cx="3851315" cy="28540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13544" y="2348880"/>
                <a:ext cx="13400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=0.5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44" y="2348880"/>
                <a:ext cx="1340047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-2321" y="4951016"/>
                <a:ext cx="1334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=1.0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321" y="4951016"/>
                <a:ext cx="1334468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直線コネクタ 11"/>
          <p:cNvCxnSpPr/>
          <p:nvPr/>
        </p:nvCxnSpPr>
        <p:spPr>
          <a:xfrm>
            <a:off x="4566444" y="1000817"/>
            <a:ext cx="5208" cy="53968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781415" y="6042086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F-barES-FEM-T4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220072" y="6046041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C3D4H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 rot="1147314">
            <a:off x="432788" y="3080369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FF"/>
                </a:solidFill>
              </a:rPr>
              <a:t>Smooth distribution.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 rot="1147314">
            <a:off x="5104796" y="3300911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FF"/>
                </a:solidFill>
              </a:rPr>
              <a:t>There is major oscillation.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07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Motivation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sz="24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Motivation</a:t>
                </a:r>
              </a:p>
              <a:p>
                <a:pPr marL="400050" lvl="1" indent="0">
                  <a:buNone/>
                </a:pPr>
                <a:r>
                  <a:rPr kumimoji="1" lang="en-US" altLang="ja-JP" sz="2400" dirty="0" smtClean="0"/>
                  <a:t>We want to </a:t>
                </a:r>
                <a:r>
                  <a:rPr lang="en-US" altLang="ja-JP" sz="2400" dirty="0"/>
                  <a:t>accurately </a:t>
                </a:r>
                <a:r>
                  <a:rPr lang="en-US" altLang="ja-JP" sz="2400" dirty="0" smtClean="0"/>
                  <a:t>and stably analyze</a:t>
                </a:r>
                <a:r>
                  <a:rPr kumimoji="1" lang="en-US" altLang="ja-JP" sz="2400" dirty="0" smtClean="0"/>
                  <a:t> </a:t>
                </a:r>
                <a:r>
                  <a:rPr kumimoji="1" lang="en-US" altLang="ja-JP" sz="2400" b="1" dirty="0" smtClean="0">
                    <a:solidFill>
                      <a:srgbClr val="7030A0"/>
                    </a:solidFill>
                  </a:rPr>
                  <a:t>severe large deformation </a:t>
                </a:r>
                <a:r>
                  <a:rPr kumimoji="1" lang="en-US" altLang="ja-JP" sz="2400" dirty="0" smtClean="0"/>
                  <a:t>of solids in </a:t>
                </a:r>
                <a:r>
                  <a:rPr kumimoji="1" lang="en-US" altLang="ja-JP" sz="2400" b="1" dirty="0" smtClean="0">
                    <a:solidFill>
                      <a:srgbClr val="7030A0"/>
                    </a:solidFill>
                  </a:rPr>
                  <a:t>any shape </a:t>
                </a:r>
                <a:r>
                  <a:rPr lang="en-US" altLang="ja-JP" sz="2400" dirty="0"/>
                  <a:t>with finite </a:t>
                </a:r>
                <a:r>
                  <a:rPr lang="en-US" altLang="ja-JP" sz="2400" dirty="0" smtClean="0"/>
                  <a:t>elements.</a:t>
                </a:r>
                <a:endParaRPr lang="en-US" altLang="ja-JP" sz="2400" dirty="0"/>
              </a:p>
              <a:p>
                <a:pPr marL="0" indent="0">
                  <a:buNone/>
                </a:pPr>
                <a:r>
                  <a:rPr lang="en-US" altLang="ja-JP" sz="24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Issues</a:t>
                </a:r>
                <a:endParaRPr lang="en-US" altLang="ja-JP" sz="32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857250" lvl="1" indent="-457200">
                  <a:buSzPct val="100000"/>
                </a:pPr>
                <a:r>
                  <a:rPr lang="en-US" altLang="ja-JP" sz="2400" dirty="0"/>
                  <a:t>S</a:t>
                </a:r>
                <a:r>
                  <a:rPr lang="en-US" altLang="ja-JP" sz="2400" dirty="0" smtClean="0"/>
                  <a:t>evere </a:t>
                </a:r>
                <a:r>
                  <a:rPr lang="en-US" altLang="ja-JP" sz="2400" dirty="0"/>
                  <a:t>large </a:t>
                </a:r>
                <a:r>
                  <a:rPr lang="en-US" altLang="ja-JP" sz="2400" dirty="0" smtClean="0"/>
                  <a:t>deformation of arbitrary body</a:t>
                </a:r>
                <a:br>
                  <a:rPr lang="en-US" altLang="ja-JP" sz="2400" dirty="0" smtClean="0"/>
                </a:br>
                <a14:m>
                  <m:oMath xmlns:m="http://schemas.openxmlformats.org/officeDocument/2006/math">
                    <m:r>
                      <a:rPr lang="en-US" altLang="ja-JP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altLang="ja-JP" sz="2400" dirty="0" smtClean="0"/>
                  <a:t> No Hex mesh. </a:t>
                </a:r>
                <a:r>
                  <a:rPr lang="en-US" altLang="ja-JP" sz="2400" b="1" dirty="0" smtClean="0"/>
                  <a:t>Only Tet </a:t>
                </a:r>
                <a:r>
                  <a:rPr lang="en-US" altLang="ja-JP" sz="2400" dirty="0" smtClean="0"/>
                  <a:t>mesh.</a:t>
                </a:r>
              </a:p>
              <a:p>
                <a:pPr marL="857250" lvl="1" indent="-457200"/>
                <a:r>
                  <a:rPr lang="en-US" altLang="ja-JP" sz="2400" dirty="0" smtClean="0"/>
                  <a:t>1</a:t>
                </a:r>
                <a:r>
                  <a:rPr lang="en-US" altLang="ja-JP" sz="2400" baseline="30000" dirty="0" smtClean="0"/>
                  <a:t>st</a:t>
                </a:r>
                <a:r>
                  <a:rPr lang="en-US" altLang="ja-JP" sz="2400" dirty="0" smtClean="0"/>
                  <a:t> order </a:t>
                </a:r>
                <a:r>
                  <a:rPr lang="en-US" altLang="ja-JP" sz="2400" dirty="0"/>
                  <a:t>standard tetrahedral (constant strain) element</a:t>
                </a:r>
                <a:r>
                  <a:rPr lang="en-US" altLang="ja-JP" sz="2400" dirty="0" smtClean="0"/>
                  <a:t/>
                </a:r>
                <a:br>
                  <a:rPr lang="en-US" altLang="ja-JP" sz="2400" dirty="0" smtClean="0"/>
                </a:br>
                <a:r>
                  <a:rPr lang="en-US" altLang="ja-JP" sz="1800" dirty="0" smtClean="0"/>
                  <a:t>(e.g. C3D4 in ABAQUS) </a:t>
                </a:r>
                <a:r>
                  <a:rPr lang="en-US" altLang="ja-JP" sz="2000" dirty="0" smtClean="0"/>
                  <a:t>for materials with </a:t>
                </a:r>
                <a:r>
                  <a:rPr lang="en-US" altLang="ja-JP" sz="2000" b="1" dirty="0" smtClean="0">
                    <a:solidFill>
                      <a:srgbClr val="0070C0"/>
                    </a:solidFill>
                  </a:rPr>
                  <a:t>incompressibility</a:t>
                </a:r>
                <a:r>
                  <a:rPr lang="en-US" altLang="ja-JP" sz="2400" dirty="0" smtClean="0"/>
                  <a:t/>
                </a:r>
                <a:br>
                  <a:rPr lang="en-US" altLang="ja-JP" sz="2400" dirty="0" smtClean="0"/>
                </a:b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altLang="ja-JP" sz="2400" dirty="0"/>
                  <a:t> S</a:t>
                </a:r>
                <a:r>
                  <a:rPr lang="en-US" altLang="ja-JP" sz="2400" dirty="0" smtClean="0"/>
                  <a:t>hear/volumetric 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locking</a:t>
                </a:r>
                <a:r>
                  <a:rPr lang="en-US" altLang="ja-JP" sz="2400" dirty="0" smtClean="0"/>
                  <a:t> and 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pressure oscillation</a:t>
                </a:r>
                <a:r>
                  <a:rPr lang="en-US" altLang="ja-JP" sz="2400" dirty="0" smtClean="0"/>
                  <a:t>.</a:t>
                </a:r>
              </a:p>
              <a:p>
                <a:pPr marL="857250" lvl="1" indent="-457200"/>
                <a:r>
                  <a:rPr lang="en-US" altLang="ja-JP" sz="2400" dirty="0" smtClean="0"/>
                  <a:t>2</a:t>
                </a:r>
                <a:r>
                  <a:rPr lang="en-US" altLang="ja-JP" sz="2400" baseline="30000" dirty="0" smtClean="0"/>
                  <a:t>nd</a:t>
                </a:r>
                <a:r>
                  <a:rPr lang="en-US" altLang="ja-JP" sz="2400" dirty="0" smtClean="0"/>
                  <a:t> order u/p hybrid tetrahedral element </a:t>
                </a:r>
                <a:br>
                  <a:rPr lang="en-US" altLang="ja-JP" sz="2400" dirty="0" smtClean="0"/>
                </a:br>
                <a:r>
                  <a:rPr lang="en-US" altLang="ja-JP" sz="1800" dirty="0" smtClean="0"/>
                  <a:t>(e.g., C3D10H, C3D10MH in ABAQUS)</a:t>
                </a:r>
                <a:r>
                  <a:rPr lang="en-US" altLang="ja-JP" sz="2400" dirty="0" smtClean="0"/>
                  <a:t/>
                </a:r>
                <a:br>
                  <a:rPr lang="en-US" altLang="ja-JP" sz="2400" dirty="0" smtClean="0"/>
                </a:b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altLang="ja-JP" sz="2400" dirty="0" smtClean="0">
                    <a:solidFill>
                      <a:srgbClr val="FF0000"/>
                    </a:solidFill>
                  </a:rPr>
                  <a:t> Low accuracy </a:t>
                </a:r>
                <a:r>
                  <a:rPr lang="en-US" altLang="ja-JP" sz="2400" dirty="0" smtClean="0"/>
                  <a:t>in severe large deformation.</a:t>
                </a:r>
                <a:r>
                  <a:rPr lang="en-US" altLang="ja-JP" sz="2000" dirty="0" smtClean="0"/>
                  <a:t/>
                </a:r>
                <a:br>
                  <a:rPr lang="en-US" altLang="ja-JP" sz="2000" dirty="0" smtClean="0"/>
                </a:br>
                <a:r>
                  <a:rPr lang="en-US" altLang="ja-JP" sz="2000" dirty="0" smtClean="0"/>
                  <a:t>      </a:t>
                </a:r>
                <a:r>
                  <a:rPr lang="en-US" altLang="ja-JP" sz="1800" dirty="0" smtClean="0"/>
                  <a:t>Convergence difficulty in contact.</a:t>
                </a:r>
                <a:endParaRPr lang="en-US" altLang="ja-JP" sz="2000" dirty="0" smtClean="0"/>
              </a:p>
              <a:p>
                <a:pPr marL="0" indent="0">
                  <a:buNone/>
                </a:pPr>
                <a:endParaRPr lang="en-US" altLang="ja-JP" dirty="0" smtClean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186" t="-15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62222" y="5563274"/>
            <a:ext cx="8608447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0" lvl="1" algn="ctr"/>
            <a:r>
              <a:rPr lang="en-US" altLang="ja-JP" sz="2400" dirty="0" smtClean="0"/>
              <a:t>Researches on FE formulations for 1</a:t>
            </a:r>
            <a:r>
              <a:rPr lang="en-US" altLang="ja-JP" sz="2400" baseline="30000" dirty="0" smtClean="0"/>
              <a:t>st</a:t>
            </a:r>
            <a:r>
              <a:rPr lang="en-US" altLang="ja-JP" sz="2400" dirty="0" smtClean="0"/>
              <a:t> </a:t>
            </a:r>
            <a:r>
              <a:rPr lang="en-US" altLang="ja-JP" sz="2400" dirty="0"/>
              <a:t>order tetra </a:t>
            </a:r>
            <a:r>
              <a:rPr lang="en-US" altLang="ja-JP" sz="2400" dirty="0" smtClean="0"/>
              <a:t>(T4) are </a:t>
            </a:r>
            <a:br>
              <a:rPr lang="en-US" altLang="ja-JP" sz="2400" dirty="0" smtClean="0"/>
            </a:br>
            <a:r>
              <a:rPr lang="en-US" altLang="ja-JP" sz="2400" dirty="0" smtClean="0"/>
              <a:t>still active especially for </a:t>
            </a:r>
            <a:r>
              <a:rPr lang="en-US" altLang="ja-JP" sz="2400" dirty="0" smtClean="0">
                <a:solidFill>
                  <a:srgbClr val="0070C0"/>
                </a:solidFill>
              </a:rPr>
              <a:t>rubber-like</a:t>
            </a:r>
            <a:r>
              <a:rPr lang="en-US" altLang="ja-JP" sz="2400" dirty="0" smtClean="0"/>
              <a:t> or </a:t>
            </a:r>
            <a:r>
              <a:rPr lang="en-US" altLang="ja-JP" sz="2400" dirty="0" err="1" smtClean="0">
                <a:solidFill>
                  <a:srgbClr val="008000"/>
                </a:solidFill>
              </a:rPr>
              <a:t>elasto</a:t>
            </a:r>
            <a:r>
              <a:rPr lang="en-US" altLang="ja-JP" sz="2400" dirty="0" smtClean="0">
                <a:solidFill>
                  <a:srgbClr val="008000"/>
                </a:solidFill>
              </a:rPr>
              <a:t>-plastic</a:t>
            </a:r>
            <a:r>
              <a:rPr lang="en-US" altLang="ja-JP" sz="2400" dirty="0" smtClean="0"/>
              <a:t> materials.</a:t>
            </a:r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391439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z="3600" dirty="0" smtClean="0"/>
              <a:t>Shearing &amp; Tensioning of </a:t>
            </a:r>
            <a:r>
              <a:rPr lang="en-US" altLang="ja-JP" sz="3600" dirty="0" err="1" smtClean="0"/>
              <a:t>Elasto</a:t>
            </a:r>
            <a:r>
              <a:rPr lang="en-US" altLang="ja-JP" sz="3600" dirty="0" smtClean="0"/>
              <a:t>-Plastic Bar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sp>
        <p:nvSpPr>
          <p:cNvPr id="5" name="スライド番号プレースホルダー 3"/>
          <p:cNvSpPr txBox="1">
            <a:spLocks/>
          </p:cNvSpPr>
          <p:nvPr/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bg1"/>
                </a:solidFill>
                <a:latin typeface="Arial" charset="0"/>
                <a:ea typeface="MS PGothic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9pPr>
          </a:lstStyle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</a:t>
            </a:r>
            <a:endParaRPr lang="en-US" altLang="ja-JP" sz="2800" dirty="0"/>
          </a:p>
          <a:p>
            <a:pPr marL="0" lvl="0" indent="0" algn="ctr">
              <a:buClr>
                <a:srgbClr val="000000"/>
              </a:buClr>
              <a:buNone/>
            </a:pPr>
            <a:endParaRPr kumimoji="1" lang="ja-JP" altLang="en-US" sz="2800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0"/>
          <a:stretch/>
        </p:blipFill>
        <p:spPr>
          <a:xfrm>
            <a:off x="259819" y="1016732"/>
            <a:ext cx="4276177" cy="3528392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3"/>
          <a:stretch/>
        </p:blipFill>
        <p:spPr>
          <a:xfrm>
            <a:off x="4619351" y="1016732"/>
            <a:ext cx="4333429" cy="35376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-5059" y="2776985"/>
                <a:ext cx="1334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=2.0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059" y="2776985"/>
                <a:ext cx="1334468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直線コネクタ 8"/>
          <p:cNvCxnSpPr/>
          <p:nvPr/>
        </p:nvCxnSpPr>
        <p:spPr>
          <a:xfrm>
            <a:off x="4562560" y="1232756"/>
            <a:ext cx="731" cy="36346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996478" y="5266078"/>
            <a:ext cx="7150355" cy="83099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/>
              <a:t>Accuracy of pressure is quite different</a:t>
            </a:r>
            <a:r>
              <a:rPr kumimoji="1" lang="en-US" altLang="ja-JP" sz="2400" dirty="0" smtClean="0"/>
              <a:t> </a:t>
            </a:r>
            <a:br>
              <a:rPr kumimoji="1" lang="en-US" altLang="ja-JP" sz="2400" dirty="0" smtClean="0"/>
            </a:br>
            <a:r>
              <a:rPr kumimoji="1" lang="en-US" altLang="ja-JP" sz="2400" dirty="0" smtClean="0"/>
              <a:t>due to the pressure oscillation of ABAQUS C3D4H.</a:t>
            </a:r>
            <a:endParaRPr kumimoji="1" lang="ja-JP" altLang="en-US" sz="2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20495" y="4346516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F-barES-FEM-T4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004048" y="4346516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C3D4H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989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sz="4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</a:p>
          <a:p>
            <a:pPr marL="0" indent="0" algn="ctr">
              <a:buNone/>
            </a:pPr>
            <a:endParaRPr lang="ja-JP" altLang="en-US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8554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3200" dirty="0" smtClean="0"/>
              <a:t>Benefits and Drawbacks of F-barES-FEM-T4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Benefits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ja-JP" altLang="en-US" dirty="0"/>
              <a:t> </a:t>
            </a:r>
            <a:r>
              <a:rPr lang="en-US" altLang="ja-JP" dirty="0" smtClean="0"/>
              <a:t>Locking-free with 1</a:t>
            </a:r>
            <a:r>
              <a:rPr lang="en-US" altLang="ja-JP" baseline="30000" dirty="0" smtClean="0"/>
              <a:t>st</a:t>
            </a:r>
            <a:r>
              <a:rPr lang="en-US" altLang="ja-JP" dirty="0" smtClean="0"/>
              <a:t> -order tetra meshes.</a:t>
            </a:r>
          </a:p>
          <a:p>
            <a:pPr marL="457200" lvl="1" indent="0">
              <a:buClr>
                <a:srgbClr val="0000CC"/>
              </a:buClr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  </a:t>
            </a:r>
            <a:r>
              <a:rPr lang="en-US" altLang="ja-JP" sz="2400" dirty="0" smtClean="0">
                <a:solidFill>
                  <a:schemeClr val="bg1">
                    <a:lumMod val="50000"/>
                  </a:schemeClr>
                </a:solidFill>
              </a:rPr>
              <a:t>No </a:t>
            </a:r>
            <a:r>
              <a:rPr lang="en-US" altLang="ja-JP" sz="2400" dirty="0">
                <a:solidFill>
                  <a:schemeClr val="bg1">
                    <a:lumMod val="50000"/>
                  </a:schemeClr>
                </a:solidFill>
              </a:rPr>
              <a:t>difficulty </a:t>
            </a:r>
            <a:r>
              <a:rPr lang="en-US" altLang="ja-JP" sz="2400" dirty="0" smtClean="0">
                <a:solidFill>
                  <a:schemeClr val="bg1">
                    <a:lumMod val="50000"/>
                  </a:schemeClr>
                </a:solidFill>
              </a:rPr>
              <a:t>in severe strain or contact </a:t>
            </a:r>
            <a:r>
              <a:rPr lang="en-US" altLang="ja-JP" sz="2400" dirty="0">
                <a:solidFill>
                  <a:schemeClr val="bg1">
                    <a:lumMod val="50000"/>
                  </a:schemeClr>
                </a:solidFill>
              </a:rPr>
              <a:t>analysis</a:t>
            </a:r>
            <a:r>
              <a:rPr lang="en-US" altLang="ja-JP" sz="24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dirty="0" smtClean="0"/>
              <a:t> No increase in DOF.</a:t>
            </a:r>
          </a:p>
          <a:p>
            <a:pPr marL="457200" lvl="1" indent="0">
              <a:buClr>
                <a:srgbClr val="0000CC"/>
              </a:buClr>
              <a:buNone/>
            </a:pPr>
            <a:r>
              <a:rPr lang="en-US" altLang="ja-JP" sz="2400" dirty="0" smtClean="0">
                <a:solidFill>
                  <a:schemeClr val="bg1">
                    <a:lumMod val="50000"/>
                  </a:schemeClr>
                </a:solidFill>
              </a:rPr>
              <a:t>     No intermediate nodes. No need for static condensation.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ja-JP" dirty="0" smtClean="0"/>
              <a:t>No restriction of material constitutive model.</a:t>
            </a:r>
            <a:br>
              <a:rPr lang="en-US" altLang="ja-JP" dirty="0" smtClean="0"/>
            </a:br>
            <a:r>
              <a:rPr lang="en-US" altLang="ja-JP" sz="2400" dirty="0" smtClean="0"/>
              <a:t>  </a:t>
            </a:r>
            <a:r>
              <a:rPr lang="en-US" altLang="ja-JP" sz="2400" dirty="0" smtClean="0">
                <a:solidFill>
                  <a:schemeClr val="bg1">
                    <a:lumMod val="50000"/>
                  </a:schemeClr>
                </a:solidFill>
              </a:rPr>
              <a:t>Pressure dependent models are acceptable. </a:t>
            </a:r>
            <a:endParaRPr lang="en-US" altLang="ja-JP" sz="2400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dirty="0" smtClean="0"/>
              <a:t> Less pressure oscillation</a:t>
            </a:r>
            <a:r>
              <a:rPr lang="en-US" altLang="ja-JP" dirty="0"/>
              <a:t> </a:t>
            </a:r>
            <a:r>
              <a:rPr lang="en-US" altLang="ja-JP" dirty="0" smtClean="0"/>
              <a:t>and corner locking.</a:t>
            </a:r>
          </a:p>
          <a:p>
            <a:pPr marL="0" indent="0">
              <a:buClr>
                <a:srgbClr val="0000CC"/>
              </a:buClr>
              <a:buNone/>
            </a:pPr>
            <a:endParaRPr lang="en-US" altLang="ja-JP" sz="14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Clr>
                <a:srgbClr val="0000CC"/>
              </a:buClr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Drawbacks</a:t>
            </a:r>
            <a:endParaRPr lang="en-US" altLang="ja-JP" sz="32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Clr>
                <a:srgbClr val="0000CC"/>
              </a:buClr>
              <a:buNone/>
            </a:pPr>
            <a:r>
              <a:rPr lang="en-US" altLang="ja-JP" sz="2800" b="1" dirty="0" smtClean="0">
                <a:solidFill>
                  <a:srgbClr val="FF0000"/>
                </a:solidFill>
              </a:rPr>
              <a:t>     ✗ </a:t>
            </a:r>
            <a:r>
              <a:rPr lang="en-US" altLang="ja-JP" sz="2800" dirty="0" smtClean="0"/>
              <a:t>The more cyclic smoothing necessitates </a:t>
            </a:r>
            <a:br>
              <a:rPr lang="en-US" altLang="ja-JP" sz="2800" dirty="0" smtClean="0"/>
            </a:br>
            <a:r>
              <a:rPr lang="en-US" altLang="ja-JP" sz="2800" dirty="0" smtClean="0"/>
              <a:t>         the more CPU time.</a:t>
            </a:r>
            <a:endParaRPr lang="en-US" altLang="ja-JP" sz="2800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5774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The Take-Home Message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buNone/>
            </a:pPr>
            <a:endParaRPr lang="en-US" altLang="ja-JP" sz="3200" dirty="0" smtClean="0"/>
          </a:p>
          <a:p>
            <a:pPr marL="0" lvl="1" indent="0" algn="just">
              <a:buNone/>
            </a:pPr>
            <a:r>
              <a:rPr lang="en-US" altLang="ja-JP" sz="3200" dirty="0" smtClean="0"/>
              <a:t>If you are interested in </a:t>
            </a:r>
            <a:r>
              <a:rPr lang="en-US" altLang="ja-JP" sz="3200" dirty="0" err="1" smtClean="0">
                <a:solidFill>
                  <a:srgbClr val="008000"/>
                </a:solidFill>
              </a:rPr>
              <a:t>elasto</a:t>
            </a:r>
            <a:r>
              <a:rPr lang="en-US" altLang="ja-JP" sz="3200" dirty="0" smtClean="0">
                <a:solidFill>
                  <a:srgbClr val="008000"/>
                </a:solidFill>
              </a:rPr>
              <a:t>-plastic</a:t>
            </a:r>
            <a:r>
              <a:rPr lang="en-US" altLang="ja-JP" sz="3200" dirty="0" smtClean="0"/>
              <a:t> problems</a:t>
            </a:r>
            <a:br>
              <a:rPr lang="en-US" altLang="ja-JP" sz="3200" dirty="0" smtClean="0"/>
            </a:br>
            <a:r>
              <a:rPr lang="en-US" altLang="ja-JP" sz="3200" dirty="0" smtClean="0"/>
              <a:t>that have</a:t>
            </a:r>
          </a:p>
          <a:p>
            <a:pPr marL="857250" lvl="2" indent="-457200"/>
            <a:r>
              <a:rPr lang="en-US" altLang="ja-JP" sz="2800" dirty="0" smtClean="0"/>
              <a:t>3D bulk complex shapes,</a:t>
            </a:r>
          </a:p>
          <a:p>
            <a:pPr marL="857250" lvl="2" indent="-457200"/>
            <a:r>
              <a:rPr lang="en-US" altLang="ja-JP" sz="2800" dirty="0"/>
              <a:t>s</a:t>
            </a:r>
            <a:r>
              <a:rPr lang="en-US" altLang="ja-JP" sz="2800" dirty="0" smtClean="0"/>
              <a:t>evere large deformation or contact, </a:t>
            </a:r>
            <a:r>
              <a:rPr lang="en-US" altLang="ja-JP" sz="2000" dirty="0" smtClean="0"/>
              <a:t>and especially</a:t>
            </a:r>
          </a:p>
          <a:p>
            <a:pPr marL="857250" lvl="2" indent="-457200"/>
            <a:r>
              <a:rPr lang="en-US" altLang="ja-JP" sz="2800" dirty="0" smtClean="0"/>
              <a:t>pressure dependent </a:t>
            </a:r>
            <a:r>
              <a:rPr lang="en-US" altLang="ja-JP" sz="2800" smtClean="0"/>
              <a:t>constitutive models,</a:t>
            </a:r>
            <a:endParaRPr lang="en-US" altLang="ja-JP" sz="2800" dirty="0" smtClean="0"/>
          </a:p>
          <a:p>
            <a:pPr marL="0" lvl="1" indent="0" algn="just">
              <a:buNone/>
            </a:pPr>
            <a:r>
              <a:rPr lang="en-US" altLang="ja-JP" sz="3200" dirty="0" smtClean="0"/>
              <a:t>then, please consider using </a:t>
            </a:r>
            <a:r>
              <a:rPr lang="en-US" altLang="ja-JP" sz="3200" dirty="0" smtClean="0">
                <a:solidFill>
                  <a:srgbClr val="FF00FF"/>
                </a:solidFill>
              </a:rPr>
              <a:t>F-barES-FEM-T4</a:t>
            </a:r>
            <a:r>
              <a:rPr lang="en-US" altLang="ja-JP" sz="3200" dirty="0" smtClean="0"/>
              <a:t>.</a:t>
            </a:r>
            <a:endParaRPr lang="en-US" altLang="ja-JP" sz="3200" dirty="0"/>
          </a:p>
          <a:p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189832" y="5013176"/>
            <a:ext cx="4753224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Thank you for your kind attention!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71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600" dirty="0" smtClean="0"/>
              <a:t>An Example for Rubber-like Material</a:t>
            </a:r>
            <a:endParaRPr kumimoji="1"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kumimoji="1" lang="en-US" altLang="ja-JP" sz="2400" dirty="0" smtClean="0"/>
                  <a:t>Material: neo-</a:t>
                </a:r>
                <a:r>
                  <a:rPr kumimoji="1" lang="en-US" altLang="ja-JP" sz="2400" dirty="0" err="1" smtClean="0"/>
                  <a:t>Hookean</a:t>
                </a:r>
                <a:r>
                  <a:rPr kumimoji="1" lang="en-US" altLang="ja-JP" sz="2400" dirty="0" smtClean="0"/>
                  <a:t> </a:t>
                </a:r>
                <a:r>
                  <a:rPr kumimoji="1" lang="en-US" altLang="ja-JP" sz="2400" b="1" dirty="0" err="1" smtClean="0">
                    <a:solidFill>
                      <a:srgbClr val="0070C0"/>
                    </a:solidFill>
                  </a:rPr>
                  <a:t>hyperelastic</a:t>
                </a:r>
                <a:r>
                  <a:rPr kumimoji="1" lang="en-US" altLang="ja-JP" sz="24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=0.49</m:t>
                    </m:r>
                  </m:oMath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7"/>
                <a:stretch>
                  <a:fillRect t="-14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09107" y="5143679"/>
            <a:ext cx="3492944" cy="126745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1" lang="en-US" altLang="ja-JP" sz="2000" u="sng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kumimoji="1" lang="en-US" altLang="ja-JP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order hybrid T4 (C3D4H)</a:t>
            </a:r>
            <a:br>
              <a:rPr kumimoji="1" lang="en-US" altLang="ja-JP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 shear/volumetric locking</a:t>
            </a:r>
            <a:endParaRPr lang="en-US" altLang="ja-JP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Pressure oscillation</a:t>
            </a:r>
          </a:p>
          <a:p>
            <a:r>
              <a:rPr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Corner locking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260334" y="5143679"/>
            <a:ext cx="4757906" cy="126745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2000" u="sng" dirty="0" smtClean="0"/>
              <a:t>2</a:t>
            </a:r>
            <a:r>
              <a:rPr kumimoji="1" lang="en-US" altLang="ja-JP" sz="2000" u="sng" baseline="30000" dirty="0" smtClean="0"/>
              <a:t>nd</a:t>
            </a:r>
            <a:r>
              <a:rPr kumimoji="1" lang="en-US" altLang="ja-JP" sz="2000" u="sng" dirty="0" smtClean="0"/>
              <a:t> order modified hybrid T10 (C3D10MH)</a:t>
            </a:r>
          </a:p>
          <a:p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shear/volumetric locking</a:t>
            </a:r>
            <a:endParaRPr kumimoji="1" lang="en-US" altLang="ja-JP" sz="2000" dirty="0" smtClean="0"/>
          </a:p>
          <a:p>
            <a:r>
              <a:rPr lang="en-US" altLang="ja-JP" sz="2000" b="1" dirty="0" smtClean="0">
                <a:solidFill>
                  <a:srgbClr val="FF0000"/>
                </a:solidFill>
              </a:rPr>
              <a:t>✗ </a:t>
            </a:r>
            <a:r>
              <a:rPr lang="en-US" altLang="ja-JP" sz="2000" dirty="0" smtClean="0"/>
              <a:t>Decrease in interpolation accuracy</a:t>
            </a:r>
            <a:br>
              <a:rPr lang="en-US" altLang="ja-JP" sz="2000" dirty="0" smtClean="0"/>
            </a:br>
            <a:r>
              <a:rPr lang="en-US" altLang="ja-JP" sz="2000" b="1" dirty="0">
                <a:solidFill>
                  <a:srgbClr val="FF0000"/>
                </a:solidFill>
              </a:rPr>
              <a:t>✗ </a:t>
            </a:r>
            <a:r>
              <a:rPr lang="en-US" altLang="ja-JP" sz="2000" dirty="0"/>
              <a:t>Early </a:t>
            </a:r>
            <a:r>
              <a:rPr lang="en-US" altLang="ja-JP" sz="2000" dirty="0" smtClean="0"/>
              <a:t>convergence failure</a:t>
            </a:r>
            <a:endParaRPr kumimoji="1" lang="ja-JP" altLang="en-US" sz="2000" dirty="0"/>
          </a:p>
        </p:txBody>
      </p:sp>
      <p:pic>
        <p:nvPicPr>
          <p:cNvPr id="7" name="c3d4h-press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8479" y="1068450"/>
            <a:ext cx="3931493" cy="4016734"/>
          </a:xfrm>
          <a:prstGeom prst="rect">
            <a:avLst/>
          </a:prstGeom>
        </p:spPr>
      </p:pic>
      <p:pic>
        <p:nvPicPr>
          <p:cNvPr id="8" name="c3d10mh-pressur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14611" y="1065258"/>
            <a:ext cx="3969857" cy="405593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3818575" y="4436355"/>
            <a:ext cx="1941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# of Nodes is </a:t>
            </a:r>
            <a:br>
              <a:rPr kumimoji="1" lang="en-US" altLang="ja-JP" dirty="0" smtClean="0"/>
            </a:br>
            <a:r>
              <a:rPr kumimoji="1" lang="en-US" altLang="ja-JP" dirty="0" smtClean="0"/>
              <a:t>almost the same.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917689" y="1043444"/>
            <a:ext cx="1366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 smtClean="0"/>
              <a:t>Pressure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382185" y="1042767"/>
            <a:ext cx="1366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 smtClean="0"/>
              <a:t>Pressure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3524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600" dirty="0" smtClean="0"/>
              <a:t>An Example for Rubber-like Material</a:t>
            </a:r>
            <a:endParaRPr kumimoji="1"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kumimoji="1" lang="en-US" altLang="ja-JP" sz="2400" dirty="0" smtClean="0"/>
                  <a:t>Material: neo-</a:t>
                </a:r>
                <a:r>
                  <a:rPr kumimoji="1" lang="en-US" altLang="ja-JP" sz="2400" dirty="0" err="1" smtClean="0"/>
                  <a:t>Hookean</a:t>
                </a:r>
                <a:r>
                  <a:rPr kumimoji="1" lang="en-US" altLang="ja-JP" sz="2400" dirty="0" smtClean="0"/>
                  <a:t> </a:t>
                </a:r>
                <a:r>
                  <a:rPr kumimoji="1" lang="en-US" altLang="ja-JP" sz="2400" b="1" dirty="0" err="1" smtClean="0">
                    <a:solidFill>
                      <a:srgbClr val="0070C0"/>
                    </a:solidFill>
                  </a:rPr>
                  <a:t>hyperelastic</a:t>
                </a:r>
                <a:r>
                  <a:rPr kumimoji="1" lang="en-US" altLang="ja-JP" sz="24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=0.49</m:t>
                    </m:r>
                  </m:oMath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5"/>
                <a:stretch>
                  <a:fillRect t="-14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07784" y="4970202"/>
            <a:ext cx="8484695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000" u="sng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F-barES-FEM-T4</a:t>
            </a:r>
            <a:r>
              <a:rPr lang="en-US" altLang="ja-JP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(a new type of smoothed finite element method (</a:t>
            </a:r>
            <a:r>
              <a:rPr lang="en-US" altLang="ja-JP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S-FEM</a:t>
            </a:r>
            <a:r>
              <a:rPr lang="en-US" altLang="ja-JP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kumimoji="1" lang="en-US" altLang="ja-JP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 shear/volumetric locking</a:t>
            </a:r>
            <a:endParaRPr lang="en-US" altLang="ja-JP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Less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pressure oscillation </a:t>
            </a:r>
            <a:b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Less c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orner locking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038997" y="5349986"/>
            <a:ext cx="4968956" cy="923330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F-barES-FEM-T4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has excellent  accuracy</a:t>
            </a:r>
            <a:b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altLang="ja-JP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rubber-like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materials.</a:t>
            </a:r>
            <a:endParaRPr lang="en-US" altLang="ja-JP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ja-JP" dirty="0" smtClean="0"/>
              <a:t>How about it on </a:t>
            </a:r>
            <a:r>
              <a:rPr lang="en-US" altLang="ja-JP" b="1" dirty="0" err="1" smtClean="0">
                <a:solidFill>
                  <a:srgbClr val="008000"/>
                </a:solidFill>
              </a:rPr>
              <a:t>elasto</a:t>
            </a:r>
            <a:r>
              <a:rPr lang="en-US" altLang="ja-JP" b="1" dirty="0" smtClean="0">
                <a:solidFill>
                  <a:srgbClr val="008000"/>
                </a:solidFill>
              </a:rPr>
              <a:t>-p</a:t>
            </a:r>
            <a:r>
              <a:rPr kumimoji="1" lang="en-US" altLang="ja-JP" b="1" dirty="0" smtClean="0">
                <a:solidFill>
                  <a:srgbClr val="008000"/>
                </a:solidFill>
              </a:rPr>
              <a:t>lastic</a:t>
            </a:r>
            <a:r>
              <a:rPr kumimoji="1" lang="en-US" altLang="ja-JP" dirty="0" smtClean="0"/>
              <a:t> materials?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768906" y="2604094"/>
            <a:ext cx="22493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# of Nodes is </a:t>
            </a:r>
            <a:br>
              <a:rPr kumimoji="1" lang="en-US" altLang="ja-JP" dirty="0" smtClean="0"/>
            </a:br>
            <a:r>
              <a:rPr lang="en-US" altLang="ja-JP" dirty="0" smtClean="0"/>
              <a:t>exactly </a:t>
            </a:r>
            <a:r>
              <a:rPr kumimoji="1" lang="en-US" altLang="ja-JP" dirty="0" smtClean="0"/>
              <a:t>the same</a:t>
            </a:r>
            <a:br>
              <a:rPr kumimoji="1" lang="en-US" altLang="ja-JP" dirty="0" smtClean="0"/>
            </a:br>
            <a:r>
              <a:rPr kumimoji="1" lang="en-US" altLang="ja-JP" dirty="0" smtClean="0"/>
              <a:t>as the C3D4H case.</a:t>
            </a:r>
            <a:endParaRPr kumimoji="1" lang="ja-JP" altLang="en-US" dirty="0"/>
          </a:p>
        </p:txBody>
      </p:sp>
      <p:pic>
        <p:nvPicPr>
          <p:cNvPr id="7" name="cylinder_press-NOCS2-press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27784" y="1006677"/>
            <a:ext cx="3852428" cy="396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72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Objective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313785" y="1124744"/>
            <a:ext cx="8506687" cy="2448272"/>
          </a:xfrm>
          <a:prstGeom prst="roundRect">
            <a:avLst/>
          </a:prstGeom>
          <a:noFill/>
          <a:ln w="476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ctr"/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Apply the new type of S-FEM,</a:t>
            </a:r>
            <a:b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3200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F-barES-FEM-T4</a:t>
            </a: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</a:t>
            </a:r>
            <a:b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 large deformation problems</a:t>
            </a:r>
            <a:b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 </a:t>
            </a:r>
            <a:r>
              <a:rPr lang="en-US" altLang="ja-JP" sz="32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elasto</a:t>
            </a:r>
            <a:r>
              <a:rPr lang="en-US" altLang="ja-JP" sz="32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-plastic</a:t>
            </a: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materials.</a:t>
            </a:r>
            <a:endParaRPr lang="en-US" altLang="ja-JP" sz="3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78786" y="4041068"/>
            <a:ext cx="8175315" cy="17235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Table of Body Contents</a:t>
            </a:r>
          </a:p>
          <a:p>
            <a:pPr marL="457200" indent="-457200">
              <a:buClr>
                <a:schemeClr val="tx1"/>
              </a:buClr>
              <a:buSzPct val="80000"/>
              <a:buFont typeface="Wingdings" panose="05000000000000000000" pitchFamily="2" charset="2"/>
              <a:buChar char="p"/>
            </a:pPr>
            <a:r>
              <a:rPr lang="en-US" altLang="ja-JP" sz="2800" dirty="0" smtClean="0"/>
              <a:t>Methods: Quick introduction of F-barES-FEM-T4</a:t>
            </a:r>
            <a:endParaRPr lang="en-US" altLang="ja-JP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Clr>
                <a:schemeClr val="tx1"/>
              </a:buClr>
              <a:buSzPct val="80000"/>
              <a:buFont typeface="Wingdings" panose="05000000000000000000" pitchFamily="2" charset="2"/>
              <a:buChar char="p"/>
            </a:pPr>
            <a:r>
              <a:rPr kumimoji="1" lang="en-US" altLang="ja-JP" sz="2800" dirty="0" smtClean="0"/>
              <a:t>Results</a:t>
            </a:r>
            <a:r>
              <a:rPr lang="en-US" altLang="ja-JP" sz="2800" dirty="0" smtClean="0"/>
              <a:t>: A few verification analyses</a:t>
            </a:r>
            <a:endParaRPr kumimoji="1" lang="en-US" altLang="ja-JP" sz="2800" dirty="0" smtClean="0"/>
          </a:p>
          <a:p>
            <a:pPr marL="457200" indent="-457200">
              <a:buClr>
                <a:schemeClr val="tx1"/>
              </a:buClr>
              <a:buSzPct val="80000"/>
              <a:buFont typeface="Wingdings" panose="05000000000000000000" pitchFamily="2" charset="2"/>
              <a:buChar char="p"/>
            </a:pPr>
            <a:r>
              <a:rPr lang="en-US" altLang="ja-JP" sz="2800" dirty="0" smtClean="0"/>
              <a:t>Summary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86704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kumimoji="1" lang="en-US" altLang="ja-JP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Methods</a:t>
            </a:r>
            <a:br>
              <a:rPr kumimoji="1" lang="en-US" altLang="ja-JP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kumimoji="1" lang="en-US" altLang="ja-JP" sz="1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kumimoji="1" lang="en-US" altLang="ja-JP" sz="3600" b="1" dirty="0" smtClean="0"/>
              <a:t>Quick introduction of F-barES-FEM-T4</a:t>
            </a:r>
            <a:br>
              <a:rPr kumimoji="1" lang="en-US" altLang="ja-JP" sz="3600" b="1" dirty="0" smtClean="0"/>
            </a:br>
            <a:r>
              <a:rPr kumimoji="1" lang="en-US" altLang="ja-JP" sz="1600" b="1" dirty="0" smtClean="0"/>
              <a:t/>
            </a:r>
            <a:br>
              <a:rPr kumimoji="1" lang="en-US" altLang="ja-JP" sz="1600" b="1" dirty="0" smtClean="0"/>
            </a:br>
            <a:r>
              <a:rPr kumimoji="1" lang="en-US" altLang="ja-JP" sz="2800" dirty="0" smtClean="0">
                <a:solidFill>
                  <a:schemeClr val="bg1">
                    <a:lumMod val="50000"/>
                  </a:schemeClr>
                </a:solidFill>
              </a:rPr>
              <a:t>(F-barES-FEM-T3 in 2D is explained for simplicity.)</a:t>
            </a:r>
          </a:p>
          <a:p>
            <a:pPr marL="0" indent="0" algn="ctr">
              <a:buNone/>
            </a:pPr>
            <a:endParaRPr kumimoji="1" lang="en-US" altLang="ja-JP" sz="28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824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What is S-FEM?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kumimoji="1"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S-FEM</a:t>
            </a:r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kumimoji="1" lang="en-US" altLang="ja-JP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moothed </a:t>
            </a:r>
            <a:r>
              <a:rPr kumimoji="1" lang="en-US" altLang="ja-JP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inite </a:t>
            </a:r>
            <a:r>
              <a:rPr kumimoji="1" lang="en-US" altLang="ja-JP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lement </a:t>
            </a:r>
            <a:r>
              <a:rPr lang="en-US" altLang="ja-JP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ethod</a:t>
            </a:r>
          </a:p>
          <a:p>
            <a:pPr marL="0" indent="0" algn="ctr">
              <a:buNone/>
            </a:pPr>
            <a:endParaRPr kumimoji="1" lang="en-US" altLang="ja-JP" sz="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ja-JP" sz="2800" dirty="0" smtClean="0"/>
              <a:t>A new sort of </a:t>
            </a:r>
            <a:r>
              <a:rPr lang="en-US" altLang="ja-JP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strain smoothing</a:t>
            </a:r>
            <a:r>
              <a:rPr lang="en-US" altLang="ja-JP" sz="2800" dirty="0" smtClean="0"/>
              <a:t> technique </a:t>
            </a:r>
            <a:r>
              <a:rPr lang="en-US" altLang="ja-JP" sz="2000" dirty="0" smtClean="0"/>
              <a:t>(since 2007)</a:t>
            </a:r>
            <a:r>
              <a:rPr lang="en-US" altLang="ja-JP" sz="2800" dirty="0" smtClean="0"/>
              <a:t>.</a:t>
            </a:r>
          </a:p>
          <a:p>
            <a:r>
              <a:rPr lang="en-US" altLang="ja-JP" sz="2800" dirty="0" smtClean="0"/>
              <a:t>Strain is smoothed </a:t>
            </a:r>
            <a:r>
              <a:rPr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across elements</a:t>
            </a:r>
            <a:r>
              <a:rPr lang="en-US" altLang="ja-JP" sz="2800" dirty="0" smtClean="0"/>
              <a:t>.</a:t>
            </a:r>
          </a:p>
          <a:p>
            <a:r>
              <a:rPr kumimoji="1" lang="en-US" altLang="ja-JP" sz="2800" dirty="0" smtClean="0"/>
              <a:t>Various types of S-FEMs:</a:t>
            </a:r>
          </a:p>
          <a:p>
            <a:pPr lvl="1"/>
            <a:r>
              <a:rPr lang="en-US" altLang="ja-JP" sz="2400" u="sng" dirty="0" smtClean="0"/>
              <a:t>Basic types</a:t>
            </a:r>
            <a:endParaRPr lang="en-US" altLang="ja-JP" sz="2400" u="sng" dirty="0"/>
          </a:p>
          <a:p>
            <a:pPr lvl="2">
              <a:buFont typeface="Wingdings" panose="05000000000000000000" pitchFamily="2" charset="2"/>
              <a:buChar char="Ø"/>
            </a:pPr>
            <a:r>
              <a:rPr lang="en-US" altLang="ja-JP" dirty="0"/>
              <a:t>Node-based S-FEM (</a:t>
            </a:r>
            <a:r>
              <a:rPr lang="en-US" altLang="ja-JP" dirty="0" smtClean="0"/>
              <a:t>NS-FEM)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altLang="ja-JP" dirty="0" smtClean="0"/>
              <a:t>Face-based </a:t>
            </a:r>
            <a:r>
              <a:rPr lang="en-US" altLang="ja-JP" dirty="0"/>
              <a:t>S-FEM (</a:t>
            </a:r>
            <a:r>
              <a:rPr lang="en-US" altLang="ja-JP" dirty="0" smtClean="0"/>
              <a:t>FS-FEM)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altLang="ja-JP" dirty="0" smtClean="0"/>
              <a:t>Edge-based </a:t>
            </a:r>
            <a:r>
              <a:rPr lang="en-US" altLang="ja-JP" dirty="0"/>
              <a:t>S-FEM (ES-FEM</a:t>
            </a:r>
            <a:r>
              <a:rPr lang="en-US" altLang="ja-JP" dirty="0" smtClean="0"/>
              <a:t>)</a:t>
            </a:r>
          </a:p>
          <a:p>
            <a:pPr lvl="1"/>
            <a:r>
              <a:rPr lang="en-US" altLang="ja-JP" sz="2400" u="sng" dirty="0" smtClean="0"/>
              <a:t>Selective types</a:t>
            </a:r>
            <a:r>
              <a:rPr lang="en-US" altLang="ja-JP" sz="2400" dirty="0" smtClean="0"/>
              <a:t> </a:t>
            </a:r>
            <a:r>
              <a:rPr lang="en-US" altLang="ja-JP" sz="2000" dirty="0" smtClean="0"/>
              <a:t>(e.g. ES/NS-FEM)</a:t>
            </a:r>
          </a:p>
          <a:p>
            <a:pPr lvl="1"/>
            <a:r>
              <a:rPr lang="en-US" altLang="ja-JP" sz="2400" u="sng" dirty="0" smtClean="0"/>
              <a:t>Bubble types</a:t>
            </a:r>
            <a:r>
              <a:rPr lang="en-US" altLang="ja-JP" sz="2400" dirty="0" smtClean="0"/>
              <a:t> </a:t>
            </a:r>
            <a:r>
              <a:rPr lang="en-US" altLang="ja-JP" sz="2000" dirty="0" smtClean="0"/>
              <a:t>(e.g. </a:t>
            </a:r>
            <a:r>
              <a:rPr lang="en-US" altLang="ja-JP" sz="2000" dirty="0" err="1" smtClean="0"/>
              <a:t>bES</a:t>
            </a:r>
            <a:r>
              <a:rPr lang="en-US" altLang="ja-JP" sz="2000" dirty="0" smtClean="0"/>
              <a:t>-FEM)</a:t>
            </a:r>
          </a:p>
          <a:p>
            <a:pPr lvl="1"/>
            <a:r>
              <a:rPr lang="en-US" altLang="ja-JP" sz="2400" b="1" u="sng" dirty="0" smtClean="0"/>
              <a:t>F-bar</a:t>
            </a:r>
            <a:r>
              <a:rPr lang="ja-JP" altLang="en-US" sz="2400" b="1" u="sng" dirty="0" smtClean="0"/>
              <a:t> </a:t>
            </a:r>
            <a:r>
              <a:rPr lang="en-US" altLang="ja-JP" sz="2400" b="1" u="sng" dirty="0" smtClean="0"/>
              <a:t>type</a:t>
            </a:r>
            <a:r>
              <a:rPr lang="en-US" altLang="ja-JP" sz="2400" b="1" dirty="0" smtClean="0"/>
              <a:t> </a:t>
            </a:r>
            <a:r>
              <a:rPr lang="en-US" altLang="ja-JP" sz="2000" b="1" dirty="0" smtClean="0"/>
              <a:t>(e.g. </a:t>
            </a:r>
            <a:r>
              <a:rPr lang="en-US" altLang="ja-JP" sz="2000" b="1" dirty="0" smtClean="0">
                <a:solidFill>
                  <a:srgbClr val="FF00FF"/>
                </a:solidFill>
              </a:rPr>
              <a:t>F-</a:t>
            </a:r>
            <a:r>
              <a:rPr lang="en-US" altLang="ja-JP" sz="2000" b="1" dirty="0" err="1" smtClean="0">
                <a:solidFill>
                  <a:srgbClr val="FF00FF"/>
                </a:solidFill>
              </a:rPr>
              <a:t>barES</a:t>
            </a:r>
            <a:r>
              <a:rPr lang="en-US" altLang="ja-JP" sz="2000" b="1" dirty="0" smtClean="0">
                <a:solidFill>
                  <a:srgbClr val="FF00FF"/>
                </a:solidFill>
              </a:rPr>
              <a:t>-FEM</a:t>
            </a:r>
            <a:r>
              <a:rPr lang="en-US" altLang="ja-JP" sz="2000" b="1" dirty="0" smtClean="0"/>
              <a:t>)</a:t>
            </a:r>
            <a:endParaRPr lang="en-US" altLang="ja-JP" sz="2000" b="1" dirty="0"/>
          </a:p>
          <a:p>
            <a:endParaRPr kumimoji="1" lang="en-US" altLang="ja-JP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609013" y="3248980"/>
            <a:ext cx="3527692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0" rIns="0" rtlCol="0">
            <a:spAutoFit/>
          </a:bodyPr>
          <a:lstStyle/>
          <a:p>
            <a:r>
              <a:rPr lang="en-US" altLang="ja-JP" sz="2000" b="1" dirty="0">
                <a:solidFill>
                  <a:srgbClr val="FF0000"/>
                </a:solidFill>
              </a:rPr>
              <a:t>✗</a:t>
            </a:r>
            <a:r>
              <a:rPr lang="ja-JP" altLang="en-US" sz="2000" dirty="0"/>
              <a:t> </a:t>
            </a:r>
            <a:r>
              <a:rPr lang="en-US" altLang="ja-JP" sz="2000" dirty="0" smtClean="0"/>
              <a:t>Spurious</a:t>
            </a:r>
            <a:r>
              <a:rPr lang="en-US" altLang="ja-JP" sz="2000" dirty="0"/>
              <a:t> </a:t>
            </a:r>
            <a:r>
              <a:rPr lang="en-US" altLang="ja-JP" sz="2000" dirty="0" smtClean="0"/>
              <a:t>zero-energy</a:t>
            </a:r>
            <a:r>
              <a:rPr lang="ja-JP" altLang="en-US" sz="2000" dirty="0"/>
              <a:t> </a:t>
            </a:r>
            <a:r>
              <a:rPr lang="en-US" altLang="ja-JP" sz="2000" dirty="0" smtClean="0"/>
              <a:t>mode</a:t>
            </a:r>
            <a:br>
              <a:rPr lang="en-US" altLang="ja-JP" sz="2000" dirty="0" smtClean="0"/>
            </a:br>
            <a:r>
              <a:rPr lang="en-US" altLang="ja-JP" sz="2000" dirty="0" smtClean="0"/>
              <a:t>     </a:t>
            </a:r>
            <a:r>
              <a:rPr kumimoji="1" lang="en-US" altLang="ja-JP" sz="2000" dirty="0" smtClean="0"/>
              <a:t>or Volumetric locking,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     </a:t>
            </a:r>
            <a:r>
              <a:rPr lang="en-US" altLang="ja-JP" sz="2000" dirty="0" smtClean="0"/>
              <a:t>Pressure oscillation,</a:t>
            </a:r>
            <a:r>
              <a:rPr lang="en-US" altLang="ja-JP" sz="2000" dirty="0"/>
              <a:t/>
            </a:r>
            <a:br>
              <a:rPr lang="en-US" altLang="ja-JP" sz="2000" dirty="0"/>
            </a:br>
            <a:r>
              <a:rPr lang="en-US" altLang="ja-JP" sz="2000" dirty="0" smtClean="0"/>
              <a:t>     Corner locking.</a:t>
            </a:r>
          </a:p>
        </p:txBody>
      </p:sp>
      <p:sp>
        <p:nvSpPr>
          <p:cNvPr id="10" name="正方形/長方形 9"/>
          <p:cNvSpPr/>
          <p:nvPr/>
        </p:nvSpPr>
        <p:spPr>
          <a:xfrm rot="19854224">
            <a:off x="-241830" y="5335228"/>
            <a:ext cx="129629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2400" b="1" cap="none" spc="0" dirty="0" smtClean="0">
                <a:ln w="22225">
                  <a:solidFill>
                    <a:srgbClr val="FF00FF"/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NEW</a:t>
            </a:r>
            <a:endParaRPr lang="ja-JP" altLang="en-US" sz="2400" b="1" cap="none" spc="0" dirty="0">
              <a:ln w="22225">
                <a:solidFill>
                  <a:srgbClr val="FF00FF"/>
                </a:solidFill>
                <a:prstDash val="solid"/>
              </a:ln>
              <a:solidFill>
                <a:srgbClr val="00B0F0"/>
              </a:solidFill>
              <a:effectLst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968044" y="5301208"/>
            <a:ext cx="4168661" cy="707886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 </a:t>
            </a:r>
            <a:r>
              <a:rPr lang="en-US" altLang="ja-JP" sz="2000" dirty="0" smtClean="0"/>
              <a:t>Good in </a:t>
            </a:r>
            <a:r>
              <a:rPr lang="en-US" altLang="ja-JP" sz="2000" dirty="0" err="1" smtClean="0"/>
              <a:t>hyperelastic</a:t>
            </a:r>
            <a:r>
              <a:rPr lang="en-US" altLang="ja-JP" sz="2000" dirty="0" smtClean="0"/>
              <a:t> case.</a:t>
            </a:r>
            <a:br>
              <a:rPr lang="en-US" altLang="ja-JP" sz="2000" dirty="0" smtClean="0"/>
            </a:br>
            <a:r>
              <a:rPr lang="en-US" altLang="ja-JP" sz="2000" b="1" dirty="0">
                <a:solidFill>
                  <a:srgbClr val="008000"/>
                </a:solidFill>
              </a:rPr>
              <a:t>?</a:t>
            </a:r>
            <a:r>
              <a:rPr lang="en-US" altLang="ja-JP" sz="2000" b="1" dirty="0">
                <a:solidFill>
                  <a:srgbClr val="0000CC"/>
                </a:solidFill>
              </a:rPr>
              <a:t> </a:t>
            </a:r>
            <a:r>
              <a:rPr lang="en-US" altLang="ja-JP" sz="2000" b="1" dirty="0" smtClean="0">
                <a:solidFill>
                  <a:srgbClr val="0000CC"/>
                </a:solidFill>
              </a:rPr>
              <a:t> </a:t>
            </a:r>
            <a:r>
              <a:rPr lang="en-US" altLang="ja-JP" sz="2000" dirty="0" smtClean="0"/>
              <a:t>Unknown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in </a:t>
            </a:r>
            <a:r>
              <a:rPr lang="en-US" altLang="ja-JP" sz="2000" dirty="0" err="1" smtClean="0"/>
              <a:t>elasto</a:t>
            </a:r>
            <a:r>
              <a:rPr lang="en-US" altLang="ja-JP" sz="2000" dirty="0" smtClean="0"/>
              <a:t>-plastic case.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15031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Quick Review of NS-FEM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altLang="ja-JP" sz="2400" dirty="0" smtClean="0"/>
              </a:p>
              <a:p>
                <a:endParaRPr lang="en-US" altLang="ja-JP" sz="2400" dirty="0"/>
              </a:p>
              <a:p>
                <a:pPr marL="0" indent="0">
                  <a:buNone/>
                </a:pPr>
                <a:endParaRPr lang="en-US" altLang="ja-JP" sz="2400" dirty="0" smtClean="0"/>
              </a:p>
              <a:p>
                <a:pPr marL="0" indent="0">
                  <a:buNone/>
                </a:pPr>
                <a:r>
                  <a:rPr lang="en-US" altLang="ja-JP" sz="24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Algorithm:</a:t>
                </a: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ja-JP" sz="2400" dirty="0" smtClean="0"/>
                  <a:t>Calculate the deformation </a:t>
                </a:r>
                <a:r>
                  <a:rPr lang="en-US" altLang="ja-JP" sz="2400" dirty="0"/>
                  <a:t>gradient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 smtClean="0"/>
                  <a:t>at </a:t>
                </a:r>
                <a:r>
                  <a:rPr lang="en-US" altLang="ja-JP" sz="2400" dirty="0" smtClean="0">
                    <a:solidFill>
                      <a:srgbClr val="00CC88"/>
                    </a:solidFill>
                  </a:rPr>
                  <a:t>each element </a:t>
                </a:r>
                <a:r>
                  <a:rPr lang="en-US" altLang="ja-JP" sz="2400" dirty="0" smtClean="0"/>
                  <a:t>as usual.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ja-JP" sz="2400" dirty="0" smtClean="0"/>
                  <a:t>Distribute the deformation </a:t>
                </a:r>
                <a:r>
                  <a:rPr lang="en-US" altLang="ja-JP" sz="2400" dirty="0"/>
                  <a:t>gradient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 smtClean="0"/>
                  <a:t>to </a:t>
                </a:r>
                <a:r>
                  <a:rPr lang="en-US" altLang="ja-JP" sz="2400" dirty="0"/>
                  <a:t>the connecting </a:t>
                </a:r>
                <a:r>
                  <a:rPr lang="en-US" altLang="ja-JP" sz="2400" dirty="0" smtClean="0"/>
                  <a:t>nodes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altLang="ja-JP" sz="2400" dirty="0" smtClean="0"/>
                  <a:t>with area weights to make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acc>
                      <m:accPr>
                        <m:chr m:val="̃"/>
                        <m:ctrlPr>
                          <a:rPr lang="en-US" altLang="ja-JP" sz="24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r>
                  <a:rPr lang="en-US" altLang="ja-JP" sz="2400" dirty="0" smtClean="0">
                    <a:solidFill>
                      <a:srgbClr val="0000CC"/>
                    </a:solidFill>
                  </a:rPr>
                  <a:t> at each node</a:t>
                </a:r>
                <a:r>
                  <a:rPr lang="en-US" altLang="ja-JP" sz="2400" dirty="0" smtClean="0"/>
                  <a:t>.</a:t>
                </a:r>
                <a:endParaRPr lang="en-US" altLang="ja-JP" sz="24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ja-JP" sz="2400" dirty="0" smtClean="0"/>
                  <a:t>Use</a:t>
                </a:r>
                <a:r>
                  <a:rPr lang="en-US" altLang="ja-JP" sz="2400" dirty="0" smtClean="0">
                    <a:solidFill>
                      <a:srgbClr val="FF00FF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acc>
                      <m:accPr>
                        <m:chr m:val="̃"/>
                        <m:ctrlPr>
                          <a:rPr lang="en-US" altLang="ja-JP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r>
                  <a:rPr lang="en-US" altLang="ja-JP" sz="2400" dirty="0">
                    <a:solidFill>
                      <a:srgbClr val="0000CC"/>
                    </a:solidFill>
                  </a:rPr>
                  <a:t>  </a:t>
                </a:r>
                <a:r>
                  <a:rPr lang="en-US" altLang="ja-JP" sz="2400" dirty="0" smtClean="0"/>
                  <a:t>to </a:t>
                </a:r>
                <a:r>
                  <a:rPr lang="en-US" altLang="ja-JP" sz="2400" dirty="0"/>
                  <a:t>calculate the </a:t>
                </a:r>
                <a:r>
                  <a:rPr lang="en-US" altLang="ja-JP" sz="2400" dirty="0" smtClean="0"/>
                  <a:t>stress, nodal force and so on.</a:t>
                </a:r>
                <a:endParaRPr lang="en-US" altLang="ja-JP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1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88457" y="4617132"/>
            <a:ext cx="8755987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/>
              <a:t>N</a:t>
            </a:r>
            <a:r>
              <a:rPr kumimoji="1" lang="en-US" altLang="ja-JP" sz="2400" dirty="0" smtClean="0"/>
              <a:t>S-FEM </a:t>
            </a:r>
            <a:r>
              <a:rPr kumimoji="1" lang="en-US" altLang="ja-JP" sz="2400" b="1" dirty="0" smtClean="0">
                <a:solidFill>
                  <a:srgbClr val="0070C0"/>
                </a:solidFill>
              </a:rPr>
              <a:t>avoids shear/volumetric locking </a:t>
            </a:r>
            <a:r>
              <a:rPr kumimoji="1" lang="en-US" altLang="ja-JP" sz="2400" dirty="0" smtClean="0"/>
              <a:t>in T3/T4 elements.</a:t>
            </a:r>
            <a:br>
              <a:rPr kumimoji="1" lang="en-US" altLang="ja-JP" sz="2400" dirty="0" smtClean="0"/>
            </a:br>
            <a:r>
              <a:rPr lang="en-US" altLang="ja-JP" sz="2400" dirty="0" smtClean="0"/>
              <a:t>Yet, it </a:t>
            </a:r>
            <a:r>
              <a:rPr lang="en-US" altLang="ja-JP" sz="2400" b="1" dirty="0" smtClean="0">
                <a:solidFill>
                  <a:srgbClr val="C00000"/>
                </a:solidFill>
              </a:rPr>
              <a:t>suffers from zero-energy modes,</a:t>
            </a:r>
            <a:br>
              <a:rPr lang="en-US" altLang="ja-JP" sz="2400" b="1" dirty="0" smtClean="0">
                <a:solidFill>
                  <a:srgbClr val="C00000"/>
                </a:solidFill>
              </a:rPr>
            </a:br>
            <a:r>
              <a:rPr lang="en-US" altLang="ja-JP" sz="2400" b="1" dirty="0" smtClean="0">
                <a:solidFill>
                  <a:srgbClr val="C00000"/>
                </a:solidFill>
              </a:rPr>
              <a:t>pressure oscillation and corner locking...</a:t>
            </a:r>
            <a:endParaRPr kumimoji="1" lang="ja-JP" altLang="en-US" sz="2400" b="1" dirty="0">
              <a:solidFill>
                <a:srgbClr val="C00000"/>
              </a:solidFill>
            </a:endParaRPr>
          </a:p>
        </p:txBody>
      </p:sp>
      <p:sp>
        <p:nvSpPr>
          <p:cNvPr id="11" name="フリーフォーム 10"/>
          <p:cNvSpPr/>
          <p:nvPr/>
        </p:nvSpPr>
        <p:spPr>
          <a:xfrm>
            <a:off x="2995027" y="720013"/>
            <a:ext cx="2999372" cy="1678064"/>
          </a:xfrm>
          <a:custGeom>
            <a:avLst/>
            <a:gdLst>
              <a:gd name="connsiteX0" fmla="*/ 0 w 1828800"/>
              <a:gd name="connsiteY0" fmla="*/ 391886 h 896983"/>
              <a:gd name="connsiteX1" fmla="*/ 966652 w 1828800"/>
              <a:gd name="connsiteY1" fmla="*/ 0 h 896983"/>
              <a:gd name="connsiteX2" fmla="*/ 1828800 w 1828800"/>
              <a:gd name="connsiteY2" fmla="*/ 557349 h 896983"/>
              <a:gd name="connsiteX3" fmla="*/ 862149 w 1828800"/>
              <a:gd name="connsiteY3" fmla="*/ 896983 h 896983"/>
              <a:gd name="connsiteX4" fmla="*/ 0 w 1828800"/>
              <a:gd name="connsiteY4" fmla="*/ 391886 h 896983"/>
              <a:gd name="connsiteX0" fmla="*/ 0 w 1828800"/>
              <a:gd name="connsiteY0" fmla="*/ 391886 h 896983"/>
              <a:gd name="connsiteX1" fmla="*/ 854885 w 1828800"/>
              <a:gd name="connsiteY1" fmla="*/ 0 h 896983"/>
              <a:gd name="connsiteX2" fmla="*/ 1828800 w 1828800"/>
              <a:gd name="connsiteY2" fmla="*/ 557349 h 896983"/>
              <a:gd name="connsiteX3" fmla="*/ 862149 w 1828800"/>
              <a:gd name="connsiteY3" fmla="*/ 896983 h 896983"/>
              <a:gd name="connsiteX4" fmla="*/ 0 w 1828800"/>
              <a:gd name="connsiteY4" fmla="*/ 391886 h 896983"/>
              <a:gd name="connsiteX0" fmla="*/ 0 w 1828800"/>
              <a:gd name="connsiteY0" fmla="*/ 395988 h 901085"/>
              <a:gd name="connsiteX1" fmla="*/ 868856 w 1828800"/>
              <a:gd name="connsiteY1" fmla="*/ 0 h 901085"/>
              <a:gd name="connsiteX2" fmla="*/ 1828800 w 1828800"/>
              <a:gd name="connsiteY2" fmla="*/ 561451 h 901085"/>
              <a:gd name="connsiteX3" fmla="*/ 862149 w 1828800"/>
              <a:gd name="connsiteY3" fmla="*/ 901085 h 901085"/>
              <a:gd name="connsiteX4" fmla="*/ 0 w 1828800"/>
              <a:gd name="connsiteY4" fmla="*/ 395988 h 901085"/>
              <a:gd name="connsiteX0" fmla="*/ 0 w 1828800"/>
              <a:gd name="connsiteY0" fmla="*/ 391886 h 896983"/>
              <a:gd name="connsiteX1" fmla="*/ 859542 w 1828800"/>
              <a:gd name="connsiteY1" fmla="*/ 0 h 896983"/>
              <a:gd name="connsiteX2" fmla="*/ 1828800 w 1828800"/>
              <a:gd name="connsiteY2" fmla="*/ 557349 h 896983"/>
              <a:gd name="connsiteX3" fmla="*/ 862149 w 1828800"/>
              <a:gd name="connsiteY3" fmla="*/ 896983 h 896983"/>
              <a:gd name="connsiteX4" fmla="*/ 0 w 1828800"/>
              <a:gd name="connsiteY4" fmla="*/ 391886 h 896983"/>
              <a:gd name="connsiteX0" fmla="*/ 0 w 1926596"/>
              <a:gd name="connsiteY0" fmla="*/ 617507 h 896983"/>
              <a:gd name="connsiteX1" fmla="*/ 957338 w 1926596"/>
              <a:gd name="connsiteY1" fmla="*/ 0 h 896983"/>
              <a:gd name="connsiteX2" fmla="*/ 1926596 w 1926596"/>
              <a:gd name="connsiteY2" fmla="*/ 557349 h 896983"/>
              <a:gd name="connsiteX3" fmla="*/ 959945 w 1926596"/>
              <a:gd name="connsiteY3" fmla="*/ 896983 h 896983"/>
              <a:gd name="connsiteX4" fmla="*/ 0 w 1926596"/>
              <a:gd name="connsiteY4" fmla="*/ 617507 h 896983"/>
              <a:gd name="connsiteX0" fmla="*/ 0 w 2122189"/>
              <a:gd name="connsiteY0" fmla="*/ 617507 h 896983"/>
              <a:gd name="connsiteX1" fmla="*/ 957338 w 2122189"/>
              <a:gd name="connsiteY1" fmla="*/ 0 h 896983"/>
              <a:gd name="connsiteX2" fmla="*/ 2122189 w 2122189"/>
              <a:gd name="connsiteY2" fmla="*/ 93802 h 896983"/>
              <a:gd name="connsiteX3" fmla="*/ 959945 w 2122189"/>
              <a:gd name="connsiteY3" fmla="*/ 896983 h 896983"/>
              <a:gd name="connsiteX4" fmla="*/ 0 w 2122189"/>
              <a:gd name="connsiteY4" fmla="*/ 617507 h 896983"/>
              <a:gd name="connsiteX0" fmla="*/ 0 w 2122189"/>
              <a:gd name="connsiteY0" fmla="*/ 617507 h 1088004"/>
              <a:gd name="connsiteX1" fmla="*/ 957338 w 2122189"/>
              <a:gd name="connsiteY1" fmla="*/ 0 h 1088004"/>
              <a:gd name="connsiteX2" fmla="*/ 2122189 w 2122189"/>
              <a:gd name="connsiteY2" fmla="*/ 93802 h 1088004"/>
              <a:gd name="connsiteX3" fmla="*/ 297231 w 2122189"/>
              <a:gd name="connsiteY3" fmla="*/ 1088004 h 1088004"/>
              <a:gd name="connsiteX4" fmla="*/ 0 w 2122189"/>
              <a:gd name="connsiteY4" fmla="*/ 617507 h 1088004"/>
              <a:gd name="connsiteX0" fmla="*/ 0 w 2122189"/>
              <a:gd name="connsiteY0" fmla="*/ 617507 h 1088004"/>
              <a:gd name="connsiteX1" fmla="*/ 957338 w 2122189"/>
              <a:gd name="connsiteY1" fmla="*/ 0 h 1088004"/>
              <a:gd name="connsiteX2" fmla="*/ 2122189 w 2122189"/>
              <a:gd name="connsiteY2" fmla="*/ 93802 h 1088004"/>
              <a:gd name="connsiteX3" fmla="*/ 1026952 w 2122189"/>
              <a:gd name="connsiteY3" fmla="*/ 693880 h 1088004"/>
              <a:gd name="connsiteX4" fmla="*/ 297231 w 2122189"/>
              <a:gd name="connsiteY4" fmla="*/ 1088004 h 1088004"/>
              <a:gd name="connsiteX5" fmla="*/ 0 w 2122189"/>
              <a:gd name="connsiteY5" fmla="*/ 617507 h 1088004"/>
              <a:gd name="connsiteX0" fmla="*/ 0 w 2122189"/>
              <a:gd name="connsiteY0" fmla="*/ 617507 h 1088004"/>
              <a:gd name="connsiteX1" fmla="*/ 957338 w 2122189"/>
              <a:gd name="connsiteY1" fmla="*/ 0 h 1088004"/>
              <a:gd name="connsiteX2" fmla="*/ 2122189 w 2122189"/>
              <a:gd name="connsiteY2" fmla="*/ 93802 h 1088004"/>
              <a:gd name="connsiteX3" fmla="*/ 1619164 w 2122189"/>
              <a:gd name="connsiteY3" fmla="*/ 365145 h 1088004"/>
              <a:gd name="connsiteX4" fmla="*/ 1026952 w 2122189"/>
              <a:gd name="connsiteY4" fmla="*/ 693880 h 1088004"/>
              <a:gd name="connsiteX5" fmla="*/ 297231 w 2122189"/>
              <a:gd name="connsiteY5" fmla="*/ 1088004 h 1088004"/>
              <a:gd name="connsiteX6" fmla="*/ 0 w 2122189"/>
              <a:gd name="connsiteY6" fmla="*/ 617507 h 1088004"/>
              <a:gd name="connsiteX0" fmla="*/ 0 w 2122189"/>
              <a:gd name="connsiteY0" fmla="*/ 617507 h 1138116"/>
              <a:gd name="connsiteX1" fmla="*/ 957338 w 2122189"/>
              <a:gd name="connsiteY1" fmla="*/ 0 h 1138116"/>
              <a:gd name="connsiteX2" fmla="*/ 2122189 w 2122189"/>
              <a:gd name="connsiteY2" fmla="*/ 93802 h 1138116"/>
              <a:gd name="connsiteX3" fmla="*/ 1619164 w 2122189"/>
              <a:gd name="connsiteY3" fmla="*/ 365145 h 1138116"/>
              <a:gd name="connsiteX4" fmla="*/ 1205555 w 2122189"/>
              <a:gd name="connsiteY4" fmla="*/ 1138116 h 1138116"/>
              <a:gd name="connsiteX5" fmla="*/ 297231 w 2122189"/>
              <a:gd name="connsiteY5" fmla="*/ 1088004 h 1138116"/>
              <a:gd name="connsiteX6" fmla="*/ 0 w 2122189"/>
              <a:gd name="connsiteY6" fmla="*/ 617507 h 1138116"/>
              <a:gd name="connsiteX0" fmla="*/ 0 w 2122189"/>
              <a:gd name="connsiteY0" fmla="*/ 617507 h 1138116"/>
              <a:gd name="connsiteX1" fmla="*/ 957338 w 2122189"/>
              <a:gd name="connsiteY1" fmla="*/ 0 h 1138116"/>
              <a:gd name="connsiteX2" fmla="*/ 2122189 w 2122189"/>
              <a:gd name="connsiteY2" fmla="*/ 93802 h 1138116"/>
              <a:gd name="connsiteX3" fmla="*/ 1882370 w 2122189"/>
              <a:gd name="connsiteY3" fmla="*/ 720533 h 1138116"/>
              <a:gd name="connsiteX4" fmla="*/ 1205555 w 2122189"/>
              <a:gd name="connsiteY4" fmla="*/ 1138116 h 1138116"/>
              <a:gd name="connsiteX5" fmla="*/ 297231 w 2122189"/>
              <a:gd name="connsiteY5" fmla="*/ 1088004 h 1138116"/>
              <a:gd name="connsiteX6" fmla="*/ 0 w 2122189"/>
              <a:gd name="connsiteY6" fmla="*/ 617507 h 1138116"/>
              <a:gd name="connsiteX0" fmla="*/ 0 w 2122189"/>
              <a:gd name="connsiteY0" fmla="*/ 626392 h 1147001"/>
              <a:gd name="connsiteX1" fmla="*/ 487328 w 2122189"/>
              <a:gd name="connsiteY1" fmla="*/ 0 h 1147001"/>
              <a:gd name="connsiteX2" fmla="*/ 2122189 w 2122189"/>
              <a:gd name="connsiteY2" fmla="*/ 102687 h 1147001"/>
              <a:gd name="connsiteX3" fmla="*/ 1882370 w 2122189"/>
              <a:gd name="connsiteY3" fmla="*/ 729418 h 1147001"/>
              <a:gd name="connsiteX4" fmla="*/ 1205555 w 2122189"/>
              <a:gd name="connsiteY4" fmla="*/ 1147001 h 1147001"/>
              <a:gd name="connsiteX5" fmla="*/ 297231 w 2122189"/>
              <a:gd name="connsiteY5" fmla="*/ 1096889 h 1147001"/>
              <a:gd name="connsiteX6" fmla="*/ 0 w 2122189"/>
              <a:gd name="connsiteY6" fmla="*/ 626392 h 1147001"/>
              <a:gd name="connsiteX0" fmla="*/ 0 w 2122189"/>
              <a:gd name="connsiteY0" fmla="*/ 626392 h 1147001"/>
              <a:gd name="connsiteX1" fmla="*/ 487328 w 2122189"/>
              <a:gd name="connsiteY1" fmla="*/ 0 h 1147001"/>
              <a:gd name="connsiteX2" fmla="*/ 2122189 w 2122189"/>
              <a:gd name="connsiteY2" fmla="*/ 102687 h 1147001"/>
              <a:gd name="connsiteX3" fmla="*/ 1882370 w 2122189"/>
              <a:gd name="connsiteY3" fmla="*/ 729418 h 1147001"/>
              <a:gd name="connsiteX4" fmla="*/ 1205555 w 2122189"/>
              <a:gd name="connsiteY4" fmla="*/ 1147001 h 1147001"/>
              <a:gd name="connsiteX5" fmla="*/ 297231 w 2122189"/>
              <a:gd name="connsiteY5" fmla="*/ 1096889 h 1147001"/>
              <a:gd name="connsiteX6" fmla="*/ 0 w 2122189"/>
              <a:gd name="connsiteY6" fmla="*/ 626392 h 1147001"/>
              <a:gd name="connsiteX0" fmla="*/ 0 w 2122189"/>
              <a:gd name="connsiteY0" fmla="*/ 665738 h 1186347"/>
              <a:gd name="connsiteX1" fmla="*/ 487328 w 2122189"/>
              <a:gd name="connsiteY1" fmla="*/ 39346 h 1186347"/>
              <a:gd name="connsiteX2" fmla="*/ 2122189 w 2122189"/>
              <a:gd name="connsiteY2" fmla="*/ 142033 h 1186347"/>
              <a:gd name="connsiteX3" fmla="*/ 1882370 w 2122189"/>
              <a:gd name="connsiteY3" fmla="*/ 768764 h 1186347"/>
              <a:gd name="connsiteX4" fmla="*/ 1205555 w 2122189"/>
              <a:gd name="connsiteY4" fmla="*/ 1186347 h 1186347"/>
              <a:gd name="connsiteX5" fmla="*/ 297231 w 2122189"/>
              <a:gd name="connsiteY5" fmla="*/ 1136235 h 1186347"/>
              <a:gd name="connsiteX6" fmla="*/ 0 w 2122189"/>
              <a:gd name="connsiteY6" fmla="*/ 665738 h 1186347"/>
              <a:gd name="connsiteX0" fmla="*/ 0 w 2122189"/>
              <a:gd name="connsiteY0" fmla="*/ 665738 h 1186347"/>
              <a:gd name="connsiteX1" fmla="*/ 487328 w 2122189"/>
              <a:gd name="connsiteY1" fmla="*/ 39346 h 1186347"/>
              <a:gd name="connsiteX2" fmla="*/ 2122189 w 2122189"/>
              <a:gd name="connsiteY2" fmla="*/ 142033 h 1186347"/>
              <a:gd name="connsiteX3" fmla="*/ 1882370 w 2122189"/>
              <a:gd name="connsiteY3" fmla="*/ 768764 h 1186347"/>
              <a:gd name="connsiteX4" fmla="*/ 1205555 w 2122189"/>
              <a:gd name="connsiteY4" fmla="*/ 1186347 h 1186347"/>
              <a:gd name="connsiteX5" fmla="*/ 297231 w 2122189"/>
              <a:gd name="connsiteY5" fmla="*/ 1136235 h 1186347"/>
              <a:gd name="connsiteX6" fmla="*/ 0 w 2122189"/>
              <a:gd name="connsiteY6" fmla="*/ 665738 h 1186347"/>
              <a:gd name="connsiteX0" fmla="*/ 0 w 2122189"/>
              <a:gd name="connsiteY0" fmla="*/ 665738 h 1186347"/>
              <a:gd name="connsiteX1" fmla="*/ 487328 w 2122189"/>
              <a:gd name="connsiteY1" fmla="*/ 39346 h 1186347"/>
              <a:gd name="connsiteX2" fmla="*/ 2122189 w 2122189"/>
              <a:gd name="connsiteY2" fmla="*/ 142033 h 1186347"/>
              <a:gd name="connsiteX3" fmla="*/ 1882370 w 2122189"/>
              <a:gd name="connsiteY3" fmla="*/ 768764 h 1186347"/>
              <a:gd name="connsiteX4" fmla="*/ 1205555 w 2122189"/>
              <a:gd name="connsiteY4" fmla="*/ 1186347 h 1186347"/>
              <a:gd name="connsiteX5" fmla="*/ 297231 w 2122189"/>
              <a:gd name="connsiteY5" fmla="*/ 1136235 h 1186347"/>
              <a:gd name="connsiteX6" fmla="*/ 0 w 2122189"/>
              <a:gd name="connsiteY6" fmla="*/ 665738 h 1186347"/>
              <a:gd name="connsiteX0" fmla="*/ 0 w 2122189"/>
              <a:gd name="connsiteY0" fmla="*/ 665738 h 1186347"/>
              <a:gd name="connsiteX1" fmla="*/ 487328 w 2122189"/>
              <a:gd name="connsiteY1" fmla="*/ 39346 h 1186347"/>
              <a:gd name="connsiteX2" fmla="*/ 2122189 w 2122189"/>
              <a:gd name="connsiteY2" fmla="*/ 142033 h 1186347"/>
              <a:gd name="connsiteX3" fmla="*/ 1882370 w 2122189"/>
              <a:gd name="connsiteY3" fmla="*/ 768764 h 1186347"/>
              <a:gd name="connsiteX4" fmla="*/ 1205555 w 2122189"/>
              <a:gd name="connsiteY4" fmla="*/ 1186347 h 1186347"/>
              <a:gd name="connsiteX5" fmla="*/ 297231 w 2122189"/>
              <a:gd name="connsiteY5" fmla="*/ 1136235 h 1186347"/>
              <a:gd name="connsiteX6" fmla="*/ 0 w 2122189"/>
              <a:gd name="connsiteY6" fmla="*/ 665738 h 1186347"/>
              <a:gd name="connsiteX0" fmla="*/ 0 w 2122189"/>
              <a:gd name="connsiteY0" fmla="*/ 745826 h 1266435"/>
              <a:gd name="connsiteX1" fmla="*/ 487328 w 2122189"/>
              <a:gd name="connsiteY1" fmla="*/ 119434 h 1266435"/>
              <a:gd name="connsiteX2" fmla="*/ 2122189 w 2122189"/>
              <a:gd name="connsiteY2" fmla="*/ 222121 h 1266435"/>
              <a:gd name="connsiteX3" fmla="*/ 1882370 w 2122189"/>
              <a:gd name="connsiteY3" fmla="*/ 848852 h 1266435"/>
              <a:gd name="connsiteX4" fmla="*/ 1205555 w 2122189"/>
              <a:gd name="connsiteY4" fmla="*/ 1266435 h 1266435"/>
              <a:gd name="connsiteX5" fmla="*/ 297231 w 2122189"/>
              <a:gd name="connsiteY5" fmla="*/ 1216323 h 1266435"/>
              <a:gd name="connsiteX6" fmla="*/ 0 w 2122189"/>
              <a:gd name="connsiteY6" fmla="*/ 745826 h 1266435"/>
              <a:gd name="connsiteX0" fmla="*/ 0 w 2122189"/>
              <a:gd name="connsiteY0" fmla="*/ 635579 h 1156188"/>
              <a:gd name="connsiteX1" fmla="*/ 487328 w 2122189"/>
              <a:gd name="connsiteY1" fmla="*/ 9187 h 1156188"/>
              <a:gd name="connsiteX2" fmla="*/ 2122189 w 2122189"/>
              <a:gd name="connsiteY2" fmla="*/ 111874 h 1156188"/>
              <a:gd name="connsiteX3" fmla="*/ 1882370 w 2122189"/>
              <a:gd name="connsiteY3" fmla="*/ 738605 h 1156188"/>
              <a:gd name="connsiteX4" fmla="*/ 1205555 w 2122189"/>
              <a:gd name="connsiteY4" fmla="*/ 1156188 h 1156188"/>
              <a:gd name="connsiteX5" fmla="*/ 297231 w 2122189"/>
              <a:gd name="connsiteY5" fmla="*/ 1106076 h 1156188"/>
              <a:gd name="connsiteX6" fmla="*/ 0 w 2122189"/>
              <a:gd name="connsiteY6" fmla="*/ 635579 h 1156188"/>
              <a:gd name="connsiteX0" fmla="*/ 0 w 2122189"/>
              <a:gd name="connsiteY0" fmla="*/ 759201 h 1279810"/>
              <a:gd name="connsiteX1" fmla="*/ 487328 w 2122189"/>
              <a:gd name="connsiteY1" fmla="*/ 132809 h 1279810"/>
              <a:gd name="connsiteX2" fmla="*/ 2122189 w 2122189"/>
              <a:gd name="connsiteY2" fmla="*/ 235496 h 1279810"/>
              <a:gd name="connsiteX3" fmla="*/ 1882370 w 2122189"/>
              <a:gd name="connsiteY3" fmla="*/ 862227 h 1279810"/>
              <a:gd name="connsiteX4" fmla="*/ 1205555 w 2122189"/>
              <a:gd name="connsiteY4" fmla="*/ 1279810 h 1279810"/>
              <a:gd name="connsiteX5" fmla="*/ 297231 w 2122189"/>
              <a:gd name="connsiteY5" fmla="*/ 1229698 h 1279810"/>
              <a:gd name="connsiteX6" fmla="*/ 0 w 2122189"/>
              <a:gd name="connsiteY6" fmla="*/ 759201 h 1279810"/>
              <a:gd name="connsiteX0" fmla="*/ 0 w 2122189"/>
              <a:gd name="connsiteY0" fmla="*/ 627522 h 1148131"/>
              <a:gd name="connsiteX1" fmla="*/ 487328 w 2122189"/>
              <a:gd name="connsiteY1" fmla="*/ 1130 h 1148131"/>
              <a:gd name="connsiteX2" fmla="*/ 2122189 w 2122189"/>
              <a:gd name="connsiteY2" fmla="*/ 103817 h 1148131"/>
              <a:gd name="connsiteX3" fmla="*/ 1882370 w 2122189"/>
              <a:gd name="connsiteY3" fmla="*/ 730548 h 1148131"/>
              <a:gd name="connsiteX4" fmla="*/ 1205555 w 2122189"/>
              <a:gd name="connsiteY4" fmla="*/ 1148131 h 1148131"/>
              <a:gd name="connsiteX5" fmla="*/ 297231 w 2122189"/>
              <a:gd name="connsiteY5" fmla="*/ 1098019 h 1148131"/>
              <a:gd name="connsiteX6" fmla="*/ 0 w 2122189"/>
              <a:gd name="connsiteY6" fmla="*/ 627522 h 1148131"/>
              <a:gd name="connsiteX0" fmla="*/ 0 w 1943585"/>
              <a:gd name="connsiteY0" fmla="*/ 627223 h 1147832"/>
              <a:gd name="connsiteX1" fmla="*/ 487328 w 1943585"/>
              <a:gd name="connsiteY1" fmla="*/ 831 h 1147832"/>
              <a:gd name="connsiteX2" fmla="*/ 1943585 w 1943585"/>
              <a:gd name="connsiteY2" fmla="*/ 498887 h 1147832"/>
              <a:gd name="connsiteX3" fmla="*/ 1882370 w 1943585"/>
              <a:gd name="connsiteY3" fmla="*/ 730249 h 1147832"/>
              <a:gd name="connsiteX4" fmla="*/ 1205555 w 1943585"/>
              <a:gd name="connsiteY4" fmla="*/ 1147832 h 1147832"/>
              <a:gd name="connsiteX5" fmla="*/ 297231 w 1943585"/>
              <a:gd name="connsiteY5" fmla="*/ 1097720 h 1147832"/>
              <a:gd name="connsiteX6" fmla="*/ 0 w 1943585"/>
              <a:gd name="connsiteY6" fmla="*/ 627223 h 1147832"/>
              <a:gd name="connsiteX0" fmla="*/ 0 w 1943618"/>
              <a:gd name="connsiteY0" fmla="*/ 627017 h 1147626"/>
              <a:gd name="connsiteX1" fmla="*/ 487328 w 1943618"/>
              <a:gd name="connsiteY1" fmla="*/ 625 h 1147626"/>
              <a:gd name="connsiteX2" fmla="*/ 1943585 w 1943618"/>
              <a:gd name="connsiteY2" fmla="*/ 498681 h 1147626"/>
              <a:gd name="connsiteX3" fmla="*/ 1882370 w 1943618"/>
              <a:gd name="connsiteY3" fmla="*/ 730043 h 1147626"/>
              <a:gd name="connsiteX4" fmla="*/ 1205555 w 1943618"/>
              <a:gd name="connsiteY4" fmla="*/ 1147626 h 1147626"/>
              <a:gd name="connsiteX5" fmla="*/ 297231 w 1943618"/>
              <a:gd name="connsiteY5" fmla="*/ 1097514 h 1147626"/>
              <a:gd name="connsiteX6" fmla="*/ 0 w 1943618"/>
              <a:gd name="connsiteY6" fmla="*/ 627017 h 1147626"/>
              <a:gd name="connsiteX0" fmla="*/ 0 w 1882370"/>
              <a:gd name="connsiteY0" fmla="*/ 659997 h 1180606"/>
              <a:gd name="connsiteX1" fmla="*/ 487328 w 1882370"/>
              <a:gd name="connsiteY1" fmla="*/ 33605 h 1180606"/>
              <a:gd name="connsiteX2" fmla="*/ 1370173 w 1882370"/>
              <a:gd name="connsiteY2" fmla="*/ 69656 h 1180606"/>
              <a:gd name="connsiteX3" fmla="*/ 1882370 w 1882370"/>
              <a:gd name="connsiteY3" fmla="*/ 763023 h 1180606"/>
              <a:gd name="connsiteX4" fmla="*/ 1205555 w 1882370"/>
              <a:gd name="connsiteY4" fmla="*/ 1180606 h 1180606"/>
              <a:gd name="connsiteX5" fmla="*/ 297231 w 1882370"/>
              <a:gd name="connsiteY5" fmla="*/ 1130494 h 1180606"/>
              <a:gd name="connsiteX6" fmla="*/ 0 w 1882370"/>
              <a:gd name="connsiteY6" fmla="*/ 659997 h 1180606"/>
              <a:gd name="connsiteX0" fmla="*/ 0 w 1882370"/>
              <a:gd name="connsiteY0" fmla="*/ 659997 h 1180606"/>
              <a:gd name="connsiteX1" fmla="*/ 487328 w 1882370"/>
              <a:gd name="connsiteY1" fmla="*/ 33605 h 1180606"/>
              <a:gd name="connsiteX2" fmla="*/ 1370173 w 1882370"/>
              <a:gd name="connsiteY2" fmla="*/ 69656 h 1180606"/>
              <a:gd name="connsiteX3" fmla="*/ 1882370 w 1882370"/>
              <a:gd name="connsiteY3" fmla="*/ 763023 h 1180606"/>
              <a:gd name="connsiteX4" fmla="*/ 1205555 w 1882370"/>
              <a:gd name="connsiteY4" fmla="*/ 1180606 h 1180606"/>
              <a:gd name="connsiteX5" fmla="*/ 297231 w 1882370"/>
              <a:gd name="connsiteY5" fmla="*/ 1130494 h 1180606"/>
              <a:gd name="connsiteX6" fmla="*/ 0 w 1882370"/>
              <a:gd name="connsiteY6" fmla="*/ 659997 h 1180606"/>
              <a:gd name="connsiteX0" fmla="*/ 0 w 1882370"/>
              <a:gd name="connsiteY0" fmla="*/ 666687 h 1187296"/>
              <a:gd name="connsiteX1" fmla="*/ 487328 w 1882370"/>
              <a:gd name="connsiteY1" fmla="*/ 40295 h 1187296"/>
              <a:gd name="connsiteX2" fmla="*/ 1351373 w 1882370"/>
              <a:gd name="connsiteY2" fmla="*/ 49692 h 1187296"/>
              <a:gd name="connsiteX3" fmla="*/ 1882370 w 1882370"/>
              <a:gd name="connsiteY3" fmla="*/ 769713 h 1187296"/>
              <a:gd name="connsiteX4" fmla="*/ 1205555 w 1882370"/>
              <a:gd name="connsiteY4" fmla="*/ 1187296 h 1187296"/>
              <a:gd name="connsiteX5" fmla="*/ 297231 w 1882370"/>
              <a:gd name="connsiteY5" fmla="*/ 1137184 h 1187296"/>
              <a:gd name="connsiteX6" fmla="*/ 0 w 1882370"/>
              <a:gd name="connsiteY6" fmla="*/ 666687 h 1187296"/>
              <a:gd name="connsiteX0" fmla="*/ 0 w 1882370"/>
              <a:gd name="connsiteY0" fmla="*/ 666687 h 1187296"/>
              <a:gd name="connsiteX1" fmla="*/ 487328 w 1882370"/>
              <a:gd name="connsiteY1" fmla="*/ 40295 h 1187296"/>
              <a:gd name="connsiteX2" fmla="*/ 1351373 w 1882370"/>
              <a:gd name="connsiteY2" fmla="*/ 49692 h 1187296"/>
              <a:gd name="connsiteX3" fmla="*/ 1882370 w 1882370"/>
              <a:gd name="connsiteY3" fmla="*/ 769713 h 1187296"/>
              <a:gd name="connsiteX4" fmla="*/ 1205555 w 1882370"/>
              <a:gd name="connsiteY4" fmla="*/ 1187296 h 1187296"/>
              <a:gd name="connsiteX5" fmla="*/ 297231 w 1882370"/>
              <a:gd name="connsiteY5" fmla="*/ 1137184 h 1187296"/>
              <a:gd name="connsiteX6" fmla="*/ 0 w 1882370"/>
              <a:gd name="connsiteY6" fmla="*/ 666687 h 1187296"/>
              <a:gd name="connsiteX0" fmla="*/ 0 w 1882370"/>
              <a:gd name="connsiteY0" fmla="*/ 666687 h 1187296"/>
              <a:gd name="connsiteX1" fmla="*/ 487328 w 1882370"/>
              <a:gd name="connsiteY1" fmla="*/ 40295 h 1187296"/>
              <a:gd name="connsiteX2" fmla="*/ 1351373 w 1882370"/>
              <a:gd name="connsiteY2" fmla="*/ 49692 h 1187296"/>
              <a:gd name="connsiteX3" fmla="*/ 1882370 w 1882370"/>
              <a:gd name="connsiteY3" fmla="*/ 769713 h 1187296"/>
              <a:gd name="connsiteX4" fmla="*/ 1205555 w 1882370"/>
              <a:gd name="connsiteY4" fmla="*/ 1187296 h 1187296"/>
              <a:gd name="connsiteX5" fmla="*/ 297231 w 1882370"/>
              <a:gd name="connsiteY5" fmla="*/ 1137184 h 1187296"/>
              <a:gd name="connsiteX6" fmla="*/ 0 w 1882370"/>
              <a:gd name="connsiteY6" fmla="*/ 666687 h 1187296"/>
              <a:gd name="connsiteX0" fmla="*/ 0 w 1882370"/>
              <a:gd name="connsiteY0" fmla="*/ 626392 h 1147001"/>
              <a:gd name="connsiteX1" fmla="*/ 487328 w 1882370"/>
              <a:gd name="connsiteY1" fmla="*/ 0 h 1147001"/>
              <a:gd name="connsiteX2" fmla="*/ 1351373 w 1882370"/>
              <a:gd name="connsiteY2" fmla="*/ 9397 h 1147001"/>
              <a:gd name="connsiteX3" fmla="*/ 1882370 w 1882370"/>
              <a:gd name="connsiteY3" fmla="*/ 729418 h 1147001"/>
              <a:gd name="connsiteX4" fmla="*/ 1205555 w 1882370"/>
              <a:gd name="connsiteY4" fmla="*/ 1147001 h 1147001"/>
              <a:gd name="connsiteX5" fmla="*/ 297231 w 1882370"/>
              <a:gd name="connsiteY5" fmla="*/ 1096889 h 1147001"/>
              <a:gd name="connsiteX6" fmla="*/ 0 w 1882370"/>
              <a:gd name="connsiteY6" fmla="*/ 626392 h 1147001"/>
              <a:gd name="connsiteX0" fmla="*/ 0 w 1882370"/>
              <a:gd name="connsiteY0" fmla="*/ 701912 h 1222521"/>
              <a:gd name="connsiteX1" fmla="*/ 402726 w 1882370"/>
              <a:gd name="connsiteY1" fmla="*/ 0 h 1222521"/>
              <a:gd name="connsiteX2" fmla="*/ 1351373 w 1882370"/>
              <a:gd name="connsiteY2" fmla="*/ 84917 h 1222521"/>
              <a:gd name="connsiteX3" fmla="*/ 1882370 w 1882370"/>
              <a:gd name="connsiteY3" fmla="*/ 804938 h 1222521"/>
              <a:gd name="connsiteX4" fmla="*/ 1205555 w 1882370"/>
              <a:gd name="connsiteY4" fmla="*/ 1222521 h 1222521"/>
              <a:gd name="connsiteX5" fmla="*/ 297231 w 1882370"/>
              <a:gd name="connsiteY5" fmla="*/ 1172409 h 1222521"/>
              <a:gd name="connsiteX6" fmla="*/ 0 w 1882370"/>
              <a:gd name="connsiteY6" fmla="*/ 701912 h 1222521"/>
              <a:gd name="connsiteX0" fmla="*/ 0 w 1882370"/>
              <a:gd name="connsiteY0" fmla="*/ 701912 h 1222521"/>
              <a:gd name="connsiteX1" fmla="*/ 402726 w 1882370"/>
              <a:gd name="connsiteY1" fmla="*/ 0 h 1222521"/>
              <a:gd name="connsiteX2" fmla="*/ 1304372 w 1882370"/>
              <a:gd name="connsiteY2" fmla="*/ 4955 h 1222521"/>
              <a:gd name="connsiteX3" fmla="*/ 1882370 w 1882370"/>
              <a:gd name="connsiteY3" fmla="*/ 804938 h 1222521"/>
              <a:gd name="connsiteX4" fmla="*/ 1205555 w 1882370"/>
              <a:gd name="connsiteY4" fmla="*/ 1222521 h 1222521"/>
              <a:gd name="connsiteX5" fmla="*/ 297231 w 1882370"/>
              <a:gd name="connsiteY5" fmla="*/ 1172409 h 1222521"/>
              <a:gd name="connsiteX6" fmla="*/ 0 w 1882370"/>
              <a:gd name="connsiteY6" fmla="*/ 701912 h 1222521"/>
              <a:gd name="connsiteX0" fmla="*/ 0 w 1807169"/>
              <a:gd name="connsiteY0" fmla="*/ 701912 h 1222521"/>
              <a:gd name="connsiteX1" fmla="*/ 402726 w 1807169"/>
              <a:gd name="connsiteY1" fmla="*/ 0 h 1222521"/>
              <a:gd name="connsiteX2" fmla="*/ 1304372 w 1807169"/>
              <a:gd name="connsiteY2" fmla="*/ 4955 h 1222521"/>
              <a:gd name="connsiteX3" fmla="*/ 1807169 w 1807169"/>
              <a:gd name="connsiteY3" fmla="*/ 511742 h 1222521"/>
              <a:gd name="connsiteX4" fmla="*/ 1205555 w 1807169"/>
              <a:gd name="connsiteY4" fmla="*/ 1222521 h 1222521"/>
              <a:gd name="connsiteX5" fmla="*/ 297231 w 1807169"/>
              <a:gd name="connsiteY5" fmla="*/ 1172409 h 1222521"/>
              <a:gd name="connsiteX6" fmla="*/ 0 w 1807169"/>
              <a:gd name="connsiteY6" fmla="*/ 701912 h 1222521"/>
              <a:gd name="connsiteX0" fmla="*/ 0 w 1807169"/>
              <a:gd name="connsiteY0" fmla="*/ 701912 h 1222521"/>
              <a:gd name="connsiteX1" fmla="*/ 402726 w 1807169"/>
              <a:gd name="connsiteY1" fmla="*/ 0 h 1222521"/>
              <a:gd name="connsiteX2" fmla="*/ 1304372 w 1807169"/>
              <a:gd name="connsiteY2" fmla="*/ 4955 h 1222521"/>
              <a:gd name="connsiteX3" fmla="*/ 1807169 w 1807169"/>
              <a:gd name="connsiteY3" fmla="*/ 511742 h 1222521"/>
              <a:gd name="connsiteX4" fmla="*/ 1205555 w 1807169"/>
              <a:gd name="connsiteY4" fmla="*/ 1222521 h 1222521"/>
              <a:gd name="connsiteX5" fmla="*/ 297231 w 1807169"/>
              <a:gd name="connsiteY5" fmla="*/ 1172409 h 1222521"/>
              <a:gd name="connsiteX6" fmla="*/ 0 w 1807169"/>
              <a:gd name="connsiteY6" fmla="*/ 701912 h 1222521"/>
              <a:gd name="connsiteX0" fmla="*/ 0 w 1807169"/>
              <a:gd name="connsiteY0" fmla="*/ 701912 h 1172409"/>
              <a:gd name="connsiteX1" fmla="*/ 402726 w 1807169"/>
              <a:gd name="connsiteY1" fmla="*/ 0 h 1172409"/>
              <a:gd name="connsiteX2" fmla="*/ 1304372 w 1807169"/>
              <a:gd name="connsiteY2" fmla="*/ 4955 h 1172409"/>
              <a:gd name="connsiteX3" fmla="*/ 1807169 w 1807169"/>
              <a:gd name="connsiteY3" fmla="*/ 511742 h 1172409"/>
              <a:gd name="connsiteX4" fmla="*/ 1196155 w 1807169"/>
              <a:gd name="connsiteY4" fmla="*/ 858247 h 1172409"/>
              <a:gd name="connsiteX5" fmla="*/ 297231 w 1807169"/>
              <a:gd name="connsiteY5" fmla="*/ 1172409 h 1172409"/>
              <a:gd name="connsiteX6" fmla="*/ 0 w 1807169"/>
              <a:gd name="connsiteY6" fmla="*/ 701912 h 1172409"/>
              <a:gd name="connsiteX0" fmla="*/ 0 w 1807169"/>
              <a:gd name="connsiteY0" fmla="*/ 701912 h 858247"/>
              <a:gd name="connsiteX1" fmla="*/ 402726 w 1807169"/>
              <a:gd name="connsiteY1" fmla="*/ 0 h 858247"/>
              <a:gd name="connsiteX2" fmla="*/ 1304372 w 1807169"/>
              <a:gd name="connsiteY2" fmla="*/ 4955 h 858247"/>
              <a:gd name="connsiteX3" fmla="*/ 1807169 w 1807169"/>
              <a:gd name="connsiteY3" fmla="*/ 511742 h 858247"/>
              <a:gd name="connsiteX4" fmla="*/ 1196155 w 1807169"/>
              <a:gd name="connsiteY4" fmla="*/ 858247 h 858247"/>
              <a:gd name="connsiteX5" fmla="*/ 301931 w 1807169"/>
              <a:gd name="connsiteY5" fmla="*/ 794808 h 858247"/>
              <a:gd name="connsiteX6" fmla="*/ 0 w 1807169"/>
              <a:gd name="connsiteY6" fmla="*/ 701912 h 858247"/>
              <a:gd name="connsiteX0" fmla="*/ 0 w 1807169"/>
              <a:gd name="connsiteY0" fmla="*/ 355408 h 858247"/>
              <a:gd name="connsiteX1" fmla="*/ 402726 w 1807169"/>
              <a:gd name="connsiteY1" fmla="*/ 0 h 858247"/>
              <a:gd name="connsiteX2" fmla="*/ 1304372 w 1807169"/>
              <a:gd name="connsiteY2" fmla="*/ 4955 h 858247"/>
              <a:gd name="connsiteX3" fmla="*/ 1807169 w 1807169"/>
              <a:gd name="connsiteY3" fmla="*/ 511742 h 858247"/>
              <a:gd name="connsiteX4" fmla="*/ 1196155 w 1807169"/>
              <a:gd name="connsiteY4" fmla="*/ 858247 h 858247"/>
              <a:gd name="connsiteX5" fmla="*/ 301931 w 1807169"/>
              <a:gd name="connsiteY5" fmla="*/ 794808 h 858247"/>
              <a:gd name="connsiteX6" fmla="*/ 0 w 1807169"/>
              <a:gd name="connsiteY6" fmla="*/ 355408 h 858247"/>
              <a:gd name="connsiteX0" fmla="*/ 0 w 1807169"/>
              <a:gd name="connsiteY0" fmla="*/ 373178 h 876017"/>
              <a:gd name="connsiteX1" fmla="*/ 398026 w 1807169"/>
              <a:gd name="connsiteY1" fmla="*/ 0 h 876017"/>
              <a:gd name="connsiteX2" fmla="*/ 1304372 w 1807169"/>
              <a:gd name="connsiteY2" fmla="*/ 22725 h 876017"/>
              <a:gd name="connsiteX3" fmla="*/ 1807169 w 1807169"/>
              <a:gd name="connsiteY3" fmla="*/ 529512 h 876017"/>
              <a:gd name="connsiteX4" fmla="*/ 1196155 w 1807169"/>
              <a:gd name="connsiteY4" fmla="*/ 876017 h 876017"/>
              <a:gd name="connsiteX5" fmla="*/ 301931 w 1807169"/>
              <a:gd name="connsiteY5" fmla="*/ 812578 h 876017"/>
              <a:gd name="connsiteX6" fmla="*/ 0 w 1807169"/>
              <a:gd name="connsiteY6" fmla="*/ 373178 h 876017"/>
              <a:gd name="connsiteX0" fmla="*/ 0 w 1807169"/>
              <a:gd name="connsiteY0" fmla="*/ 373178 h 876017"/>
              <a:gd name="connsiteX1" fmla="*/ 398026 w 1807169"/>
              <a:gd name="connsiteY1" fmla="*/ 0 h 876017"/>
              <a:gd name="connsiteX2" fmla="*/ 1374874 w 1807169"/>
              <a:gd name="connsiteY2" fmla="*/ 513 h 876017"/>
              <a:gd name="connsiteX3" fmla="*/ 1807169 w 1807169"/>
              <a:gd name="connsiteY3" fmla="*/ 529512 h 876017"/>
              <a:gd name="connsiteX4" fmla="*/ 1196155 w 1807169"/>
              <a:gd name="connsiteY4" fmla="*/ 876017 h 876017"/>
              <a:gd name="connsiteX5" fmla="*/ 301931 w 1807169"/>
              <a:gd name="connsiteY5" fmla="*/ 812578 h 876017"/>
              <a:gd name="connsiteX6" fmla="*/ 0 w 1807169"/>
              <a:gd name="connsiteY6" fmla="*/ 373178 h 876017"/>
              <a:gd name="connsiteX0" fmla="*/ 0 w 1807169"/>
              <a:gd name="connsiteY0" fmla="*/ 373178 h 876017"/>
              <a:gd name="connsiteX1" fmla="*/ 398026 w 1807169"/>
              <a:gd name="connsiteY1" fmla="*/ 0 h 876017"/>
              <a:gd name="connsiteX2" fmla="*/ 1158670 w 1807169"/>
              <a:gd name="connsiteY2" fmla="*/ 13840 h 876017"/>
              <a:gd name="connsiteX3" fmla="*/ 1807169 w 1807169"/>
              <a:gd name="connsiteY3" fmla="*/ 529512 h 876017"/>
              <a:gd name="connsiteX4" fmla="*/ 1196155 w 1807169"/>
              <a:gd name="connsiteY4" fmla="*/ 876017 h 876017"/>
              <a:gd name="connsiteX5" fmla="*/ 301931 w 1807169"/>
              <a:gd name="connsiteY5" fmla="*/ 812578 h 876017"/>
              <a:gd name="connsiteX6" fmla="*/ 0 w 1807169"/>
              <a:gd name="connsiteY6" fmla="*/ 373178 h 876017"/>
              <a:gd name="connsiteX0" fmla="*/ 0 w 1666166"/>
              <a:gd name="connsiteY0" fmla="*/ 373178 h 876017"/>
              <a:gd name="connsiteX1" fmla="*/ 398026 w 1666166"/>
              <a:gd name="connsiteY1" fmla="*/ 0 h 876017"/>
              <a:gd name="connsiteX2" fmla="*/ 1158670 w 1666166"/>
              <a:gd name="connsiteY2" fmla="*/ 13840 h 876017"/>
              <a:gd name="connsiteX3" fmla="*/ 1666166 w 1666166"/>
              <a:gd name="connsiteY3" fmla="*/ 342933 h 876017"/>
              <a:gd name="connsiteX4" fmla="*/ 1196155 w 1666166"/>
              <a:gd name="connsiteY4" fmla="*/ 876017 h 876017"/>
              <a:gd name="connsiteX5" fmla="*/ 301931 w 1666166"/>
              <a:gd name="connsiteY5" fmla="*/ 812578 h 876017"/>
              <a:gd name="connsiteX6" fmla="*/ 0 w 1666166"/>
              <a:gd name="connsiteY6" fmla="*/ 373178 h 876017"/>
              <a:gd name="connsiteX0" fmla="*/ 0 w 1364235"/>
              <a:gd name="connsiteY0" fmla="*/ 812578 h 876017"/>
              <a:gd name="connsiteX1" fmla="*/ 96095 w 1364235"/>
              <a:gd name="connsiteY1" fmla="*/ 0 h 876017"/>
              <a:gd name="connsiteX2" fmla="*/ 856739 w 1364235"/>
              <a:gd name="connsiteY2" fmla="*/ 13840 h 876017"/>
              <a:gd name="connsiteX3" fmla="*/ 1364235 w 1364235"/>
              <a:gd name="connsiteY3" fmla="*/ 342933 h 876017"/>
              <a:gd name="connsiteX4" fmla="*/ 894224 w 1364235"/>
              <a:gd name="connsiteY4" fmla="*/ 876017 h 876017"/>
              <a:gd name="connsiteX5" fmla="*/ 0 w 1364235"/>
              <a:gd name="connsiteY5" fmla="*/ 812578 h 876017"/>
              <a:gd name="connsiteX0" fmla="*/ 0 w 1552239"/>
              <a:gd name="connsiteY0" fmla="*/ 625999 h 876017"/>
              <a:gd name="connsiteX1" fmla="*/ 284099 w 1552239"/>
              <a:gd name="connsiteY1" fmla="*/ 0 h 876017"/>
              <a:gd name="connsiteX2" fmla="*/ 1044743 w 1552239"/>
              <a:gd name="connsiteY2" fmla="*/ 13840 h 876017"/>
              <a:gd name="connsiteX3" fmla="*/ 1552239 w 1552239"/>
              <a:gd name="connsiteY3" fmla="*/ 342933 h 876017"/>
              <a:gd name="connsiteX4" fmla="*/ 1082228 w 1552239"/>
              <a:gd name="connsiteY4" fmla="*/ 876017 h 876017"/>
              <a:gd name="connsiteX5" fmla="*/ 0 w 1552239"/>
              <a:gd name="connsiteY5" fmla="*/ 625999 h 876017"/>
              <a:gd name="connsiteX0" fmla="*/ 0 w 1552239"/>
              <a:gd name="connsiteY0" fmla="*/ 625999 h 880460"/>
              <a:gd name="connsiteX1" fmla="*/ 284099 w 1552239"/>
              <a:gd name="connsiteY1" fmla="*/ 0 h 880460"/>
              <a:gd name="connsiteX2" fmla="*/ 1044743 w 1552239"/>
              <a:gd name="connsiteY2" fmla="*/ 13840 h 880460"/>
              <a:gd name="connsiteX3" fmla="*/ 1552239 w 1552239"/>
              <a:gd name="connsiteY3" fmla="*/ 342933 h 880460"/>
              <a:gd name="connsiteX4" fmla="*/ 903624 w 1552239"/>
              <a:gd name="connsiteY4" fmla="*/ 880460 h 880460"/>
              <a:gd name="connsiteX5" fmla="*/ 0 w 1552239"/>
              <a:gd name="connsiteY5" fmla="*/ 625999 h 880460"/>
              <a:gd name="connsiteX0" fmla="*/ 0 w 1665041"/>
              <a:gd name="connsiteY0" fmla="*/ 625999 h 880460"/>
              <a:gd name="connsiteX1" fmla="*/ 284099 w 1665041"/>
              <a:gd name="connsiteY1" fmla="*/ 0 h 880460"/>
              <a:gd name="connsiteX2" fmla="*/ 1044743 w 1665041"/>
              <a:gd name="connsiteY2" fmla="*/ 13840 h 880460"/>
              <a:gd name="connsiteX3" fmla="*/ 1665041 w 1665041"/>
              <a:gd name="connsiteY3" fmla="*/ 453992 h 880460"/>
              <a:gd name="connsiteX4" fmla="*/ 903624 w 1665041"/>
              <a:gd name="connsiteY4" fmla="*/ 880460 h 880460"/>
              <a:gd name="connsiteX5" fmla="*/ 0 w 1665041"/>
              <a:gd name="connsiteY5" fmla="*/ 625999 h 880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5041" h="880460">
                <a:moveTo>
                  <a:pt x="0" y="625999"/>
                </a:moveTo>
                <a:lnTo>
                  <a:pt x="284099" y="0"/>
                </a:lnTo>
                <a:lnTo>
                  <a:pt x="1044743" y="13840"/>
                </a:lnTo>
                <a:lnTo>
                  <a:pt x="1665041" y="453992"/>
                </a:lnTo>
                <a:lnTo>
                  <a:pt x="903624" y="880460"/>
                </a:lnTo>
                <a:lnTo>
                  <a:pt x="0" y="625999"/>
                </a:lnTo>
                <a:close/>
              </a:path>
            </a:pathLst>
          </a:custGeom>
          <a:solidFill>
            <a:srgbClr val="4DFFC4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85478" y="878014"/>
            <a:ext cx="2121093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For triangular (T3)</a:t>
            </a:r>
            <a:br>
              <a:rPr kumimoji="1" lang="en-US" altLang="ja-JP" dirty="0" smtClean="0"/>
            </a:br>
            <a:r>
              <a:rPr kumimoji="1" lang="en-US" altLang="ja-JP" dirty="0" smtClean="0"/>
              <a:t>or tetrahedral (T4)</a:t>
            </a:r>
            <a:br>
              <a:rPr kumimoji="1" lang="en-US" altLang="ja-JP" dirty="0" smtClean="0"/>
            </a:br>
            <a:r>
              <a:rPr kumimoji="1" lang="en-US" altLang="ja-JP" dirty="0" smtClean="0"/>
              <a:t>elements.</a:t>
            </a:r>
            <a:endParaRPr kumimoji="1" lang="ja-JP" altLang="en-US" dirty="0"/>
          </a:p>
        </p:txBody>
      </p:sp>
      <p:sp>
        <p:nvSpPr>
          <p:cNvPr id="25" name="円/楕円 24"/>
          <p:cNvSpPr/>
          <p:nvPr/>
        </p:nvSpPr>
        <p:spPr>
          <a:xfrm>
            <a:off x="5890831" y="1495264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フリーフォーム 27"/>
          <p:cNvSpPr/>
          <p:nvPr/>
        </p:nvSpPr>
        <p:spPr>
          <a:xfrm>
            <a:off x="3653350" y="1012526"/>
            <a:ext cx="1414083" cy="990134"/>
          </a:xfrm>
          <a:custGeom>
            <a:avLst/>
            <a:gdLst>
              <a:gd name="connsiteX0" fmla="*/ 629174 w 1325460"/>
              <a:gd name="connsiteY0" fmla="*/ 0 h 1711354"/>
              <a:gd name="connsiteX1" fmla="*/ 0 w 1325460"/>
              <a:gd name="connsiteY1" fmla="*/ 964734 h 1711354"/>
              <a:gd name="connsiteX2" fmla="*/ 629174 w 1325460"/>
              <a:gd name="connsiteY2" fmla="*/ 1711354 h 1711354"/>
              <a:gd name="connsiteX3" fmla="*/ 1325460 w 1325460"/>
              <a:gd name="connsiteY3" fmla="*/ 578841 h 1711354"/>
              <a:gd name="connsiteX4" fmla="*/ 629174 w 1325460"/>
              <a:gd name="connsiteY4" fmla="*/ 0 h 1711354"/>
              <a:gd name="connsiteX0" fmla="*/ 629174 w 1325460"/>
              <a:gd name="connsiteY0" fmla="*/ 0 h 1711354"/>
              <a:gd name="connsiteX1" fmla="*/ 165377 w 1325460"/>
              <a:gd name="connsiteY1" fmla="*/ 688685 h 1711354"/>
              <a:gd name="connsiteX2" fmla="*/ 0 w 1325460"/>
              <a:gd name="connsiteY2" fmla="*/ 964734 h 1711354"/>
              <a:gd name="connsiteX3" fmla="*/ 629174 w 1325460"/>
              <a:gd name="connsiteY3" fmla="*/ 1711354 h 1711354"/>
              <a:gd name="connsiteX4" fmla="*/ 1325460 w 1325460"/>
              <a:gd name="connsiteY4" fmla="*/ 578841 h 1711354"/>
              <a:gd name="connsiteX5" fmla="*/ 629174 w 1325460"/>
              <a:gd name="connsiteY5" fmla="*/ 0 h 1711354"/>
              <a:gd name="connsiteX0" fmla="*/ 793997 w 1490283"/>
              <a:gd name="connsiteY0" fmla="*/ 0 h 1711354"/>
              <a:gd name="connsiteX1" fmla="*/ 0 w 1490283"/>
              <a:gd name="connsiteY1" fmla="*/ 206085 h 1711354"/>
              <a:gd name="connsiteX2" fmla="*/ 164823 w 1490283"/>
              <a:gd name="connsiteY2" fmla="*/ 964734 h 1711354"/>
              <a:gd name="connsiteX3" fmla="*/ 793997 w 1490283"/>
              <a:gd name="connsiteY3" fmla="*/ 1711354 h 1711354"/>
              <a:gd name="connsiteX4" fmla="*/ 1490283 w 1490283"/>
              <a:gd name="connsiteY4" fmla="*/ 578841 h 1711354"/>
              <a:gd name="connsiteX5" fmla="*/ 793997 w 1490283"/>
              <a:gd name="connsiteY5" fmla="*/ 0 h 1711354"/>
              <a:gd name="connsiteX0" fmla="*/ 650064 w 1490283"/>
              <a:gd name="connsiteY0" fmla="*/ 0 h 1863754"/>
              <a:gd name="connsiteX1" fmla="*/ 0 w 1490283"/>
              <a:gd name="connsiteY1" fmla="*/ 358485 h 1863754"/>
              <a:gd name="connsiteX2" fmla="*/ 164823 w 1490283"/>
              <a:gd name="connsiteY2" fmla="*/ 1117134 h 1863754"/>
              <a:gd name="connsiteX3" fmla="*/ 793997 w 1490283"/>
              <a:gd name="connsiteY3" fmla="*/ 1863754 h 1863754"/>
              <a:gd name="connsiteX4" fmla="*/ 1490283 w 1490283"/>
              <a:gd name="connsiteY4" fmla="*/ 731241 h 1863754"/>
              <a:gd name="connsiteX5" fmla="*/ 650064 w 1490283"/>
              <a:gd name="connsiteY5" fmla="*/ 0 h 1863754"/>
              <a:gd name="connsiteX0" fmla="*/ 650064 w 1414083"/>
              <a:gd name="connsiteY0" fmla="*/ 0 h 1863754"/>
              <a:gd name="connsiteX1" fmla="*/ 0 w 1414083"/>
              <a:gd name="connsiteY1" fmla="*/ 358485 h 1863754"/>
              <a:gd name="connsiteX2" fmla="*/ 164823 w 1414083"/>
              <a:gd name="connsiteY2" fmla="*/ 1117134 h 1863754"/>
              <a:gd name="connsiteX3" fmla="*/ 793997 w 1414083"/>
              <a:gd name="connsiteY3" fmla="*/ 1863754 h 1863754"/>
              <a:gd name="connsiteX4" fmla="*/ 1414083 w 1414083"/>
              <a:gd name="connsiteY4" fmla="*/ 282508 h 1863754"/>
              <a:gd name="connsiteX5" fmla="*/ 650064 w 1414083"/>
              <a:gd name="connsiteY5" fmla="*/ 0 h 1863754"/>
              <a:gd name="connsiteX0" fmla="*/ 650064 w 1414083"/>
              <a:gd name="connsiteY0" fmla="*/ 0 h 1863754"/>
              <a:gd name="connsiteX1" fmla="*/ 0 w 1414083"/>
              <a:gd name="connsiteY1" fmla="*/ 358485 h 1863754"/>
              <a:gd name="connsiteX2" fmla="*/ 164823 w 1414083"/>
              <a:gd name="connsiteY2" fmla="*/ 1117134 h 1863754"/>
              <a:gd name="connsiteX3" fmla="*/ 793997 w 1414083"/>
              <a:gd name="connsiteY3" fmla="*/ 1863754 h 1863754"/>
              <a:gd name="connsiteX4" fmla="*/ 1414083 w 1414083"/>
              <a:gd name="connsiteY4" fmla="*/ 282508 h 1863754"/>
              <a:gd name="connsiteX5" fmla="*/ 650064 w 1414083"/>
              <a:gd name="connsiteY5" fmla="*/ 0 h 1863754"/>
              <a:gd name="connsiteX0" fmla="*/ 650064 w 1414083"/>
              <a:gd name="connsiteY0" fmla="*/ 0 h 1499688"/>
              <a:gd name="connsiteX1" fmla="*/ 0 w 1414083"/>
              <a:gd name="connsiteY1" fmla="*/ 358485 h 1499688"/>
              <a:gd name="connsiteX2" fmla="*/ 164823 w 1414083"/>
              <a:gd name="connsiteY2" fmla="*/ 1117134 h 1499688"/>
              <a:gd name="connsiteX3" fmla="*/ 531530 w 1414083"/>
              <a:gd name="connsiteY3" fmla="*/ 1499688 h 1499688"/>
              <a:gd name="connsiteX4" fmla="*/ 1414083 w 1414083"/>
              <a:gd name="connsiteY4" fmla="*/ 282508 h 1499688"/>
              <a:gd name="connsiteX5" fmla="*/ 650064 w 1414083"/>
              <a:gd name="connsiteY5" fmla="*/ 0 h 1499688"/>
              <a:gd name="connsiteX0" fmla="*/ 650064 w 1414083"/>
              <a:gd name="connsiteY0" fmla="*/ 0 h 1117134"/>
              <a:gd name="connsiteX1" fmla="*/ 0 w 1414083"/>
              <a:gd name="connsiteY1" fmla="*/ 358485 h 1117134"/>
              <a:gd name="connsiteX2" fmla="*/ 164823 w 1414083"/>
              <a:gd name="connsiteY2" fmla="*/ 1117134 h 1117134"/>
              <a:gd name="connsiteX3" fmla="*/ 1414083 w 1414083"/>
              <a:gd name="connsiteY3" fmla="*/ 282508 h 1117134"/>
              <a:gd name="connsiteX4" fmla="*/ 650064 w 1414083"/>
              <a:gd name="connsiteY4" fmla="*/ 0 h 1117134"/>
              <a:gd name="connsiteX0" fmla="*/ 650064 w 1414083"/>
              <a:gd name="connsiteY0" fmla="*/ 0 h 990134"/>
              <a:gd name="connsiteX1" fmla="*/ 0 w 1414083"/>
              <a:gd name="connsiteY1" fmla="*/ 358485 h 990134"/>
              <a:gd name="connsiteX2" fmla="*/ 393423 w 1414083"/>
              <a:gd name="connsiteY2" fmla="*/ 990134 h 990134"/>
              <a:gd name="connsiteX3" fmla="*/ 1414083 w 1414083"/>
              <a:gd name="connsiteY3" fmla="*/ 282508 h 990134"/>
              <a:gd name="connsiteX4" fmla="*/ 650064 w 1414083"/>
              <a:gd name="connsiteY4" fmla="*/ 0 h 990134"/>
              <a:gd name="connsiteX0" fmla="*/ 650064 w 1414083"/>
              <a:gd name="connsiteY0" fmla="*/ 0 h 990134"/>
              <a:gd name="connsiteX1" fmla="*/ 0 w 1414083"/>
              <a:gd name="connsiteY1" fmla="*/ 358485 h 990134"/>
              <a:gd name="connsiteX2" fmla="*/ 393423 w 1414083"/>
              <a:gd name="connsiteY2" fmla="*/ 990134 h 990134"/>
              <a:gd name="connsiteX3" fmla="*/ 960983 w 1414083"/>
              <a:gd name="connsiteY3" fmla="*/ 613074 h 990134"/>
              <a:gd name="connsiteX4" fmla="*/ 1414083 w 1414083"/>
              <a:gd name="connsiteY4" fmla="*/ 282508 h 990134"/>
              <a:gd name="connsiteX5" fmla="*/ 650064 w 1414083"/>
              <a:gd name="connsiteY5" fmla="*/ 0 h 990134"/>
              <a:gd name="connsiteX0" fmla="*/ 650064 w 1414083"/>
              <a:gd name="connsiteY0" fmla="*/ 0 h 990134"/>
              <a:gd name="connsiteX1" fmla="*/ 0 w 1414083"/>
              <a:gd name="connsiteY1" fmla="*/ 358485 h 990134"/>
              <a:gd name="connsiteX2" fmla="*/ 393423 w 1414083"/>
              <a:gd name="connsiteY2" fmla="*/ 990134 h 990134"/>
              <a:gd name="connsiteX3" fmla="*/ 1392783 w 1414083"/>
              <a:gd name="connsiteY3" fmla="*/ 841674 h 990134"/>
              <a:gd name="connsiteX4" fmla="*/ 1414083 w 1414083"/>
              <a:gd name="connsiteY4" fmla="*/ 282508 h 990134"/>
              <a:gd name="connsiteX5" fmla="*/ 650064 w 1414083"/>
              <a:gd name="connsiteY5" fmla="*/ 0 h 99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14083" h="990134">
                <a:moveTo>
                  <a:pt x="650064" y="0"/>
                </a:moveTo>
                <a:lnTo>
                  <a:pt x="0" y="358485"/>
                </a:lnTo>
                <a:lnTo>
                  <a:pt x="393423" y="990134"/>
                </a:lnTo>
                <a:lnTo>
                  <a:pt x="1392783" y="841674"/>
                </a:lnTo>
                <a:lnTo>
                  <a:pt x="1414083" y="282508"/>
                </a:lnTo>
                <a:lnTo>
                  <a:pt x="650064" y="0"/>
                </a:lnTo>
                <a:close/>
              </a:path>
            </a:pathLst>
          </a:custGeom>
          <a:pattFill prst="pct20">
            <a:fgClr>
              <a:srgbClr val="0000CC"/>
            </a:fgClr>
            <a:bgClr>
              <a:srgbClr val="4DFFC4"/>
            </a:bgClr>
          </a:patt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00CC"/>
              </a:solidFill>
            </a:endParaRPr>
          </a:p>
        </p:txBody>
      </p:sp>
      <p:cxnSp>
        <p:nvCxnSpPr>
          <p:cNvPr id="17" name="直線コネクタ 16"/>
          <p:cNvCxnSpPr>
            <a:endCxn id="11" idx="4"/>
          </p:cNvCxnSpPr>
          <p:nvPr/>
        </p:nvCxnSpPr>
        <p:spPr>
          <a:xfrm>
            <a:off x="4427984" y="1559045"/>
            <a:ext cx="194813" cy="839032"/>
          </a:xfrm>
          <a:prstGeom prst="line">
            <a:avLst/>
          </a:prstGeom>
          <a:ln w="127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>
            <a:stCxn id="11" idx="2"/>
          </p:cNvCxnSpPr>
          <p:nvPr/>
        </p:nvCxnSpPr>
        <p:spPr>
          <a:xfrm flipH="1">
            <a:off x="4427984" y="746391"/>
            <a:ext cx="449022" cy="812654"/>
          </a:xfrm>
          <a:prstGeom prst="line">
            <a:avLst/>
          </a:prstGeom>
          <a:ln w="127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>
            <a:stCxn id="11" idx="0"/>
          </p:cNvCxnSpPr>
          <p:nvPr/>
        </p:nvCxnSpPr>
        <p:spPr>
          <a:xfrm flipV="1">
            <a:off x="2995027" y="1559045"/>
            <a:ext cx="1444708" cy="354056"/>
          </a:xfrm>
          <a:prstGeom prst="line">
            <a:avLst/>
          </a:prstGeom>
          <a:ln w="127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>
            <a:stCxn id="12" idx="5"/>
            <a:endCxn id="34" idx="5"/>
          </p:cNvCxnSpPr>
          <p:nvPr/>
        </p:nvCxnSpPr>
        <p:spPr>
          <a:xfrm>
            <a:off x="3570442" y="789476"/>
            <a:ext cx="927065" cy="841325"/>
          </a:xfrm>
          <a:prstGeom prst="line">
            <a:avLst/>
          </a:prstGeom>
          <a:ln w="127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円/楕円 33"/>
          <p:cNvSpPr/>
          <p:nvPr/>
        </p:nvSpPr>
        <p:spPr>
          <a:xfrm>
            <a:off x="4343850" y="1477144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3416785" y="635819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26"/>
          <p:cNvSpPr/>
          <p:nvPr/>
        </p:nvSpPr>
        <p:spPr>
          <a:xfrm>
            <a:off x="2918575" y="1825974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/>
        </p:nvSpPr>
        <p:spPr>
          <a:xfrm>
            <a:off x="4786996" y="648272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0" name="直線コネクタ 29"/>
          <p:cNvCxnSpPr>
            <a:stCxn id="11" idx="3"/>
          </p:cNvCxnSpPr>
          <p:nvPr/>
        </p:nvCxnSpPr>
        <p:spPr>
          <a:xfrm flipH="1" flipV="1">
            <a:off x="4424405" y="1567154"/>
            <a:ext cx="1569994" cy="18120"/>
          </a:xfrm>
          <a:prstGeom prst="line">
            <a:avLst/>
          </a:prstGeom>
          <a:ln w="127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円/楕円 34"/>
          <p:cNvSpPr/>
          <p:nvPr/>
        </p:nvSpPr>
        <p:spPr>
          <a:xfrm>
            <a:off x="4526911" y="2299958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470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Quick Review of ES-FEM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altLang="ja-JP" sz="2400" dirty="0" smtClean="0"/>
              </a:p>
              <a:p>
                <a:endParaRPr lang="en-US" altLang="ja-JP" sz="2400" dirty="0"/>
              </a:p>
              <a:p>
                <a:pPr marL="0" indent="0">
                  <a:buNone/>
                </a:pPr>
                <a:endParaRPr lang="en-US" altLang="ja-JP" sz="2400" dirty="0" smtClean="0"/>
              </a:p>
              <a:p>
                <a:pPr marL="0" indent="0">
                  <a:buNone/>
                </a:pPr>
                <a:r>
                  <a:rPr lang="en-US" altLang="ja-JP" sz="24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Algorithm:</a:t>
                </a: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ja-JP" sz="2400" dirty="0" smtClean="0"/>
                  <a:t>Calculate the deformation </a:t>
                </a:r>
                <a:r>
                  <a:rPr lang="en-US" altLang="ja-JP" sz="2400" dirty="0"/>
                  <a:t>gradient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 smtClean="0"/>
                  <a:t>at </a:t>
                </a:r>
                <a:r>
                  <a:rPr lang="en-US" altLang="ja-JP" sz="2400" dirty="0" smtClean="0">
                    <a:solidFill>
                      <a:srgbClr val="00CC88"/>
                    </a:solidFill>
                  </a:rPr>
                  <a:t>each element </a:t>
                </a:r>
                <a:r>
                  <a:rPr lang="en-US" altLang="ja-JP" sz="2400" dirty="0" smtClean="0"/>
                  <a:t>as usual.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ja-JP" sz="2400" dirty="0" smtClean="0"/>
                  <a:t>Distribute the deformation </a:t>
                </a:r>
                <a:r>
                  <a:rPr lang="en-US" altLang="ja-JP" sz="2400" dirty="0"/>
                  <a:t>gradient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 smtClean="0"/>
                  <a:t>to </a:t>
                </a:r>
                <a:r>
                  <a:rPr lang="en-US" altLang="ja-JP" sz="2400" dirty="0"/>
                  <a:t>the connecting edges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 </a:t>
                </a:r>
                <a:r>
                  <a:rPr lang="en-US" altLang="ja-JP" sz="2400" dirty="0" smtClean="0"/>
                  <a:t>with area weights to make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/>
                          </a:rPr>
                          <m:t>Edge</m:t>
                        </m:r>
                      </m:sup>
                    </m:sSup>
                    <m:acc>
                      <m:accPr>
                        <m:chr m:val="̃"/>
                        <m:ctrlPr>
                          <a:rPr lang="en-US" altLang="ja-JP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r>
                  <a:rPr lang="en-US" altLang="ja-JP" sz="2400" dirty="0" smtClean="0">
                    <a:solidFill>
                      <a:srgbClr val="FF0000"/>
                    </a:solidFill>
                  </a:rPr>
                  <a:t> at each edge</a:t>
                </a:r>
                <a:r>
                  <a:rPr lang="en-US" altLang="ja-JP" sz="2400" dirty="0" smtClean="0"/>
                  <a:t>.</a:t>
                </a:r>
                <a:endParaRPr lang="en-US" altLang="ja-JP" sz="24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ja-JP" sz="2400" dirty="0" smtClean="0"/>
                  <a:t>Use</a:t>
                </a:r>
                <a:r>
                  <a:rPr lang="en-US" altLang="ja-JP" sz="2400" dirty="0" smtClean="0">
                    <a:solidFill>
                      <a:srgbClr val="FF00FF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/>
                          </a:rPr>
                          <m:t>Edge</m:t>
                        </m:r>
                      </m:sup>
                    </m:sSup>
                    <m:acc>
                      <m:accPr>
                        <m:chr m:val="̃"/>
                        <m:ctrlPr>
                          <a:rPr lang="en-US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r>
                  <a:rPr lang="en-US" altLang="ja-JP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sz="2400" dirty="0" smtClean="0"/>
                  <a:t>to </a:t>
                </a:r>
                <a:r>
                  <a:rPr lang="en-US" altLang="ja-JP" sz="2400" dirty="0"/>
                  <a:t>calculate the </a:t>
                </a:r>
                <a:r>
                  <a:rPr lang="en-US" altLang="ja-JP" sz="2400" dirty="0" smtClean="0"/>
                  <a:t>stress, nodal force and so on.</a:t>
                </a:r>
                <a:endParaRPr lang="en-US" altLang="ja-JP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1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15217" y="4617132"/>
            <a:ext cx="7102457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ES-FEM </a:t>
            </a:r>
            <a:r>
              <a:rPr kumimoji="1" lang="en-US" altLang="ja-JP" sz="2400" b="1" dirty="0" smtClean="0">
                <a:solidFill>
                  <a:srgbClr val="0070C0"/>
                </a:solidFill>
              </a:rPr>
              <a:t>avoids shear locking </a:t>
            </a:r>
            <a:r>
              <a:rPr kumimoji="1" lang="en-US" altLang="ja-JP" sz="2400" dirty="0" smtClean="0"/>
              <a:t>in T3/T4 elements.</a:t>
            </a:r>
            <a:br>
              <a:rPr kumimoji="1" lang="en-US" altLang="ja-JP" sz="2400" dirty="0" smtClean="0"/>
            </a:br>
            <a:r>
              <a:rPr lang="en-US" altLang="ja-JP" sz="2400" dirty="0" smtClean="0"/>
              <a:t>Yet, it </a:t>
            </a:r>
            <a:r>
              <a:rPr lang="en-US" altLang="ja-JP" sz="2400" b="1" dirty="0" smtClean="0">
                <a:solidFill>
                  <a:srgbClr val="C00000"/>
                </a:solidFill>
              </a:rPr>
              <a:t>suffers from volumetric locking,</a:t>
            </a:r>
            <a:br>
              <a:rPr lang="en-US" altLang="ja-JP" sz="2400" b="1" dirty="0" smtClean="0">
                <a:solidFill>
                  <a:srgbClr val="C00000"/>
                </a:solidFill>
              </a:rPr>
            </a:br>
            <a:r>
              <a:rPr lang="en-US" altLang="ja-JP" sz="2400" b="1" dirty="0" smtClean="0">
                <a:solidFill>
                  <a:srgbClr val="C00000"/>
                </a:solidFill>
              </a:rPr>
              <a:t>pressure oscillation and corner locking…</a:t>
            </a:r>
            <a:endParaRPr kumimoji="1" lang="ja-JP" altLang="en-US" sz="2400" b="1" dirty="0">
              <a:solidFill>
                <a:srgbClr val="C00000"/>
              </a:solidFill>
            </a:endParaRPr>
          </a:p>
        </p:txBody>
      </p:sp>
      <p:sp>
        <p:nvSpPr>
          <p:cNvPr id="11" name="フリーフォーム 10"/>
          <p:cNvSpPr/>
          <p:nvPr/>
        </p:nvSpPr>
        <p:spPr>
          <a:xfrm>
            <a:off x="2801358" y="675327"/>
            <a:ext cx="3822870" cy="1709557"/>
          </a:xfrm>
          <a:custGeom>
            <a:avLst/>
            <a:gdLst>
              <a:gd name="connsiteX0" fmla="*/ 0 w 1828800"/>
              <a:gd name="connsiteY0" fmla="*/ 391886 h 896983"/>
              <a:gd name="connsiteX1" fmla="*/ 966652 w 1828800"/>
              <a:gd name="connsiteY1" fmla="*/ 0 h 896983"/>
              <a:gd name="connsiteX2" fmla="*/ 1828800 w 1828800"/>
              <a:gd name="connsiteY2" fmla="*/ 557349 h 896983"/>
              <a:gd name="connsiteX3" fmla="*/ 862149 w 1828800"/>
              <a:gd name="connsiteY3" fmla="*/ 896983 h 896983"/>
              <a:gd name="connsiteX4" fmla="*/ 0 w 1828800"/>
              <a:gd name="connsiteY4" fmla="*/ 391886 h 896983"/>
              <a:gd name="connsiteX0" fmla="*/ 0 w 1828800"/>
              <a:gd name="connsiteY0" fmla="*/ 391886 h 896983"/>
              <a:gd name="connsiteX1" fmla="*/ 854885 w 1828800"/>
              <a:gd name="connsiteY1" fmla="*/ 0 h 896983"/>
              <a:gd name="connsiteX2" fmla="*/ 1828800 w 1828800"/>
              <a:gd name="connsiteY2" fmla="*/ 557349 h 896983"/>
              <a:gd name="connsiteX3" fmla="*/ 862149 w 1828800"/>
              <a:gd name="connsiteY3" fmla="*/ 896983 h 896983"/>
              <a:gd name="connsiteX4" fmla="*/ 0 w 1828800"/>
              <a:gd name="connsiteY4" fmla="*/ 391886 h 896983"/>
              <a:gd name="connsiteX0" fmla="*/ 0 w 1828800"/>
              <a:gd name="connsiteY0" fmla="*/ 395988 h 901085"/>
              <a:gd name="connsiteX1" fmla="*/ 868856 w 1828800"/>
              <a:gd name="connsiteY1" fmla="*/ 0 h 901085"/>
              <a:gd name="connsiteX2" fmla="*/ 1828800 w 1828800"/>
              <a:gd name="connsiteY2" fmla="*/ 561451 h 901085"/>
              <a:gd name="connsiteX3" fmla="*/ 862149 w 1828800"/>
              <a:gd name="connsiteY3" fmla="*/ 901085 h 901085"/>
              <a:gd name="connsiteX4" fmla="*/ 0 w 1828800"/>
              <a:gd name="connsiteY4" fmla="*/ 395988 h 901085"/>
              <a:gd name="connsiteX0" fmla="*/ 0 w 1828800"/>
              <a:gd name="connsiteY0" fmla="*/ 391886 h 896983"/>
              <a:gd name="connsiteX1" fmla="*/ 859542 w 1828800"/>
              <a:gd name="connsiteY1" fmla="*/ 0 h 896983"/>
              <a:gd name="connsiteX2" fmla="*/ 1828800 w 1828800"/>
              <a:gd name="connsiteY2" fmla="*/ 557349 h 896983"/>
              <a:gd name="connsiteX3" fmla="*/ 862149 w 1828800"/>
              <a:gd name="connsiteY3" fmla="*/ 896983 h 896983"/>
              <a:gd name="connsiteX4" fmla="*/ 0 w 1828800"/>
              <a:gd name="connsiteY4" fmla="*/ 391886 h 896983"/>
              <a:gd name="connsiteX0" fmla="*/ 0 w 1926596"/>
              <a:gd name="connsiteY0" fmla="*/ 617507 h 896983"/>
              <a:gd name="connsiteX1" fmla="*/ 957338 w 1926596"/>
              <a:gd name="connsiteY1" fmla="*/ 0 h 896983"/>
              <a:gd name="connsiteX2" fmla="*/ 1926596 w 1926596"/>
              <a:gd name="connsiteY2" fmla="*/ 557349 h 896983"/>
              <a:gd name="connsiteX3" fmla="*/ 959945 w 1926596"/>
              <a:gd name="connsiteY3" fmla="*/ 896983 h 896983"/>
              <a:gd name="connsiteX4" fmla="*/ 0 w 1926596"/>
              <a:gd name="connsiteY4" fmla="*/ 617507 h 896983"/>
              <a:gd name="connsiteX0" fmla="*/ 0 w 2122189"/>
              <a:gd name="connsiteY0" fmla="*/ 617507 h 896983"/>
              <a:gd name="connsiteX1" fmla="*/ 957338 w 2122189"/>
              <a:gd name="connsiteY1" fmla="*/ 0 h 896983"/>
              <a:gd name="connsiteX2" fmla="*/ 2122189 w 2122189"/>
              <a:gd name="connsiteY2" fmla="*/ 93802 h 896983"/>
              <a:gd name="connsiteX3" fmla="*/ 959945 w 2122189"/>
              <a:gd name="connsiteY3" fmla="*/ 896983 h 896983"/>
              <a:gd name="connsiteX4" fmla="*/ 0 w 2122189"/>
              <a:gd name="connsiteY4" fmla="*/ 617507 h 896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2189" h="896983">
                <a:moveTo>
                  <a:pt x="0" y="617507"/>
                </a:moveTo>
                <a:lnTo>
                  <a:pt x="957338" y="0"/>
                </a:lnTo>
                <a:lnTo>
                  <a:pt x="2122189" y="93802"/>
                </a:lnTo>
                <a:lnTo>
                  <a:pt x="959945" y="896983"/>
                </a:lnTo>
                <a:lnTo>
                  <a:pt x="0" y="617507"/>
                </a:lnTo>
                <a:close/>
              </a:path>
            </a:pathLst>
          </a:custGeom>
          <a:solidFill>
            <a:srgbClr val="4DFFC4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85478" y="878014"/>
            <a:ext cx="2121093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For triangular (T3)</a:t>
            </a:r>
            <a:br>
              <a:rPr kumimoji="1" lang="en-US" altLang="ja-JP" dirty="0" smtClean="0"/>
            </a:br>
            <a:r>
              <a:rPr kumimoji="1" lang="en-US" altLang="ja-JP" dirty="0" smtClean="0"/>
              <a:t>or tetrahedral (T4)</a:t>
            </a:r>
            <a:br>
              <a:rPr kumimoji="1" lang="en-US" altLang="ja-JP" dirty="0" smtClean="0"/>
            </a:br>
            <a:r>
              <a:rPr kumimoji="1" lang="en-US" altLang="ja-JP" dirty="0" smtClean="0"/>
              <a:t>elements.</a:t>
            </a:r>
            <a:endParaRPr kumimoji="1" lang="ja-JP" altLang="en-US" dirty="0"/>
          </a:p>
        </p:txBody>
      </p:sp>
      <p:sp>
        <p:nvSpPr>
          <p:cNvPr id="25" name="円/楕円 24"/>
          <p:cNvSpPr/>
          <p:nvPr/>
        </p:nvSpPr>
        <p:spPr>
          <a:xfrm>
            <a:off x="6552220" y="764704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26"/>
          <p:cNvSpPr/>
          <p:nvPr/>
        </p:nvSpPr>
        <p:spPr>
          <a:xfrm>
            <a:off x="2699792" y="1772816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フリーフォーム 27"/>
          <p:cNvSpPr/>
          <p:nvPr/>
        </p:nvSpPr>
        <p:spPr>
          <a:xfrm>
            <a:off x="3876075" y="692604"/>
            <a:ext cx="1325460" cy="1711354"/>
          </a:xfrm>
          <a:custGeom>
            <a:avLst/>
            <a:gdLst>
              <a:gd name="connsiteX0" fmla="*/ 629174 w 1325460"/>
              <a:gd name="connsiteY0" fmla="*/ 0 h 1711354"/>
              <a:gd name="connsiteX1" fmla="*/ 0 w 1325460"/>
              <a:gd name="connsiteY1" fmla="*/ 964734 h 1711354"/>
              <a:gd name="connsiteX2" fmla="*/ 629174 w 1325460"/>
              <a:gd name="connsiteY2" fmla="*/ 1711354 h 1711354"/>
              <a:gd name="connsiteX3" fmla="*/ 1325460 w 1325460"/>
              <a:gd name="connsiteY3" fmla="*/ 578841 h 1711354"/>
              <a:gd name="connsiteX4" fmla="*/ 629174 w 1325460"/>
              <a:gd name="connsiteY4" fmla="*/ 0 h 171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5460" h="1711354">
                <a:moveTo>
                  <a:pt x="629174" y="0"/>
                </a:moveTo>
                <a:lnTo>
                  <a:pt x="0" y="964734"/>
                </a:lnTo>
                <a:lnTo>
                  <a:pt x="629174" y="1711354"/>
                </a:lnTo>
                <a:lnTo>
                  <a:pt x="1325460" y="578841"/>
                </a:lnTo>
                <a:lnTo>
                  <a:pt x="629174" y="0"/>
                </a:lnTo>
                <a:close/>
              </a:path>
            </a:pathLst>
          </a:custGeom>
          <a:pattFill prst="pct20">
            <a:fgClr>
              <a:srgbClr val="FF0000"/>
            </a:fgClr>
            <a:bgClr>
              <a:srgbClr val="4DFFC4"/>
            </a:bgClr>
          </a:patt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コネクタ 15"/>
          <p:cNvCxnSpPr>
            <a:stCxn id="11" idx="1"/>
            <a:endCxn id="11" idx="3"/>
          </p:cNvCxnSpPr>
          <p:nvPr/>
        </p:nvCxnSpPr>
        <p:spPr>
          <a:xfrm>
            <a:off x="4525888" y="675327"/>
            <a:ext cx="4696" cy="170955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円/楕円 11"/>
          <p:cNvSpPr/>
          <p:nvPr/>
        </p:nvSpPr>
        <p:spPr>
          <a:xfrm>
            <a:off x="4435878" y="2291683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/>
        </p:nvSpPr>
        <p:spPr>
          <a:xfrm>
            <a:off x="4427984" y="588508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624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SLIDE_COUNT" val="1"/>
  <p:tag name="ISPRING_PRESENTATION_TITLE" val="plasticity2016-sfem"/>
</p:tagLst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MS PGothic"/>
        <a:ea typeface="MS PGothic"/>
        <a:cs typeface=""/>
      </a:majorFont>
      <a:minorFont>
        <a:latin typeface="MS PGothic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51789</TotalTime>
  <Words>754</Words>
  <Application>Microsoft Office PowerPoint</Application>
  <PresentationFormat>画面に合わせる (4:3)</PresentationFormat>
  <Paragraphs>239</Paragraphs>
  <Slides>23</Slides>
  <Notes>23</Notes>
  <HiddenSlides>0</HiddenSlides>
  <MMClips>4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31" baseType="lpstr">
      <vt:lpstr>Arial Unicode MS</vt:lpstr>
      <vt:lpstr>MS PGothic</vt:lpstr>
      <vt:lpstr>Arial</vt:lpstr>
      <vt:lpstr>Calibri</vt:lpstr>
      <vt:lpstr>Cambria Math</vt:lpstr>
      <vt:lpstr>Eras Bold ITC</vt:lpstr>
      <vt:lpstr>Wingdings</vt:lpstr>
      <vt:lpstr>デザインの設定</vt:lpstr>
      <vt:lpstr>Performance of  Smoothed Finite Element Methods with Tetrahedral Elements  in Large Deformation Elasto-Plastic Analysis</vt:lpstr>
      <vt:lpstr>Motivation</vt:lpstr>
      <vt:lpstr>An Example for Rubber-like Material</vt:lpstr>
      <vt:lpstr>An Example for Rubber-like Material</vt:lpstr>
      <vt:lpstr>Objective</vt:lpstr>
      <vt:lpstr>PowerPoint プレゼンテーション</vt:lpstr>
      <vt:lpstr>What is S-FEM?</vt:lpstr>
      <vt:lpstr>Quick Review of NS-FEM</vt:lpstr>
      <vt:lpstr>Quick Review of ES-FEM</vt:lpstr>
      <vt:lpstr>Quick Introduction of F-barES-FEM</vt:lpstr>
      <vt:lpstr>PowerPoint プレゼンテーション</vt:lpstr>
      <vt:lpstr>Bending of Elasto-Plastic Spanner</vt:lpstr>
      <vt:lpstr>Bending of Elasto-Plastic Spanner</vt:lpstr>
      <vt:lpstr>Bending of Elasto-Plastic Spanner</vt:lpstr>
      <vt:lpstr>Shearing &amp; Tensioning of Elasto-Plastic Bar</vt:lpstr>
      <vt:lpstr>Shearing &amp; Tensioning of Elasto-Plastic Bar</vt:lpstr>
      <vt:lpstr>Shearing &amp; Tensioning of Elasto-Plastic Bar</vt:lpstr>
      <vt:lpstr>Shearing &amp; Tensioning of Elasto-Plastic Bar</vt:lpstr>
      <vt:lpstr>Shearing &amp; Tensioning of Elasto-Plastic Bar</vt:lpstr>
      <vt:lpstr>Shearing &amp; Tensioning of Elasto-Plastic Bar</vt:lpstr>
      <vt:lpstr>PowerPoint プレゼンテーション</vt:lpstr>
      <vt:lpstr>Benefits and Drawbacks of F-barES-FEM-T4</vt:lpstr>
      <vt:lpstr>The Take-Home Message</vt:lpstr>
    </vt:vector>
  </TitlesOfParts>
  <Company>みずほ情報総研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plasticity2016-sfem</dc:title>
  <dc:creator>Yuki ONISHI</dc:creator>
  <cp:lastModifiedBy>yuki</cp:lastModifiedBy>
  <cp:revision>2118</cp:revision>
  <cp:lastPrinted>2012-03-06T10:21:50Z</cp:lastPrinted>
  <dcterms:created xsi:type="dcterms:W3CDTF">2007-11-22T18:02:40Z</dcterms:created>
  <dcterms:modified xsi:type="dcterms:W3CDTF">2016-01-12T11:51:55Z</dcterms:modified>
</cp:coreProperties>
</file>