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4"/>
  </p:notesMasterIdLst>
  <p:sldIdLst>
    <p:sldId id="389" r:id="rId2"/>
    <p:sldId id="388" r:id="rId3"/>
    <p:sldId id="390" r:id="rId4"/>
    <p:sldId id="391" r:id="rId5"/>
    <p:sldId id="392" r:id="rId6"/>
    <p:sldId id="393" r:id="rId7"/>
    <p:sldId id="409" r:id="rId8"/>
    <p:sldId id="395" r:id="rId9"/>
    <p:sldId id="396" r:id="rId10"/>
    <p:sldId id="394" r:id="rId11"/>
    <p:sldId id="404" r:id="rId12"/>
    <p:sldId id="405" r:id="rId13"/>
    <p:sldId id="406" r:id="rId14"/>
    <p:sldId id="397" r:id="rId15"/>
    <p:sldId id="398" r:id="rId16"/>
    <p:sldId id="399" r:id="rId17"/>
    <p:sldId id="400" r:id="rId18"/>
    <p:sldId id="401" r:id="rId19"/>
    <p:sldId id="402" r:id="rId20"/>
    <p:sldId id="407" r:id="rId21"/>
    <p:sldId id="408" r:id="rId22"/>
    <p:sldId id="403" r:id="rId23"/>
  </p:sldIdLst>
  <p:sldSz cx="9144000" cy="6858000" type="screen4x3"/>
  <p:notesSz cx="9872663" cy="6742113"/>
  <p:custDataLst>
    <p:tags r:id="rId25"/>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8000"/>
    <a:srgbClr val="0000CC"/>
    <a:srgbClr val="00CC00"/>
    <a:srgbClr val="6600CC"/>
    <a:srgbClr val="404040"/>
    <a:srgbClr val="808080"/>
    <a:srgbClr val="FF0000"/>
    <a:srgbClr val="DDDDD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0" autoAdjust="0"/>
    <p:restoredTop sz="98997" autoAdjust="0"/>
  </p:normalViewPr>
  <p:slideViewPr>
    <p:cSldViewPr>
      <p:cViewPr varScale="1">
        <p:scale>
          <a:sx n="100" d="100"/>
          <a:sy n="100" d="100"/>
        </p:scale>
        <p:origin x="109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593037" y="0"/>
            <a:ext cx="4277301" cy="337160"/>
          </a:xfrm>
          <a:prstGeom prst="rect">
            <a:avLst/>
          </a:prstGeom>
        </p:spPr>
        <p:txBody>
          <a:bodyPr vert="horz" lIns="91440" tIns="45720" rIns="91440" bIns="45720" rtlCol="0"/>
          <a:lstStyle>
            <a:lvl1pPr algn="r">
              <a:defRPr sz="1200" smtClean="0"/>
            </a:lvl1pPr>
          </a:lstStyle>
          <a:p>
            <a:pPr>
              <a:defRPr/>
            </a:pPr>
            <a:fld id="{C3B1C3B4-0EFA-4E9A-BE43-AB531CD70431}" type="datetimeFigureOut">
              <a:rPr lang="ja-JP" altLang="en-US"/>
              <a:pPr>
                <a:defRPr/>
              </a:pPr>
              <a:t>2024/4/9</a:t>
            </a:fld>
            <a:endParaRPr lang="ja-JP" altLang="en-US"/>
          </a:p>
        </p:txBody>
      </p:sp>
      <p:sp>
        <p:nvSpPr>
          <p:cNvPr id="4" name="スライド イメージ プレースホルダ 3"/>
          <p:cNvSpPr>
            <a:spLocks noGrp="1" noRot="1" noChangeAspect="1"/>
          </p:cNvSpPr>
          <p:nvPr>
            <p:ph type="sldImg" idx="2"/>
          </p:nvPr>
        </p:nvSpPr>
        <p:spPr>
          <a:xfrm>
            <a:off x="3249613" y="504825"/>
            <a:ext cx="3373437" cy="2528888"/>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987965" y="3202477"/>
            <a:ext cx="7896734" cy="3034439"/>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6403869"/>
            <a:ext cx="4277301" cy="337159"/>
          </a:xfrm>
          <a:prstGeom prst="rect">
            <a:avLst/>
          </a:prstGeom>
        </p:spPr>
        <p:txBody>
          <a:bodyPr vert="horz" lIns="91440" tIns="45720" rIns="91440" bIns="45720"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593037" y="6403869"/>
            <a:ext cx="4277301" cy="337159"/>
          </a:xfrm>
          <a:prstGeom prst="rect">
            <a:avLst/>
          </a:prstGeom>
        </p:spPr>
        <p:txBody>
          <a:bodyPr vert="horz" lIns="91440" tIns="45720" rIns="91440" bIns="45720"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711073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170727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4112166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3404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22662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2602751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1853297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773938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3304534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703120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169891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611240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1100575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743152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2471096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15351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1392308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4195399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1962978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3685919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1960435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113520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733464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1975" y="36513"/>
            <a:ext cx="2232025" cy="6345237"/>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215900" y="36513"/>
            <a:ext cx="6543675" cy="6345237"/>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00859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8190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215900" y="623888"/>
            <a:ext cx="4387850" cy="575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756150" y="623888"/>
            <a:ext cx="4387850" cy="575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64933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スライド番号プレースホルダー 4"/>
          <p:cNvSpPr>
            <a:spLocks noGrp="1"/>
          </p:cNvSpPr>
          <p:nvPr>
            <p:ph type="sldNum" sz="quarter" idx="10"/>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22171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1588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6"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97026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6"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688644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215900" y="623888"/>
            <a:ext cx="89281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739104" y="6446838"/>
              <a:ext cx="1713419"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200" dirty="0">
                  <a:solidFill>
                    <a:schemeClr val="bg1"/>
                  </a:solidFill>
                </a:rPr>
                <a:t>理論応用力学講演会</a:t>
              </a:r>
              <a:r>
                <a:rPr kumimoji="0" lang="en-GB" altLang="ja-JP" sz="1200" dirty="0">
                  <a:solidFill>
                    <a:schemeClr val="bg1"/>
                  </a:solidFill>
                </a:rPr>
                <a:t>2011</a:t>
              </a:r>
            </a:p>
          </p:txBody>
        </p:sp>
        <p:pic>
          <p:nvPicPr>
            <p:cNvPr id="2057" name="Picture 15" descr="ロゴのみ"/>
            <p:cNvPicPr>
              <a:picLocks noChangeArrowheads="1"/>
            </p:cNvPicPr>
            <p:nvPr userDrawn="1"/>
          </p:nvPicPr>
          <p:blipFill>
            <a:blip r:embed="rId13"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kumimoji="1" sz="4000" b="1">
          <a:solidFill>
            <a:schemeClr val="accent2"/>
          </a:solidFill>
          <a:latin typeface="Arial" charset="0"/>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0" fontAlgn="base" hangingPunct="0">
        <a:spcBef>
          <a:spcPct val="20000"/>
        </a:spcBef>
        <a:spcAft>
          <a:spcPct val="0"/>
        </a:spcAft>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4"/><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4.mp4"/><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6.mp4"/><Relationship Id="rId7" Type="http://schemas.openxmlformats.org/officeDocument/2006/relationships/image" Target="../media/image2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video" Target="../media/media6.mp4"/></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FEM.av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85800" y="1358770"/>
            <a:ext cx="7772400" cy="1470025"/>
          </a:xfrm>
        </p:spPr>
        <p:txBody>
          <a:bodyPr>
            <a:normAutofit fontScale="90000"/>
          </a:bodyPr>
          <a:lstStyle/>
          <a:p>
            <a:r>
              <a:rPr lang="ja-JP" altLang="en-US" dirty="0"/>
              <a:t>増分型</a:t>
            </a:r>
            <a:r>
              <a:rPr lang="ja-JP" altLang="en-US" strike="dblStrike" dirty="0"/>
              <a:t>仮想仕事式</a:t>
            </a:r>
            <a:r>
              <a:rPr lang="ja-JP" altLang="en-US" dirty="0"/>
              <a:t>と</a:t>
            </a:r>
            <a:br>
              <a:rPr lang="en-US" altLang="ja-JP" dirty="0"/>
            </a:br>
            <a:r>
              <a:rPr lang="ja-JP" altLang="en-US" dirty="0"/>
              <a:t>浮動応力点積分に基づく</a:t>
            </a:r>
            <a:br>
              <a:rPr lang="en-US" altLang="ja-JP" dirty="0"/>
            </a:br>
            <a:r>
              <a:rPr lang="ja-JP" altLang="en-US" dirty="0"/>
              <a:t>大変形解析のための</a:t>
            </a:r>
            <a:br>
              <a:rPr lang="en-US" altLang="ja-JP" dirty="0"/>
            </a:br>
            <a:r>
              <a:rPr lang="en-US" altLang="ja-JP" dirty="0" err="1"/>
              <a:t>Galerkin</a:t>
            </a:r>
            <a:r>
              <a:rPr lang="ja-JP" altLang="en-US" dirty="0"/>
              <a:t>メッシュフリー法の定式化</a:t>
            </a:r>
            <a:endParaRPr kumimoji="1" lang="ja-JP" altLang="en-US" dirty="0"/>
          </a:p>
        </p:txBody>
      </p:sp>
      <p:sp>
        <p:nvSpPr>
          <p:cNvPr id="6" name="サブタイトル 5"/>
          <p:cNvSpPr>
            <a:spLocks noGrp="1"/>
          </p:cNvSpPr>
          <p:nvPr>
            <p:ph type="subTitle" idx="1"/>
          </p:nvPr>
        </p:nvSpPr>
        <p:spPr>
          <a:xfrm>
            <a:off x="1371600" y="4376700"/>
            <a:ext cx="6400800" cy="1752600"/>
          </a:xfrm>
        </p:spPr>
        <p:txBody>
          <a:bodyPr/>
          <a:lstStyle/>
          <a:p>
            <a:pPr eaLnBrk="1" hangingPunct="1">
              <a:spcBef>
                <a:spcPts val="600"/>
              </a:spcBef>
            </a:pPr>
            <a:r>
              <a:rPr lang="ja-JP" altLang="en-US" b="1" u="sng" dirty="0"/>
              <a:t>大西　有希</a:t>
            </a:r>
            <a:r>
              <a:rPr lang="ja-JP" altLang="en-US" dirty="0"/>
              <a:t>，</a:t>
            </a:r>
            <a:r>
              <a:rPr lang="en-GB" altLang="ja-JP" dirty="0"/>
              <a:t> </a:t>
            </a:r>
            <a:r>
              <a:rPr lang="ja-JP" altLang="en-US" dirty="0"/>
              <a:t>天谷　賢治</a:t>
            </a:r>
            <a:endParaRPr lang="en-GB" altLang="ja-JP" dirty="0"/>
          </a:p>
          <a:p>
            <a:pPr eaLnBrk="1" hangingPunct="1">
              <a:spcBef>
                <a:spcPts val="600"/>
              </a:spcBef>
            </a:pPr>
            <a:r>
              <a:rPr lang="ja-JP" altLang="en-US" sz="2800" dirty="0">
                <a:ea typeface="MS Gothic" pitchFamily="49" charset="-128"/>
              </a:rPr>
              <a:t>東京工業大学</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
        <p:nvSpPr>
          <p:cNvPr id="7" name="テキスト ボックス 6"/>
          <p:cNvSpPr txBox="1"/>
          <p:nvPr/>
        </p:nvSpPr>
        <p:spPr>
          <a:xfrm>
            <a:off x="3802749" y="802449"/>
            <a:ext cx="2749471" cy="707886"/>
          </a:xfrm>
          <a:prstGeom prst="rect">
            <a:avLst/>
          </a:prstGeom>
          <a:noFill/>
        </p:spPr>
        <p:txBody>
          <a:bodyPr wrap="none" rtlCol="0">
            <a:spAutoFit/>
          </a:bodyPr>
          <a:lstStyle/>
          <a:p>
            <a:r>
              <a:rPr lang="ja-JP" altLang="en-US" sz="4000" dirty="0"/>
              <a:t>釣合方程式</a:t>
            </a:r>
            <a:endParaRPr kumimoji="1" lang="ja-JP" altLang="en-US" sz="4000" dirty="0"/>
          </a:p>
        </p:txBody>
      </p:sp>
    </p:spTree>
    <p:extLst>
      <p:ext uri="{BB962C8B-B14F-4D97-AF65-F5344CB8AC3E}">
        <p14:creationId xmlns:p14="http://schemas.microsoft.com/office/powerpoint/2010/main" val="2280371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解析例で用いる構成式</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等方弾性体</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 y="1242045"/>
            <a:ext cx="8753475" cy="3267075"/>
          </a:xfrm>
          <a:prstGeom prst="rect">
            <a:avLst/>
          </a:prstGeom>
        </p:spPr>
      </p:pic>
    </p:spTree>
    <p:extLst>
      <p:ext uri="{BB962C8B-B14F-4D97-AF65-F5344CB8AC3E}">
        <p14:creationId xmlns:p14="http://schemas.microsoft.com/office/powerpoint/2010/main" val="366095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解析例：片持ち梁の曲げ</a:t>
            </a:r>
          </a:p>
        </p:txBody>
      </p:sp>
      <p:sp>
        <p:nvSpPr>
          <p:cNvPr id="3" name="コンテンツ プレースホルダー 2"/>
          <p:cNvSpPr>
            <a:spLocks noGrp="1"/>
          </p:cNvSpPr>
          <p:nvPr>
            <p:ph idx="1"/>
          </p:nvPr>
        </p:nvSpPr>
        <p:spPr>
          <a:xfrm>
            <a:off x="215900" y="3428999"/>
            <a:ext cx="8928100" cy="2952751"/>
          </a:xfrm>
        </p:spPr>
        <p:txBody>
          <a:bodyPr/>
          <a:lstStyle/>
          <a:p>
            <a:r>
              <a:rPr lang="ja-JP" altLang="en-US" dirty="0"/>
              <a:t>静的，平面歪み，</a:t>
            </a:r>
            <a:r>
              <a:rPr lang="en-US" altLang="ja-JP" dirty="0"/>
              <a:t>1m×0.1m</a:t>
            </a:r>
            <a:r>
              <a:rPr lang="ja-JP" altLang="en-US" dirty="0"/>
              <a:t>の矩形領域</a:t>
            </a:r>
          </a:p>
          <a:p>
            <a:r>
              <a:rPr lang="ja-JP" altLang="en-US" dirty="0"/>
              <a:t>ヤング率：</a:t>
            </a:r>
            <a:r>
              <a:rPr lang="en-US" altLang="ja-JP" dirty="0"/>
              <a:t>1 </a:t>
            </a:r>
            <a:r>
              <a:rPr lang="en-US" altLang="ja-JP" dirty="0" err="1"/>
              <a:t>GPa</a:t>
            </a:r>
            <a:r>
              <a:rPr lang="ja-JP" altLang="en-US" dirty="0" err="1"/>
              <a:t>，</a:t>
            </a:r>
            <a:r>
              <a:rPr lang="ja-JP" altLang="en-US" dirty="0"/>
              <a:t>ポアソン比：</a:t>
            </a:r>
            <a:r>
              <a:rPr lang="en-US" altLang="ja-JP" dirty="0"/>
              <a:t>0.3</a:t>
            </a:r>
          </a:p>
          <a:p>
            <a:r>
              <a:rPr lang="ja-JP" altLang="en-US" dirty="0"/>
              <a:t>左辺を完全拘束，右上角に下方向の集中荷重</a:t>
            </a:r>
          </a:p>
          <a:p>
            <a:r>
              <a:rPr lang="en-US" altLang="ja-JP" dirty="0"/>
              <a:t>ABAQUS/Standard(</a:t>
            </a:r>
            <a:r>
              <a:rPr lang="ja-JP" altLang="en-US" dirty="0"/>
              <a:t>４角形選択的低減積分要素</a:t>
            </a:r>
            <a:r>
              <a:rPr lang="en-US" altLang="ja-JP" dirty="0"/>
              <a:t>) </a:t>
            </a:r>
            <a:r>
              <a:rPr lang="ja-JP" altLang="en-US" dirty="0"/>
              <a:t>解析結果との比較</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671886"/>
            <a:ext cx="7407315" cy="1757114"/>
          </a:xfrm>
          <a:prstGeom prst="rect">
            <a:avLst/>
          </a:prstGeom>
        </p:spPr>
      </p:pic>
      <p:sp>
        <p:nvSpPr>
          <p:cNvPr id="6" name="正方形/長方形 5"/>
          <p:cNvSpPr/>
          <p:nvPr/>
        </p:nvSpPr>
        <p:spPr>
          <a:xfrm>
            <a:off x="476545" y="1718810"/>
            <a:ext cx="540060" cy="1620180"/>
          </a:xfrm>
          <a:prstGeom prst="rect">
            <a:avLst/>
          </a:prstGeom>
          <a:pattFill prst="ltUpDiag">
            <a:fgClr>
              <a:srgbClr val="00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上矢印 6"/>
          <p:cNvSpPr/>
          <p:nvPr/>
        </p:nvSpPr>
        <p:spPr>
          <a:xfrm flipV="1">
            <a:off x="8037385" y="728700"/>
            <a:ext cx="630070" cy="1440160"/>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147175" y="932818"/>
            <a:ext cx="2034531" cy="830997"/>
          </a:xfrm>
          <a:prstGeom prst="rect">
            <a:avLst/>
          </a:prstGeom>
          <a:noFill/>
        </p:spPr>
        <p:txBody>
          <a:bodyPr wrap="none" rtlCol="0">
            <a:spAutoFit/>
          </a:bodyPr>
          <a:lstStyle/>
          <a:p>
            <a:r>
              <a:rPr kumimoji="1" lang="en-US" altLang="ja-JP" sz="2400" dirty="0">
                <a:solidFill>
                  <a:srgbClr val="FF0000"/>
                </a:solidFill>
              </a:rPr>
              <a:t>Concentrated</a:t>
            </a:r>
          </a:p>
          <a:p>
            <a:r>
              <a:rPr lang="en-US" altLang="ja-JP" sz="2400" dirty="0">
                <a:solidFill>
                  <a:srgbClr val="FF0000"/>
                </a:solidFill>
              </a:rPr>
              <a:t>Force</a:t>
            </a:r>
            <a:endParaRPr kumimoji="1" lang="ja-JP" altLang="en-US" sz="2400" dirty="0">
              <a:solidFill>
                <a:srgbClr val="FF0000"/>
              </a:solidFill>
            </a:endParaRPr>
          </a:p>
        </p:txBody>
      </p:sp>
    </p:spTree>
    <p:extLst>
      <p:ext uri="{BB962C8B-B14F-4D97-AF65-F5344CB8AC3E}">
        <p14:creationId xmlns:p14="http://schemas.microsoft.com/office/powerpoint/2010/main" val="1672983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解析例：片持ち梁の曲げ</a:t>
            </a:r>
            <a:endParaRPr kumimoji="1" lang="ja-JP" altLang="en-US" dirty="0"/>
          </a:p>
        </p:txBody>
      </p:sp>
      <p:sp>
        <p:nvSpPr>
          <p:cNvPr id="3" name="コンテンツ プレースホルダー 2"/>
          <p:cNvSpPr>
            <a:spLocks noGrp="1"/>
          </p:cNvSpPr>
          <p:nvPr>
            <p:ph idx="1"/>
          </p:nvPr>
        </p:nvSpPr>
        <p:spPr>
          <a:xfrm>
            <a:off x="215900" y="5139190"/>
            <a:ext cx="8928100" cy="1242559"/>
          </a:xfrm>
        </p:spPr>
        <p:txBody>
          <a:bodyPr/>
          <a:lstStyle/>
          <a:p>
            <a:pPr marL="0" indent="0">
              <a:buNone/>
            </a:pPr>
            <a:r>
              <a:rPr lang="ja-JP" altLang="en-US" dirty="0"/>
              <a:t>　　　　　提案手法　　　　　　　</a:t>
            </a:r>
            <a:r>
              <a:rPr lang="en-US" altLang="ja-JP" dirty="0"/>
              <a:t>ABAQUS/Standard</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pic>
        <p:nvPicPr>
          <p:cNvPr id="5" name="elastic_cantilever-abaq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72000" y="1493785"/>
            <a:ext cx="4572000" cy="3532322"/>
          </a:xfrm>
          <a:prstGeom prst="rect">
            <a:avLst/>
          </a:prstGeom>
        </p:spPr>
      </p:pic>
      <p:pic>
        <p:nvPicPr>
          <p:cNvPr id="6" name="elastic_cantilever-efgmeth.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4909" y="1493786"/>
            <a:ext cx="4517091" cy="3532322"/>
          </a:xfrm>
          <a:prstGeom prst="rect">
            <a:avLst/>
          </a:prstGeom>
        </p:spPr>
      </p:pic>
    </p:spTree>
    <p:extLst>
      <p:ext uri="{BB962C8B-B14F-4D97-AF65-F5344CB8AC3E}">
        <p14:creationId xmlns:p14="http://schemas.microsoft.com/office/powerpoint/2010/main" val="182771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 fill="hold"/>
                                        <p:tgtEl>
                                          <p:spTgt spid="6"/>
                                        </p:tgtEl>
                                      </p:cBhvr>
                                    </p:cmd>
                                  </p:childTnLst>
                                </p:cTn>
                              </p:par>
                            </p:childTnLst>
                          </p:cTn>
                        </p:par>
                        <p:par>
                          <p:cTn id="7" fill="hold">
                            <p:stCondLst>
                              <p:cond delay="5050"/>
                            </p:stCondLst>
                            <p:childTnLst>
                              <p:par>
                                <p:cTn id="8" presetID="1" presetClass="mediacall" presetSubtype="0" fill="hold" nodeType="afterEffect">
                                  <p:stCondLst>
                                    <p:cond delay="0"/>
                                  </p:stCondLst>
                                  <p:childTnLst>
                                    <p:cmd type="call" cmd="playFrom(0.0)">
                                      <p:cBhvr>
                                        <p:cTn id="9" dur="5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解析例：片持ち梁の曲げ</a:t>
            </a:r>
            <a:endParaRPr kumimoji="1" lang="ja-JP" altLang="en-US" dirty="0"/>
          </a:p>
        </p:txBody>
      </p:sp>
      <p:sp>
        <p:nvSpPr>
          <p:cNvPr id="3" name="コンテンツ プレースホルダー 2"/>
          <p:cNvSpPr>
            <a:spLocks noGrp="1"/>
          </p:cNvSpPr>
          <p:nvPr>
            <p:ph idx="1"/>
          </p:nvPr>
        </p:nvSpPr>
        <p:spPr>
          <a:xfrm>
            <a:off x="215900" y="4824155"/>
            <a:ext cx="8928100" cy="1557595"/>
          </a:xfrm>
        </p:spPr>
        <p:txBody>
          <a:bodyPr/>
          <a:lstStyle/>
          <a:p>
            <a:r>
              <a:rPr kumimoji="1" lang="ja-JP" altLang="en-US" dirty="0"/>
              <a:t>荷重点</a:t>
            </a:r>
            <a:r>
              <a:rPr lang="ja-JP" altLang="en-US" dirty="0"/>
              <a:t>（右上角）</a:t>
            </a:r>
            <a:r>
              <a:rPr kumimoji="1" lang="ja-JP" altLang="en-US" dirty="0"/>
              <a:t>の</a:t>
            </a:r>
            <a:r>
              <a:rPr kumimoji="1" lang="en-US" altLang="ja-JP" dirty="0"/>
              <a:t>y</a:t>
            </a:r>
            <a:r>
              <a:rPr kumimoji="1" lang="ja-JP" altLang="en-US" dirty="0"/>
              <a:t>方向変位を比較</a:t>
            </a:r>
            <a:endParaRPr kumimoji="1" lang="en-US" altLang="ja-JP" dirty="0"/>
          </a:p>
          <a:p>
            <a:r>
              <a:rPr kumimoji="1" lang="en-US" altLang="ja-JP" dirty="0"/>
              <a:t>ABAQUS/Standard</a:t>
            </a:r>
            <a:r>
              <a:rPr lang="ja-JP" altLang="en-US" dirty="0"/>
              <a:t>（４角形選択的低減積分要素）</a:t>
            </a:r>
            <a:r>
              <a:rPr kumimoji="1" lang="ja-JP" altLang="en-US" dirty="0"/>
              <a:t>の解と</a:t>
            </a:r>
            <a:r>
              <a:rPr kumimoji="1" lang="ja-JP" altLang="en-US" dirty="0">
                <a:solidFill>
                  <a:srgbClr val="FF0000"/>
                </a:solidFill>
              </a:rPr>
              <a:t>誤差</a:t>
            </a:r>
            <a:r>
              <a:rPr kumimoji="1" lang="en-US" altLang="ja-JP" dirty="0">
                <a:solidFill>
                  <a:srgbClr val="FF0000"/>
                </a:solidFill>
              </a:rPr>
              <a:t>0.25</a:t>
            </a:r>
            <a:r>
              <a:rPr kumimoji="1" lang="ja-JP" altLang="en-US" dirty="0">
                <a:solidFill>
                  <a:srgbClr val="FF0000"/>
                </a:solidFill>
              </a:rPr>
              <a:t>％</a:t>
            </a:r>
            <a:r>
              <a:rPr kumimoji="1" lang="ja-JP" altLang="en-US" dirty="0"/>
              <a:t>で一致</a:t>
            </a:r>
            <a:endParaRPr kumimoji="1" lang="en-US" altLang="ja-JP"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9" y="638690"/>
            <a:ext cx="6840761" cy="4275476"/>
          </a:xfrm>
          <a:prstGeom prst="rect">
            <a:avLst/>
          </a:prstGeom>
        </p:spPr>
      </p:pic>
    </p:spTree>
    <p:extLst>
      <p:ext uri="{BB962C8B-B14F-4D97-AF65-F5344CB8AC3E}">
        <p14:creationId xmlns:p14="http://schemas.microsoft.com/office/powerpoint/2010/main" val="1362777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解析例：引張解析</a:t>
            </a:r>
          </a:p>
        </p:txBody>
      </p:sp>
      <p:sp>
        <p:nvSpPr>
          <p:cNvPr id="3" name="コンテンツ プレースホルダー 2"/>
          <p:cNvSpPr>
            <a:spLocks noGrp="1"/>
          </p:cNvSpPr>
          <p:nvPr>
            <p:ph idx="1"/>
          </p:nvPr>
        </p:nvSpPr>
        <p:spPr>
          <a:xfrm>
            <a:off x="215900" y="623888"/>
            <a:ext cx="4775112" cy="5757862"/>
          </a:xfrm>
        </p:spPr>
        <p:txBody>
          <a:bodyPr/>
          <a:lstStyle/>
          <a:p>
            <a:r>
              <a:rPr kumimoji="1" lang="ja-JP" altLang="en-US" dirty="0"/>
              <a:t>静的，平面歪み</a:t>
            </a:r>
            <a:endParaRPr kumimoji="1" lang="en-US" altLang="ja-JP" dirty="0"/>
          </a:p>
          <a:p>
            <a:r>
              <a:rPr kumimoji="1" lang="en-US" altLang="ja-JP" dirty="0"/>
              <a:t>1m×1m</a:t>
            </a:r>
            <a:r>
              <a:rPr kumimoji="1" lang="ja-JP" altLang="en-US" dirty="0"/>
              <a:t>の矩形領域</a:t>
            </a:r>
            <a:r>
              <a:rPr lang="ja-JP" altLang="en-US" dirty="0"/>
              <a:t>に</a:t>
            </a:r>
            <a:br>
              <a:rPr lang="en-US" altLang="ja-JP" dirty="0"/>
            </a:br>
            <a:r>
              <a:rPr lang="ja-JP" altLang="en-US" dirty="0"/>
              <a:t>半径</a:t>
            </a:r>
            <a:r>
              <a:rPr lang="en-US" altLang="ja-JP" dirty="0"/>
              <a:t>0.8m</a:t>
            </a:r>
            <a:r>
              <a:rPr lang="ja-JP" altLang="en-US" dirty="0"/>
              <a:t>の</a:t>
            </a:r>
            <a:r>
              <a:rPr lang="en-US" altLang="ja-JP" dirty="0"/>
              <a:t>1/4</a:t>
            </a:r>
            <a:r>
              <a:rPr lang="ja-JP" altLang="en-US" dirty="0"/>
              <a:t>円の穴</a:t>
            </a:r>
            <a:endParaRPr lang="en-US" altLang="ja-JP" dirty="0"/>
          </a:p>
          <a:p>
            <a:r>
              <a:rPr kumimoji="1" lang="ja-JP" altLang="en-US" dirty="0"/>
              <a:t>ヤング率：</a:t>
            </a:r>
            <a:r>
              <a:rPr lang="en-US" altLang="ja-JP" dirty="0"/>
              <a:t>1GPa</a:t>
            </a:r>
            <a:br>
              <a:rPr lang="en-US" altLang="ja-JP" dirty="0"/>
            </a:br>
            <a:r>
              <a:rPr lang="ja-JP" altLang="en-US" dirty="0"/>
              <a:t>ポアソン比：</a:t>
            </a:r>
            <a:r>
              <a:rPr lang="en-US" altLang="ja-JP" dirty="0"/>
              <a:t>0.3</a:t>
            </a:r>
          </a:p>
          <a:p>
            <a:r>
              <a:rPr lang="ja-JP" altLang="en-US" sz="2800" dirty="0"/>
              <a:t>左辺を左右拘束</a:t>
            </a:r>
            <a:endParaRPr lang="en-US" altLang="ja-JP" sz="2800" dirty="0"/>
          </a:p>
          <a:p>
            <a:r>
              <a:rPr lang="ja-JP" altLang="en-US" sz="2800" dirty="0"/>
              <a:t>下辺を上下拘束</a:t>
            </a:r>
            <a:endParaRPr lang="en-US" altLang="ja-JP" sz="2800" dirty="0"/>
          </a:p>
          <a:p>
            <a:r>
              <a:rPr lang="ja-JP" altLang="en-US" dirty="0"/>
              <a:t>上辺を左右拘束と同時に</a:t>
            </a:r>
            <a:br>
              <a:rPr lang="en-US" altLang="ja-JP" dirty="0"/>
            </a:br>
            <a:r>
              <a:rPr lang="ja-JP" altLang="en-US" dirty="0"/>
              <a:t>上方向に</a:t>
            </a:r>
            <a:r>
              <a:rPr lang="en-US" altLang="ja-JP" dirty="0"/>
              <a:t>1m</a:t>
            </a:r>
            <a:r>
              <a:rPr lang="ja-JP" altLang="en-US" dirty="0"/>
              <a:t>の強制変位</a:t>
            </a:r>
            <a:endParaRPr lang="en-US" altLang="ja-JP" dirty="0"/>
          </a:p>
          <a:p>
            <a:r>
              <a:rPr lang="ja-JP" altLang="en-US" dirty="0"/>
              <a:t>同じ初期メッシュの</a:t>
            </a:r>
            <a:r>
              <a:rPr lang="en-US" altLang="ja-JP" dirty="0"/>
              <a:t>FEM</a:t>
            </a:r>
            <a:r>
              <a:rPr lang="ja-JP" altLang="en-US" dirty="0"/>
              <a:t>（三角形一次要素）と比較</a:t>
            </a:r>
            <a:endParaRPr lang="en-US" altLang="ja-JP" dirty="0"/>
          </a:p>
          <a:p>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306" y="2168860"/>
            <a:ext cx="3598154" cy="3577825"/>
          </a:xfrm>
          <a:prstGeom prst="rect">
            <a:avLst/>
          </a:prstGeom>
        </p:spPr>
      </p:pic>
      <p:grpSp>
        <p:nvGrpSpPr>
          <p:cNvPr id="9" name="グループ化 8"/>
          <p:cNvGrpSpPr/>
          <p:nvPr/>
        </p:nvGrpSpPr>
        <p:grpSpPr>
          <a:xfrm>
            <a:off x="8084636" y="5724255"/>
            <a:ext cx="450050" cy="495055"/>
            <a:chOff x="7632340" y="5679250"/>
            <a:chExt cx="450050" cy="495055"/>
          </a:xfrm>
        </p:grpSpPr>
        <p:sp>
          <p:nvSpPr>
            <p:cNvPr id="6" name="二等辺三角形 5"/>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rot="5400000">
            <a:off x="4675976" y="2281373"/>
            <a:ext cx="450050" cy="495055"/>
            <a:chOff x="7632340" y="5679250"/>
            <a:chExt cx="450050" cy="495055"/>
          </a:xfrm>
        </p:grpSpPr>
        <p:sp>
          <p:nvSpPr>
            <p:cNvPr id="11" name="二等辺三角形 10"/>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上矢印 13"/>
          <p:cNvSpPr/>
          <p:nvPr/>
        </p:nvSpPr>
        <p:spPr>
          <a:xfrm>
            <a:off x="6507215" y="683695"/>
            <a:ext cx="810090" cy="1485165"/>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a:off x="5148529" y="2213865"/>
            <a:ext cx="35189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227295" y="1223755"/>
            <a:ext cx="1582484" cy="646331"/>
          </a:xfrm>
          <a:prstGeom prst="rect">
            <a:avLst/>
          </a:prstGeom>
          <a:noFill/>
        </p:spPr>
        <p:txBody>
          <a:bodyPr wrap="none" rtlCol="0">
            <a:spAutoFit/>
          </a:bodyPr>
          <a:lstStyle/>
          <a:p>
            <a:r>
              <a:rPr kumimoji="1" lang="en-US" altLang="ja-JP" dirty="0">
                <a:solidFill>
                  <a:srgbClr val="FF0000"/>
                </a:solidFill>
              </a:rPr>
              <a:t>Enforced</a:t>
            </a:r>
          </a:p>
          <a:p>
            <a:r>
              <a:rPr kumimoji="1" lang="en-US" altLang="ja-JP" dirty="0">
                <a:solidFill>
                  <a:srgbClr val="FF0000"/>
                </a:solidFill>
              </a:rPr>
              <a:t>Displacement</a:t>
            </a:r>
            <a:endParaRPr kumimoji="1" lang="ja-JP" altLang="en-US" dirty="0">
              <a:solidFill>
                <a:srgbClr val="FF0000"/>
              </a:solidFill>
            </a:endParaRPr>
          </a:p>
        </p:txBody>
      </p:sp>
      <p:cxnSp>
        <p:nvCxnSpPr>
          <p:cNvPr id="24" name="直線矢印コネクタ 23"/>
          <p:cNvCxnSpPr/>
          <p:nvPr/>
        </p:nvCxnSpPr>
        <p:spPr>
          <a:xfrm>
            <a:off x="8712460" y="2168860"/>
            <a:ext cx="0" cy="3555395"/>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8712460" y="3789040"/>
            <a:ext cx="505267" cy="369332"/>
          </a:xfrm>
          <a:prstGeom prst="rect">
            <a:avLst/>
          </a:prstGeom>
          <a:noFill/>
        </p:spPr>
        <p:txBody>
          <a:bodyPr wrap="none" rtlCol="0">
            <a:spAutoFit/>
          </a:bodyPr>
          <a:lstStyle/>
          <a:p>
            <a:r>
              <a:rPr kumimoji="1" lang="en-US" altLang="ja-JP" dirty="0"/>
              <a:t>1m</a:t>
            </a:r>
            <a:endParaRPr kumimoji="1" lang="ja-JP" altLang="en-US" dirty="0"/>
          </a:p>
        </p:txBody>
      </p:sp>
      <p:cxnSp>
        <p:nvCxnSpPr>
          <p:cNvPr id="27" name="直線矢印コネクタ 26"/>
          <p:cNvCxnSpPr/>
          <p:nvPr/>
        </p:nvCxnSpPr>
        <p:spPr>
          <a:xfrm flipV="1">
            <a:off x="5148529" y="4284095"/>
            <a:ext cx="2393801" cy="144016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rot="19737909">
            <a:off x="5899328" y="4662520"/>
            <a:ext cx="697627" cy="369332"/>
          </a:xfrm>
          <a:prstGeom prst="rect">
            <a:avLst/>
          </a:prstGeom>
          <a:noFill/>
        </p:spPr>
        <p:txBody>
          <a:bodyPr wrap="none" rtlCol="0">
            <a:spAutoFit/>
          </a:bodyPr>
          <a:lstStyle/>
          <a:p>
            <a:r>
              <a:rPr kumimoji="1" lang="en-US" altLang="ja-JP" dirty="0"/>
              <a:t>0.8m</a:t>
            </a:r>
            <a:endParaRPr kumimoji="1" lang="ja-JP" altLang="en-US" dirty="0"/>
          </a:p>
        </p:txBody>
      </p:sp>
    </p:spTree>
    <p:extLst>
      <p:ext uri="{BB962C8B-B14F-4D97-AF65-F5344CB8AC3E}">
        <p14:creationId xmlns:p14="http://schemas.microsoft.com/office/powerpoint/2010/main" val="1196012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解析例：引張解析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pic>
        <p:nvPicPr>
          <p:cNvPr id="5" name="elastic_hole-efgmet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86635" y="631980"/>
            <a:ext cx="2973230" cy="5767350"/>
          </a:xfrm>
          <a:prstGeom prst="rect">
            <a:avLst/>
          </a:prstGeom>
        </p:spPr>
      </p:pic>
      <p:pic>
        <p:nvPicPr>
          <p:cNvPr id="8" name="elastic_hole-abaqus.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95746" y="1763815"/>
            <a:ext cx="2961619" cy="4590510"/>
          </a:xfrm>
          <a:prstGeom prst="rect">
            <a:avLst/>
          </a:prstGeom>
        </p:spPr>
      </p:pic>
      <p:sp>
        <p:nvSpPr>
          <p:cNvPr id="9" name="テキスト ボックス 8"/>
          <p:cNvSpPr txBox="1"/>
          <p:nvPr/>
        </p:nvSpPr>
        <p:spPr>
          <a:xfrm>
            <a:off x="296525" y="2550287"/>
            <a:ext cx="677108" cy="1733808"/>
          </a:xfrm>
          <a:prstGeom prst="rect">
            <a:avLst/>
          </a:prstGeom>
          <a:noFill/>
        </p:spPr>
        <p:txBody>
          <a:bodyPr vert="eaVert" wrap="none" rtlCol="0">
            <a:spAutoFit/>
          </a:bodyPr>
          <a:lstStyle/>
          <a:p>
            <a:r>
              <a:rPr kumimoji="1" lang="ja-JP" altLang="en-US" sz="3200" dirty="0"/>
              <a:t>提案手法</a:t>
            </a:r>
          </a:p>
        </p:txBody>
      </p:sp>
      <p:sp>
        <p:nvSpPr>
          <p:cNvPr id="10" name="テキスト ボックス 9"/>
          <p:cNvSpPr txBox="1"/>
          <p:nvPr/>
        </p:nvSpPr>
        <p:spPr>
          <a:xfrm rot="5400000">
            <a:off x="6538378" y="3145417"/>
            <a:ext cx="3672800" cy="584775"/>
          </a:xfrm>
          <a:prstGeom prst="rect">
            <a:avLst/>
          </a:prstGeom>
          <a:noFill/>
        </p:spPr>
        <p:txBody>
          <a:bodyPr wrap="none" rtlCol="0">
            <a:spAutoFit/>
          </a:bodyPr>
          <a:lstStyle/>
          <a:p>
            <a:r>
              <a:rPr kumimoji="1" lang="en-US" altLang="ja-JP" sz="3200" dirty="0"/>
              <a:t>ABAQUS/Standard</a:t>
            </a:r>
            <a:endParaRPr kumimoji="1" lang="ja-JP" altLang="en-US" sz="3200" dirty="0"/>
          </a:p>
        </p:txBody>
      </p:sp>
    </p:spTree>
    <p:extLst>
      <p:ext uri="{BB962C8B-B14F-4D97-AF65-F5344CB8AC3E}">
        <p14:creationId xmlns:p14="http://schemas.microsoft.com/office/powerpoint/2010/main" val="315695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 fill="hold"/>
                                        <p:tgtEl>
                                          <p:spTgt spid="5"/>
                                        </p:tgtEl>
                                      </p:cBhvr>
                                    </p:cmd>
                                  </p:childTnLst>
                                </p:cTn>
                              </p:par>
                            </p:childTnLst>
                          </p:cTn>
                        </p:par>
                        <p:par>
                          <p:cTn id="7" fill="hold">
                            <p:stCondLst>
                              <p:cond delay="5050"/>
                            </p:stCondLst>
                            <p:childTnLst>
                              <p:par>
                                <p:cTn id="8" presetID="1" presetClass="mediacall" presetSubtype="0" fill="hold" nodeType="afterEffect">
                                  <p:stCondLst>
                                    <p:cond delay="0"/>
                                  </p:stCondLst>
                                  <p:childTnLst>
                                    <p:cmd type="call" cmd="playFrom(0.0)">
                                      <p:cBhvr>
                                        <p:cTn id="9" dur="2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解析例：引張解析</a:t>
            </a:r>
            <a:endParaRPr kumimoji="1" lang="ja-JP" altLang="en-US" dirty="0"/>
          </a:p>
        </p:txBody>
      </p:sp>
      <p:sp>
        <p:nvSpPr>
          <p:cNvPr id="3" name="コンテンツ プレースホルダー 2"/>
          <p:cNvSpPr>
            <a:spLocks noGrp="1"/>
          </p:cNvSpPr>
          <p:nvPr>
            <p:ph idx="1"/>
          </p:nvPr>
        </p:nvSpPr>
        <p:spPr>
          <a:xfrm>
            <a:off x="215900" y="5319210"/>
            <a:ext cx="8928100" cy="1062539"/>
          </a:xfrm>
        </p:spPr>
        <p:txBody>
          <a:bodyPr/>
          <a:lstStyle/>
          <a:p>
            <a:r>
              <a:rPr lang="ja-JP" altLang="en-US" dirty="0"/>
              <a:t>右下角の節点の</a:t>
            </a:r>
            <a:r>
              <a:rPr lang="en-US" altLang="ja-JP" dirty="0"/>
              <a:t>x</a:t>
            </a:r>
            <a:r>
              <a:rPr lang="ja-JP" altLang="en-US" dirty="0"/>
              <a:t>方向変位を比較</a:t>
            </a:r>
            <a:endParaRPr lang="en-US" altLang="ja-JP" dirty="0"/>
          </a:p>
          <a:p>
            <a:r>
              <a:rPr lang="en-US" altLang="ja-JP" dirty="0"/>
              <a:t>ABAQUS/Standard</a:t>
            </a:r>
            <a:r>
              <a:rPr lang="ja-JP" altLang="en-US" dirty="0"/>
              <a:t>が止まる直前まで</a:t>
            </a:r>
            <a:r>
              <a:rPr lang="ja-JP" altLang="en-US" dirty="0">
                <a:solidFill>
                  <a:srgbClr val="FF0000"/>
                </a:solidFill>
              </a:rPr>
              <a:t>ほぼ一致</a:t>
            </a:r>
            <a:endParaRPr lang="en-US" altLang="ja-JP" dirty="0">
              <a:solidFill>
                <a:srgbClr val="FF0000"/>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8942" y="2195240"/>
            <a:ext cx="1485165" cy="1476774"/>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55" y="684330"/>
            <a:ext cx="7343800" cy="4589875"/>
          </a:xfrm>
          <a:prstGeom prst="rect">
            <a:avLst/>
          </a:prstGeom>
        </p:spPr>
      </p:pic>
      <p:sp>
        <p:nvSpPr>
          <p:cNvPr id="7" name="円/楕円 6"/>
          <p:cNvSpPr/>
          <p:nvPr/>
        </p:nvSpPr>
        <p:spPr>
          <a:xfrm>
            <a:off x="8847475" y="3564015"/>
            <a:ext cx="180020" cy="180020"/>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7985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150" y="984309"/>
            <a:ext cx="2543846" cy="4919966"/>
          </a:xfrm>
          <a:prstGeom prst="rect">
            <a:avLst/>
          </a:prstGeom>
        </p:spPr>
      </p:pic>
      <p:sp>
        <p:nvSpPr>
          <p:cNvPr id="2" name="タイトル 1"/>
          <p:cNvSpPr>
            <a:spLocks noGrp="1"/>
          </p:cNvSpPr>
          <p:nvPr>
            <p:ph type="title"/>
          </p:nvPr>
        </p:nvSpPr>
        <p:spPr/>
        <p:txBody>
          <a:bodyPr/>
          <a:lstStyle/>
          <a:p>
            <a:r>
              <a:rPr kumimoji="1" lang="ja-JP" altLang="en-US" dirty="0"/>
              <a:t>解析例：押込解析</a:t>
            </a:r>
          </a:p>
        </p:txBody>
      </p:sp>
      <p:sp>
        <p:nvSpPr>
          <p:cNvPr id="3" name="コンテンツ プレースホルダー 2"/>
          <p:cNvSpPr>
            <a:spLocks noGrp="1"/>
          </p:cNvSpPr>
          <p:nvPr>
            <p:ph idx="1"/>
          </p:nvPr>
        </p:nvSpPr>
        <p:spPr>
          <a:xfrm>
            <a:off x="215900" y="623888"/>
            <a:ext cx="4896160" cy="5757862"/>
          </a:xfrm>
        </p:spPr>
        <p:txBody>
          <a:bodyPr/>
          <a:lstStyle/>
          <a:p>
            <a:r>
              <a:rPr lang="ja-JP" altLang="en-US" dirty="0"/>
              <a:t>静的，平面歪み</a:t>
            </a:r>
            <a:endParaRPr lang="en-US" altLang="ja-JP" dirty="0"/>
          </a:p>
          <a:p>
            <a:r>
              <a:rPr lang="en-US" altLang="ja-JP" dirty="0"/>
              <a:t>0.5</a:t>
            </a:r>
            <a:r>
              <a:rPr kumimoji="1" lang="en-US" altLang="ja-JP" dirty="0"/>
              <a:t>m×1m</a:t>
            </a:r>
            <a:r>
              <a:rPr kumimoji="1" lang="ja-JP" altLang="en-US" dirty="0"/>
              <a:t>の矩形領域</a:t>
            </a:r>
            <a:endParaRPr kumimoji="1" lang="en-US" altLang="ja-JP" dirty="0"/>
          </a:p>
          <a:p>
            <a:r>
              <a:rPr kumimoji="1" lang="ja-JP" altLang="en-US" dirty="0"/>
              <a:t>ヤング率：</a:t>
            </a:r>
            <a:r>
              <a:rPr lang="en-US" altLang="ja-JP" dirty="0"/>
              <a:t>1GPa</a:t>
            </a:r>
            <a:br>
              <a:rPr lang="en-US" altLang="ja-JP" dirty="0"/>
            </a:br>
            <a:r>
              <a:rPr lang="ja-JP" altLang="en-US" dirty="0"/>
              <a:t>ポアソン比：</a:t>
            </a:r>
            <a:r>
              <a:rPr lang="en-US" altLang="ja-JP" dirty="0"/>
              <a:t>0.49</a:t>
            </a:r>
          </a:p>
          <a:p>
            <a:r>
              <a:rPr lang="ja-JP" altLang="en-US" dirty="0"/>
              <a:t>左辺を左右拘束</a:t>
            </a:r>
            <a:endParaRPr lang="en-US" altLang="ja-JP" dirty="0"/>
          </a:p>
          <a:p>
            <a:r>
              <a:rPr lang="ja-JP" altLang="en-US" dirty="0"/>
              <a:t>下辺を上下拘束</a:t>
            </a:r>
            <a:endParaRPr lang="en-US" altLang="ja-JP" dirty="0"/>
          </a:p>
          <a:p>
            <a:r>
              <a:rPr lang="ja-JP" altLang="en-US" dirty="0"/>
              <a:t>上辺を左右拘束と同時に下方向に</a:t>
            </a:r>
            <a:r>
              <a:rPr lang="en-US" altLang="ja-JP" dirty="0"/>
              <a:t>0.5m</a:t>
            </a:r>
            <a:r>
              <a:rPr lang="ja-JP" altLang="en-US" dirty="0"/>
              <a:t>の強制変位</a:t>
            </a:r>
            <a:endParaRPr lang="en-US" altLang="ja-JP" dirty="0"/>
          </a:p>
          <a:p>
            <a:r>
              <a:rPr lang="ja-JP" altLang="en-US" dirty="0"/>
              <a:t>同じ初期メッシュの</a:t>
            </a:r>
            <a:r>
              <a:rPr lang="en-US" altLang="ja-JP" dirty="0"/>
              <a:t>FEM</a:t>
            </a:r>
            <a:r>
              <a:rPr lang="ja-JP" altLang="en-US" dirty="0"/>
              <a:t>（三角形一次要素）と比較</a:t>
            </a: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grpSp>
        <p:nvGrpSpPr>
          <p:cNvPr id="9" name="グループ化 8"/>
          <p:cNvGrpSpPr/>
          <p:nvPr/>
        </p:nvGrpSpPr>
        <p:grpSpPr>
          <a:xfrm>
            <a:off x="6957265" y="5881772"/>
            <a:ext cx="450050" cy="495055"/>
            <a:chOff x="7632340" y="5679250"/>
            <a:chExt cx="450050" cy="495055"/>
          </a:xfrm>
        </p:grpSpPr>
        <p:sp>
          <p:nvSpPr>
            <p:cNvPr id="6" name="二等辺三角形 5"/>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rot="5400000">
            <a:off x="5473775" y="3196765"/>
            <a:ext cx="450050" cy="495055"/>
            <a:chOff x="7632340" y="5679250"/>
            <a:chExt cx="450050" cy="495055"/>
          </a:xfrm>
        </p:grpSpPr>
        <p:sp>
          <p:nvSpPr>
            <p:cNvPr id="11" name="二等辺三角形 10"/>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6" name="直線コネクタ 15"/>
          <p:cNvCxnSpPr/>
          <p:nvPr/>
        </p:nvCxnSpPr>
        <p:spPr>
          <a:xfrm>
            <a:off x="5946328" y="984309"/>
            <a:ext cx="25196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942328" y="614977"/>
            <a:ext cx="2569934" cy="369332"/>
          </a:xfrm>
          <a:prstGeom prst="rect">
            <a:avLst/>
          </a:prstGeom>
          <a:noFill/>
        </p:spPr>
        <p:txBody>
          <a:bodyPr wrap="none" rtlCol="0">
            <a:spAutoFit/>
          </a:bodyPr>
          <a:lstStyle/>
          <a:p>
            <a:r>
              <a:rPr kumimoji="1" lang="en-US" altLang="ja-JP" dirty="0">
                <a:solidFill>
                  <a:srgbClr val="FF0000"/>
                </a:solidFill>
              </a:rPr>
              <a:t>Enforced</a:t>
            </a:r>
            <a:r>
              <a:rPr lang="ja-JP" altLang="en-US" dirty="0">
                <a:solidFill>
                  <a:srgbClr val="FF0000"/>
                </a:solidFill>
              </a:rPr>
              <a:t> </a:t>
            </a:r>
            <a:r>
              <a:rPr kumimoji="1" lang="en-US" altLang="ja-JP" dirty="0">
                <a:solidFill>
                  <a:srgbClr val="FF0000"/>
                </a:solidFill>
              </a:rPr>
              <a:t>Displacement</a:t>
            </a:r>
            <a:endParaRPr kumimoji="1" lang="ja-JP" altLang="en-US" dirty="0">
              <a:solidFill>
                <a:srgbClr val="FF0000"/>
              </a:solidFill>
            </a:endParaRPr>
          </a:p>
        </p:txBody>
      </p:sp>
      <p:cxnSp>
        <p:nvCxnSpPr>
          <p:cNvPr id="24" name="直線矢印コネクタ 23"/>
          <p:cNvCxnSpPr/>
          <p:nvPr/>
        </p:nvCxnSpPr>
        <p:spPr>
          <a:xfrm>
            <a:off x="8577445" y="998730"/>
            <a:ext cx="0" cy="4883042"/>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8577445" y="3255585"/>
            <a:ext cx="505267" cy="369332"/>
          </a:xfrm>
          <a:prstGeom prst="rect">
            <a:avLst/>
          </a:prstGeom>
          <a:noFill/>
        </p:spPr>
        <p:txBody>
          <a:bodyPr wrap="none" rtlCol="0">
            <a:spAutoFit/>
          </a:bodyPr>
          <a:lstStyle/>
          <a:p>
            <a:r>
              <a:rPr kumimoji="1" lang="en-US" altLang="ja-JP" dirty="0"/>
              <a:t>1m</a:t>
            </a:r>
            <a:endParaRPr kumimoji="1" lang="ja-JP" altLang="en-US" dirty="0"/>
          </a:p>
        </p:txBody>
      </p:sp>
      <p:sp>
        <p:nvSpPr>
          <p:cNvPr id="14" name="上矢印 13"/>
          <p:cNvSpPr/>
          <p:nvPr/>
        </p:nvSpPr>
        <p:spPr>
          <a:xfrm flipV="1">
            <a:off x="6822250" y="998730"/>
            <a:ext cx="810090" cy="1620180"/>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p:nvPr/>
        </p:nvCxnSpPr>
        <p:spPr>
          <a:xfrm>
            <a:off x="5946328" y="5994285"/>
            <a:ext cx="2451097" cy="0"/>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6147175" y="6007495"/>
            <a:ext cx="697627" cy="369332"/>
          </a:xfrm>
          <a:prstGeom prst="rect">
            <a:avLst/>
          </a:prstGeom>
          <a:noFill/>
        </p:spPr>
        <p:txBody>
          <a:bodyPr wrap="none" rtlCol="0">
            <a:spAutoFit/>
          </a:bodyPr>
          <a:lstStyle/>
          <a:p>
            <a:r>
              <a:rPr lang="en-US" altLang="ja-JP" dirty="0"/>
              <a:t>0.5</a:t>
            </a:r>
            <a:r>
              <a:rPr kumimoji="1" lang="en-US" altLang="ja-JP" dirty="0"/>
              <a:t>m</a:t>
            </a:r>
            <a:endParaRPr kumimoji="1" lang="ja-JP" altLang="en-US" dirty="0"/>
          </a:p>
        </p:txBody>
      </p:sp>
    </p:spTree>
    <p:extLst>
      <p:ext uri="{BB962C8B-B14F-4D97-AF65-F5344CB8AC3E}">
        <p14:creationId xmlns:p14="http://schemas.microsoft.com/office/powerpoint/2010/main" val="3005740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解析例：押込解析</a:t>
            </a:r>
          </a:p>
        </p:txBody>
      </p:sp>
      <p:sp>
        <p:nvSpPr>
          <p:cNvPr id="3" name="コンテンツ プレースホルダー 2"/>
          <p:cNvSpPr>
            <a:spLocks noGrp="1"/>
          </p:cNvSpPr>
          <p:nvPr>
            <p:ph idx="1"/>
          </p:nvPr>
        </p:nvSpPr>
        <p:spPr>
          <a:xfrm>
            <a:off x="215900" y="5769260"/>
            <a:ext cx="8928100" cy="612490"/>
          </a:xfrm>
        </p:spPr>
        <p:txBody>
          <a:bodyPr/>
          <a:lstStyle/>
          <a:p>
            <a:pPr marL="0" indent="0">
              <a:buNone/>
            </a:pPr>
            <a:r>
              <a:rPr lang="ja-JP" altLang="en-US" dirty="0"/>
              <a:t>　　　　　提案手法　　　　　　　</a:t>
            </a:r>
            <a:r>
              <a:rPr lang="en-US" altLang="ja-JP" dirty="0"/>
              <a:t>ABAQUS/Standard</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pic>
        <p:nvPicPr>
          <p:cNvPr id="7" name="elastic_barrel-efgmet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584" y="998730"/>
            <a:ext cx="4511416" cy="4477998"/>
          </a:xfrm>
          <a:prstGeom prst="rect">
            <a:avLst/>
          </a:prstGeom>
        </p:spPr>
      </p:pic>
      <p:pic>
        <p:nvPicPr>
          <p:cNvPr id="8" name="elastic_barrel-abaqus.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05176" y="1069795"/>
            <a:ext cx="4087304" cy="4384430"/>
          </a:xfrm>
          <a:prstGeom prst="rect">
            <a:avLst/>
          </a:prstGeom>
        </p:spPr>
      </p:pic>
    </p:spTree>
    <p:extLst>
      <p:ext uri="{BB962C8B-B14F-4D97-AF65-F5344CB8AC3E}">
        <p14:creationId xmlns:p14="http://schemas.microsoft.com/office/powerpoint/2010/main" val="145710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0" fill="hold"/>
                                        <p:tgtEl>
                                          <p:spTgt spid="7"/>
                                        </p:tgtEl>
                                      </p:cBhvr>
                                    </p:cmd>
                                  </p:childTnLst>
                                </p:cTn>
                              </p:par>
                            </p:childTnLst>
                          </p:cTn>
                        </p:par>
                        <p:par>
                          <p:cTn id="7" fill="hold">
                            <p:stCondLst>
                              <p:cond delay="2650"/>
                            </p:stCondLst>
                            <p:childTnLst>
                              <p:par>
                                <p:cTn id="8" presetID="1" presetClass="mediacall" presetSubtype="0" fill="hold" nodeType="afterEffect">
                                  <p:stCondLst>
                                    <p:cond delay="0"/>
                                  </p:stCondLst>
                                  <p:childTnLst>
                                    <p:cmd type="call" cmd="playFrom(0.0)">
                                      <p:cBhvr>
                                        <p:cTn id="9" dur="1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解析例：押込解析</a:t>
            </a:r>
            <a:endParaRPr kumimoji="1" lang="ja-JP" altLang="en-US" dirty="0"/>
          </a:p>
        </p:txBody>
      </p:sp>
      <p:sp>
        <p:nvSpPr>
          <p:cNvPr id="3" name="コンテンツ プレースホルダー 2"/>
          <p:cNvSpPr>
            <a:spLocks noGrp="1"/>
          </p:cNvSpPr>
          <p:nvPr>
            <p:ph idx="1"/>
          </p:nvPr>
        </p:nvSpPr>
        <p:spPr>
          <a:xfrm>
            <a:off x="215900" y="5240134"/>
            <a:ext cx="8928100" cy="1141615"/>
          </a:xfrm>
        </p:spPr>
        <p:txBody>
          <a:bodyPr/>
          <a:lstStyle/>
          <a:p>
            <a:r>
              <a:rPr lang="ja-JP" altLang="en-US" dirty="0"/>
              <a:t>右下角の節点の</a:t>
            </a:r>
            <a:r>
              <a:rPr lang="en-US" altLang="ja-JP" dirty="0"/>
              <a:t>x</a:t>
            </a:r>
            <a:r>
              <a:rPr lang="ja-JP" altLang="en-US" dirty="0"/>
              <a:t>方向変位を比較</a:t>
            </a:r>
            <a:endParaRPr lang="en-US" altLang="ja-JP" dirty="0"/>
          </a:p>
          <a:p>
            <a:r>
              <a:rPr lang="en-US" altLang="ja-JP" dirty="0"/>
              <a:t>ABAQUS/Standard</a:t>
            </a:r>
            <a:r>
              <a:rPr lang="ja-JP" altLang="en-US" dirty="0"/>
              <a:t>が止まる直前まで</a:t>
            </a:r>
            <a:r>
              <a:rPr lang="ja-JP" altLang="en-US" dirty="0">
                <a:solidFill>
                  <a:srgbClr val="FF0000"/>
                </a:solidFill>
              </a:rPr>
              <a:t>ほぼ一致</a:t>
            </a:r>
            <a:endParaRPr lang="en-US" altLang="ja-JP" dirty="0">
              <a:solidFill>
                <a:srgbClr val="FF0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45" y="638690"/>
            <a:ext cx="7362310" cy="4601444"/>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7345" y="1709420"/>
            <a:ext cx="1271923" cy="2459983"/>
          </a:xfrm>
          <a:prstGeom prst="rect">
            <a:avLst/>
          </a:prstGeom>
        </p:spPr>
      </p:pic>
      <p:sp>
        <p:nvSpPr>
          <p:cNvPr id="7" name="円/楕円 6"/>
          <p:cNvSpPr/>
          <p:nvPr/>
        </p:nvSpPr>
        <p:spPr>
          <a:xfrm>
            <a:off x="8847475" y="4059070"/>
            <a:ext cx="180020" cy="180020"/>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184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研究背景（モチベーション）</a:t>
            </a:r>
            <a:endParaRPr kumimoji="1" lang="ja-JP" altLang="en-US" dirty="0"/>
          </a:p>
        </p:txBody>
      </p:sp>
      <p:sp>
        <p:nvSpPr>
          <p:cNvPr id="3" name="コンテンツ プレースホルダー 2"/>
          <p:cNvSpPr>
            <a:spLocks noGrp="1"/>
          </p:cNvSpPr>
          <p:nvPr>
            <p:ph idx="1"/>
          </p:nvPr>
        </p:nvSpPr>
        <p:spPr/>
        <p:txBody>
          <a:bodyPr/>
          <a:lstStyle/>
          <a:p>
            <a:pPr lvl="0"/>
            <a:r>
              <a:rPr lang="ja-JP" altLang="en-US" dirty="0">
                <a:solidFill>
                  <a:srgbClr val="000000"/>
                </a:solidFill>
              </a:rPr>
              <a:t>柔らかい材料の</a:t>
            </a:r>
            <a:r>
              <a:rPr lang="ja-JP" altLang="en-US" dirty="0">
                <a:solidFill>
                  <a:srgbClr val="FF0000"/>
                </a:solidFill>
              </a:rPr>
              <a:t>（超）大変形</a:t>
            </a:r>
            <a:r>
              <a:rPr lang="ja-JP" altLang="en-US" dirty="0">
                <a:solidFill>
                  <a:srgbClr val="000000"/>
                </a:solidFill>
              </a:rPr>
              <a:t>を「</a:t>
            </a:r>
            <a:r>
              <a:rPr lang="ja-JP" altLang="en-US" dirty="0">
                <a:solidFill>
                  <a:srgbClr val="00B050"/>
                </a:solidFill>
              </a:rPr>
              <a:t>手軽</a:t>
            </a:r>
            <a:r>
              <a:rPr lang="ja-JP" altLang="en-US" dirty="0">
                <a:solidFill>
                  <a:srgbClr val="000000"/>
                </a:solidFill>
              </a:rPr>
              <a:t>」に解きたい．</a:t>
            </a:r>
            <a:br>
              <a:rPr lang="en-US" altLang="ja-JP" dirty="0">
                <a:solidFill>
                  <a:srgbClr val="000000"/>
                </a:solidFill>
              </a:rPr>
            </a:br>
            <a:r>
              <a:rPr lang="ja-JP" altLang="en-US" dirty="0">
                <a:solidFill>
                  <a:srgbClr val="000000"/>
                </a:solidFill>
              </a:rPr>
              <a:t>（アプリケーションは</a:t>
            </a:r>
            <a:br>
              <a:rPr lang="en-US" altLang="ja-JP" dirty="0">
                <a:solidFill>
                  <a:srgbClr val="000000"/>
                </a:solidFill>
              </a:rPr>
            </a:br>
            <a:r>
              <a:rPr lang="ja-JP" altLang="en-US" dirty="0">
                <a:solidFill>
                  <a:srgbClr val="000000"/>
                </a:solidFill>
              </a:rPr>
              <a:t>　熱ナノインプリント，</a:t>
            </a:r>
            <a:br>
              <a:rPr lang="en-US" altLang="ja-JP" dirty="0">
                <a:solidFill>
                  <a:srgbClr val="000000"/>
                </a:solidFill>
              </a:rPr>
            </a:br>
            <a:r>
              <a:rPr lang="ja-JP" altLang="en-US" dirty="0">
                <a:solidFill>
                  <a:srgbClr val="000000"/>
                </a:solidFill>
              </a:rPr>
              <a:t>　ホットエンボス等）</a:t>
            </a:r>
            <a:endParaRPr lang="en-US" altLang="ja-JP" dirty="0">
              <a:solidFill>
                <a:srgbClr val="000000"/>
              </a:solidFill>
            </a:endParaRPr>
          </a:p>
          <a:p>
            <a:pPr lvl="0"/>
            <a:r>
              <a:rPr lang="ja-JP" altLang="en-US" dirty="0">
                <a:solidFill>
                  <a:srgbClr val="000000"/>
                </a:solidFill>
              </a:rPr>
              <a:t>従来は</a:t>
            </a:r>
            <a:r>
              <a:rPr lang="en-US" altLang="ja-JP" dirty="0">
                <a:solidFill>
                  <a:srgbClr val="000000"/>
                </a:solidFill>
              </a:rPr>
              <a:t>FEM</a:t>
            </a:r>
            <a:r>
              <a:rPr lang="ja-JP" altLang="en-US" dirty="0">
                <a:solidFill>
                  <a:srgbClr val="000000"/>
                </a:solidFill>
              </a:rPr>
              <a:t>を使用していたが，</a:t>
            </a:r>
            <a:br>
              <a:rPr lang="en-US" altLang="ja-JP" dirty="0">
                <a:solidFill>
                  <a:srgbClr val="000000"/>
                </a:solidFill>
              </a:rPr>
            </a:br>
            <a:r>
              <a:rPr lang="ja-JP" altLang="en-US" dirty="0">
                <a:solidFill>
                  <a:srgbClr val="000000"/>
                </a:solidFill>
              </a:rPr>
              <a:t>メッシュがすぐに潰れてしまう．</a:t>
            </a:r>
            <a:endParaRPr lang="en-US" altLang="ja-JP" dirty="0">
              <a:solidFill>
                <a:srgbClr val="000000"/>
              </a:solidFill>
            </a:endParaRPr>
          </a:p>
          <a:p>
            <a:pPr lvl="0"/>
            <a:r>
              <a:rPr lang="ja-JP" altLang="en-US" dirty="0">
                <a:solidFill>
                  <a:srgbClr val="000000"/>
                </a:solidFill>
              </a:rPr>
              <a:t>アダプティブメッシングは「</a:t>
            </a:r>
            <a:r>
              <a:rPr lang="ja-JP" altLang="en-US" dirty="0">
                <a:solidFill>
                  <a:srgbClr val="00B050"/>
                </a:solidFill>
              </a:rPr>
              <a:t>手軽</a:t>
            </a:r>
            <a:r>
              <a:rPr lang="ja-JP" altLang="en-US" dirty="0">
                <a:solidFill>
                  <a:srgbClr val="000000"/>
                </a:solidFill>
              </a:rPr>
              <a:t>」</a:t>
            </a:r>
            <a:br>
              <a:rPr lang="en-US" altLang="ja-JP" dirty="0">
                <a:solidFill>
                  <a:srgbClr val="000000"/>
                </a:solidFill>
              </a:rPr>
            </a:br>
            <a:r>
              <a:rPr lang="ja-JP" altLang="en-US" dirty="0">
                <a:solidFill>
                  <a:srgbClr val="000000"/>
                </a:solidFill>
              </a:rPr>
              <a:t>ではない．</a:t>
            </a:r>
            <a:endParaRPr lang="en-US" altLang="ja-JP" dirty="0">
              <a:solidFill>
                <a:srgbClr val="000000"/>
              </a:solidFill>
            </a:endParaRPr>
          </a:p>
          <a:p>
            <a:pPr lvl="0"/>
            <a:endParaRPr lang="en-US" altLang="ja-JP" dirty="0">
              <a:solidFill>
                <a:srgbClr val="000000"/>
              </a:solidFill>
            </a:endParaRPr>
          </a:p>
          <a:p>
            <a:pPr lvl="0">
              <a:buNone/>
            </a:pPr>
            <a:r>
              <a:rPr lang="ja-JP" altLang="en-US" dirty="0">
                <a:solidFill>
                  <a:srgbClr val="000000"/>
                </a:solidFill>
              </a:rPr>
              <a:t>　　　　</a:t>
            </a:r>
            <a:r>
              <a:rPr lang="ja-JP" altLang="en-US" dirty="0">
                <a:solidFill>
                  <a:srgbClr val="FF0000"/>
                </a:solidFill>
              </a:rPr>
              <a:t>メッシュフリーに挑戦！</a:t>
            </a:r>
            <a:endParaRPr lang="en-US" altLang="ja-JP" dirty="0">
              <a:solidFill>
                <a:srgbClr val="000000"/>
              </a:solidFill>
            </a:endParaRPr>
          </a:p>
          <a:p>
            <a:endParaRPr lang="ja-JP"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sp>
        <p:nvSpPr>
          <p:cNvPr id="5" name="AutoShape 9"/>
          <p:cNvSpPr>
            <a:spLocks noChangeArrowheads="1"/>
          </p:cNvSpPr>
          <p:nvPr/>
        </p:nvSpPr>
        <p:spPr bwMode="auto">
          <a:xfrm>
            <a:off x="2366755" y="4824155"/>
            <a:ext cx="1333500" cy="576262"/>
          </a:xfrm>
          <a:prstGeom prst="downArrow">
            <a:avLst>
              <a:gd name="adj1" fmla="val 52195"/>
              <a:gd name="adj2" fmla="val 48486"/>
            </a:avLst>
          </a:prstGeom>
          <a:solidFill>
            <a:schemeClr val="accent1"/>
          </a:solidFill>
          <a:ln w="9525">
            <a:solidFill>
              <a:schemeClr val="tx1"/>
            </a:solidFill>
            <a:miter lim="800000"/>
            <a:headEnd/>
            <a:tailEnd/>
          </a:ln>
        </p:spPr>
        <p:txBody>
          <a:bodyPr vert="eaVert" wrap="none" anchor="ctr"/>
          <a:lstStyle/>
          <a:p>
            <a:endParaRPr lang="ja-JP" altLang="en-US"/>
          </a:p>
        </p:txBody>
      </p:sp>
      <p:pic>
        <p:nvPicPr>
          <p:cNvPr id="6" name="Picture 7"/>
          <p:cNvPicPr>
            <a:picLocks noChangeAspect="1" noChangeArrowheads="1"/>
          </p:cNvPicPr>
          <p:nvPr/>
        </p:nvPicPr>
        <p:blipFill>
          <a:blip r:embed="rId3" cstate="print"/>
          <a:srcRect l="48975" t="43605" b="14536"/>
          <a:stretch>
            <a:fillRect/>
          </a:stretch>
        </p:blipFill>
        <p:spPr bwMode="auto">
          <a:xfrm>
            <a:off x="4138613" y="1101725"/>
            <a:ext cx="2478087" cy="1554163"/>
          </a:xfrm>
          <a:prstGeom prst="rect">
            <a:avLst/>
          </a:prstGeom>
          <a:noFill/>
          <a:ln w="9525">
            <a:noFill/>
            <a:miter lim="800000"/>
            <a:headEnd/>
            <a:tailEnd/>
          </a:ln>
          <a:effectLst/>
        </p:spPr>
      </p:pic>
      <p:pic>
        <p:nvPicPr>
          <p:cNvPr id="7" name="Picture 5">
            <a:hlinkClick r:id="rId4" action="ppaction://hlinkfile"/>
          </p:cNvPr>
          <p:cNvPicPr>
            <a:picLocks noChangeAspect="1" noChangeArrowheads="1"/>
          </p:cNvPicPr>
          <p:nvPr/>
        </p:nvPicPr>
        <p:blipFill>
          <a:blip r:embed="rId5" cstate="print"/>
          <a:srcRect l="29990" t="3392" r="29990" b="39569"/>
          <a:stretch>
            <a:fillRect/>
          </a:stretch>
        </p:blipFill>
        <p:spPr bwMode="auto">
          <a:xfrm>
            <a:off x="6378575" y="2759253"/>
            <a:ext cx="2765425" cy="3632353"/>
          </a:xfrm>
          <a:prstGeom prst="rect">
            <a:avLst/>
          </a:prstGeom>
          <a:noFill/>
          <a:ln w="9525">
            <a:noFill/>
            <a:round/>
            <a:headEnd/>
            <a:tailEnd/>
          </a:ln>
        </p:spPr>
      </p:pic>
      <p:pic>
        <p:nvPicPr>
          <p:cNvPr id="8" name="Picture 7"/>
          <p:cNvPicPr>
            <a:picLocks noChangeAspect="1" noChangeArrowheads="1"/>
          </p:cNvPicPr>
          <p:nvPr/>
        </p:nvPicPr>
        <p:blipFill>
          <a:blip r:embed="rId6" cstate="print"/>
          <a:srcRect/>
          <a:stretch>
            <a:fillRect/>
          </a:stretch>
        </p:blipFill>
        <p:spPr bwMode="auto">
          <a:xfrm>
            <a:off x="6669088" y="1081088"/>
            <a:ext cx="2157411" cy="1645166"/>
          </a:xfrm>
          <a:prstGeom prst="rect">
            <a:avLst/>
          </a:prstGeom>
          <a:noFill/>
          <a:ln w="9525">
            <a:noFill/>
            <a:round/>
            <a:headEnd/>
            <a:tailEnd/>
          </a:ln>
        </p:spPr>
      </p:pic>
    </p:spTree>
    <p:extLst>
      <p:ext uri="{BB962C8B-B14F-4D97-AF65-F5344CB8AC3E}">
        <p14:creationId xmlns:p14="http://schemas.microsoft.com/office/powerpoint/2010/main" val="436988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解析例：半面押込解析</a:t>
            </a:r>
          </a:p>
        </p:txBody>
      </p:sp>
      <p:sp>
        <p:nvSpPr>
          <p:cNvPr id="3" name="コンテンツ プレースホルダー 2"/>
          <p:cNvSpPr>
            <a:spLocks noGrp="1"/>
          </p:cNvSpPr>
          <p:nvPr>
            <p:ph idx="1"/>
          </p:nvPr>
        </p:nvSpPr>
        <p:spPr/>
        <p:txBody>
          <a:bodyPr/>
          <a:lstStyle/>
          <a:p>
            <a:r>
              <a:rPr lang="ja-JP" altLang="en-US" dirty="0"/>
              <a:t>静的，平面歪み</a:t>
            </a:r>
            <a:endParaRPr lang="en-US" altLang="ja-JP" dirty="0"/>
          </a:p>
          <a:p>
            <a:r>
              <a:rPr lang="en-US" altLang="ja-JP" dirty="0"/>
              <a:t>1m×1m</a:t>
            </a:r>
            <a:r>
              <a:rPr lang="ja-JP" altLang="en-US" dirty="0"/>
              <a:t>の矩形領域</a:t>
            </a:r>
            <a:endParaRPr lang="en-US" altLang="ja-JP" dirty="0"/>
          </a:p>
          <a:p>
            <a:r>
              <a:rPr lang="ja-JP" altLang="en-US" dirty="0"/>
              <a:t>ヤング率：</a:t>
            </a:r>
            <a:r>
              <a:rPr lang="en-US" altLang="ja-JP" dirty="0"/>
              <a:t>1GPa</a:t>
            </a:r>
            <a:br>
              <a:rPr lang="en-US" altLang="ja-JP" dirty="0"/>
            </a:br>
            <a:r>
              <a:rPr lang="ja-JP" altLang="en-US" dirty="0"/>
              <a:t>ポアソン比：</a:t>
            </a:r>
            <a:r>
              <a:rPr lang="en-US" altLang="ja-JP" dirty="0"/>
              <a:t>0.49</a:t>
            </a:r>
          </a:p>
          <a:p>
            <a:r>
              <a:rPr lang="ja-JP" altLang="en-US" dirty="0"/>
              <a:t>左辺を左右拘束</a:t>
            </a:r>
            <a:endParaRPr lang="en-US" altLang="ja-JP" dirty="0"/>
          </a:p>
          <a:p>
            <a:r>
              <a:rPr lang="ja-JP" altLang="en-US" dirty="0"/>
              <a:t>下辺を上下拘束</a:t>
            </a:r>
            <a:endParaRPr lang="en-US" altLang="ja-JP" dirty="0"/>
          </a:p>
          <a:p>
            <a:r>
              <a:rPr lang="ja-JP" altLang="en-US" dirty="0"/>
              <a:t>上辺左半分を左右拘束</a:t>
            </a:r>
            <a:br>
              <a:rPr lang="en-US" altLang="ja-JP" dirty="0"/>
            </a:br>
            <a:r>
              <a:rPr lang="ja-JP" altLang="en-US" dirty="0"/>
              <a:t>と同時に下方向に</a:t>
            </a:r>
            <a:r>
              <a:rPr lang="en-US" altLang="ja-JP" dirty="0"/>
              <a:t>0.5m</a:t>
            </a:r>
            <a:br>
              <a:rPr lang="en-US" altLang="ja-JP" dirty="0"/>
            </a:br>
            <a:r>
              <a:rPr lang="ja-JP" altLang="en-US" dirty="0"/>
              <a:t>強制変位</a:t>
            </a:r>
            <a:endParaRPr lang="en-US" altLang="ja-JP"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051" y="1576982"/>
            <a:ext cx="3690410" cy="3598405"/>
          </a:xfrm>
          <a:prstGeom prst="rect">
            <a:avLst/>
          </a:prstGeom>
        </p:spPr>
      </p:pic>
      <p:grpSp>
        <p:nvGrpSpPr>
          <p:cNvPr id="6" name="グループ化 5"/>
          <p:cNvGrpSpPr/>
          <p:nvPr/>
        </p:nvGrpSpPr>
        <p:grpSpPr>
          <a:xfrm>
            <a:off x="6732240" y="5148482"/>
            <a:ext cx="450050" cy="495055"/>
            <a:chOff x="7632340" y="5679250"/>
            <a:chExt cx="450050" cy="495055"/>
          </a:xfrm>
        </p:grpSpPr>
        <p:sp>
          <p:nvSpPr>
            <p:cNvPr id="7" name="二等辺三角形 6"/>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rot="5400000">
            <a:off x="4639507" y="3010745"/>
            <a:ext cx="450050" cy="495055"/>
            <a:chOff x="7632340" y="5679250"/>
            <a:chExt cx="450050" cy="495055"/>
          </a:xfrm>
        </p:grpSpPr>
        <p:sp>
          <p:nvSpPr>
            <p:cNvPr id="11" name="二等辺三角形 10"/>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4747371" y="1178750"/>
            <a:ext cx="2569934" cy="369332"/>
          </a:xfrm>
          <a:prstGeom prst="rect">
            <a:avLst/>
          </a:prstGeom>
          <a:noFill/>
        </p:spPr>
        <p:txBody>
          <a:bodyPr wrap="none" rtlCol="0">
            <a:spAutoFit/>
          </a:bodyPr>
          <a:lstStyle/>
          <a:p>
            <a:r>
              <a:rPr kumimoji="1" lang="en-US" altLang="ja-JP" dirty="0">
                <a:solidFill>
                  <a:srgbClr val="FF0000"/>
                </a:solidFill>
              </a:rPr>
              <a:t>Enforced</a:t>
            </a:r>
            <a:r>
              <a:rPr lang="ja-JP" altLang="en-US" dirty="0">
                <a:solidFill>
                  <a:srgbClr val="FF0000"/>
                </a:solidFill>
              </a:rPr>
              <a:t> </a:t>
            </a:r>
            <a:r>
              <a:rPr kumimoji="1" lang="en-US" altLang="ja-JP" dirty="0">
                <a:solidFill>
                  <a:srgbClr val="FF0000"/>
                </a:solidFill>
              </a:rPr>
              <a:t>Displacement</a:t>
            </a:r>
            <a:endParaRPr kumimoji="1" lang="ja-JP" altLang="en-US" dirty="0">
              <a:solidFill>
                <a:srgbClr val="FF0000"/>
              </a:solidFill>
            </a:endParaRPr>
          </a:p>
        </p:txBody>
      </p:sp>
      <p:sp>
        <p:nvSpPr>
          <p:cNvPr id="15" name="上矢印 14"/>
          <p:cNvSpPr/>
          <p:nvPr/>
        </p:nvSpPr>
        <p:spPr>
          <a:xfrm flipV="1">
            <a:off x="5607115" y="1638092"/>
            <a:ext cx="810090" cy="1620180"/>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p:cNvCxnSpPr/>
          <p:nvPr/>
        </p:nvCxnSpPr>
        <p:spPr>
          <a:xfrm>
            <a:off x="5112060" y="1593087"/>
            <a:ext cx="17101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8702248" y="1638092"/>
            <a:ext cx="10213" cy="3510390"/>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8702248" y="3168262"/>
            <a:ext cx="505267" cy="369332"/>
          </a:xfrm>
          <a:prstGeom prst="rect">
            <a:avLst/>
          </a:prstGeom>
          <a:noFill/>
        </p:spPr>
        <p:txBody>
          <a:bodyPr wrap="none" rtlCol="0">
            <a:spAutoFit/>
          </a:bodyPr>
          <a:lstStyle/>
          <a:p>
            <a:r>
              <a:rPr kumimoji="1" lang="en-US" altLang="ja-JP" dirty="0"/>
              <a:t>1m</a:t>
            </a:r>
            <a:endParaRPr kumimoji="1" lang="ja-JP" altLang="en-US" dirty="0"/>
          </a:p>
        </p:txBody>
      </p:sp>
      <p:cxnSp>
        <p:nvCxnSpPr>
          <p:cNvPr id="24" name="直線矢印コネクタ 23"/>
          <p:cNvCxnSpPr/>
          <p:nvPr/>
        </p:nvCxnSpPr>
        <p:spPr>
          <a:xfrm>
            <a:off x="5112060" y="5300882"/>
            <a:ext cx="3510390" cy="5117"/>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5714521" y="5305999"/>
            <a:ext cx="505267" cy="369332"/>
          </a:xfrm>
          <a:prstGeom prst="rect">
            <a:avLst/>
          </a:prstGeom>
          <a:noFill/>
        </p:spPr>
        <p:txBody>
          <a:bodyPr wrap="none" rtlCol="0">
            <a:spAutoFit/>
          </a:bodyPr>
          <a:lstStyle/>
          <a:p>
            <a:r>
              <a:rPr kumimoji="1" lang="en-US" altLang="ja-JP" dirty="0"/>
              <a:t>1m</a:t>
            </a:r>
            <a:endParaRPr kumimoji="1" lang="ja-JP" altLang="en-US" dirty="0"/>
          </a:p>
        </p:txBody>
      </p:sp>
    </p:spTree>
    <p:extLst>
      <p:ext uri="{BB962C8B-B14F-4D97-AF65-F5344CB8AC3E}">
        <p14:creationId xmlns:p14="http://schemas.microsoft.com/office/powerpoint/2010/main" val="3412182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解析例：半面押込解析</a:t>
            </a:r>
            <a:endParaRPr kumimoji="1" lang="ja-JP" altLang="en-US" dirty="0"/>
          </a:p>
        </p:txBody>
      </p:sp>
      <p:sp>
        <p:nvSpPr>
          <p:cNvPr id="3" name="コンテンツ プレースホルダー 2"/>
          <p:cNvSpPr>
            <a:spLocks noGrp="1"/>
          </p:cNvSpPr>
          <p:nvPr>
            <p:ph idx="1"/>
          </p:nvPr>
        </p:nvSpPr>
        <p:spPr>
          <a:xfrm>
            <a:off x="215900" y="5409220"/>
            <a:ext cx="8928100" cy="972530"/>
          </a:xfrm>
        </p:spPr>
        <p:txBody>
          <a:bodyPr/>
          <a:lstStyle/>
          <a:p>
            <a:r>
              <a:rPr lang="ja-JP" altLang="en-US" dirty="0"/>
              <a:t>メッシュ固定の</a:t>
            </a:r>
            <a:r>
              <a:rPr lang="en-US" altLang="ja-JP" dirty="0"/>
              <a:t>FEM</a:t>
            </a:r>
            <a:r>
              <a:rPr lang="ja-JP" altLang="en-US" dirty="0"/>
              <a:t>では早い段階で解析不能に陥る問題でも，</a:t>
            </a:r>
            <a:r>
              <a:rPr lang="ja-JP" altLang="en-US" dirty="0">
                <a:solidFill>
                  <a:srgbClr val="FF0000"/>
                </a:solidFill>
              </a:rPr>
              <a:t>妥当な解が得られている</a:t>
            </a:r>
            <a:r>
              <a:rPr lang="ja-JP" altLang="en-US" dirty="0"/>
              <a:t>．</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pic>
        <p:nvPicPr>
          <p:cNvPr id="6" name="elastic_stamp-efgmet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6008" y="653353"/>
            <a:ext cx="6906382" cy="4739108"/>
          </a:xfrm>
          <a:prstGeom prst="rect">
            <a:avLst/>
          </a:prstGeom>
        </p:spPr>
      </p:pic>
    </p:spTree>
    <p:extLst>
      <p:ext uri="{BB962C8B-B14F-4D97-AF65-F5344CB8AC3E}">
        <p14:creationId xmlns:p14="http://schemas.microsoft.com/office/powerpoint/2010/main" val="273598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まとめ／今後の予定</a:t>
            </a:r>
            <a:endParaRPr kumimoji="1" lang="ja-JP" altLang="en-US" dirty="0"/>
          </a:p>
        </p:txBody>
      </p:sp>
      <p:sp>
        <p:nvSpPr>
          <p:cNvPr id="3" name="コンテンツ プレースホルダー 2"/>
          <p:cNvSpPr>
            <a:spLocks noGrp="1"/>
          </p:cNvSpPr>
          <p:nvPr>
            <p:ph idx="1"/>
          </p:nvPr>
        </p:nvSpPr>
        <p:spPr>
          <a:xfrm>
            <a:off x="215900" y="623888"/>
            <a:ext cx="8928100" cy="5757862"/>
          </a:xfrm>
        </p:spPr>
        <p:txBody>
          <a:bodyPr/>
          <a:lstStyle/>
          <a:p>
            <a:r>
              <a:rPr lang="ja-JP" altLang="en-US" dirty="0"/>
              <a:t>まとめ</a:t>
            </a:r>
            <a:endParaRPr lang="en-US" altLang="ja-JP" dirty="0"/>
          </a:p>
          <a:p>
            <a:pPr lvl="1" eaLnBrk="1" hangingPunct="1">
              <a:lnSpc>
                <a:spcPct val="90000"/>
              </a:lnSpc>
            </a:pPr>
            <a:r>
              <a:rPr lang="ja-JP" altLang="en-US" dirty="0"/>
              <a:t>増分型の定式化による浮動応力点積分メッシュフリー大変形解析法の改良を行った．</a:t>
            </a:r>
            <a:endParaRPr lang="en-US" altLang="ja-JP" dirty="0"/>
          </a:p>
          <a:p>
            <a:pPr lvl="1" eaLnBrk="1" hangingPunct="1">
              <a:lnSpc>
                <a:spcPct val="90000"/>
              </a:lnSpc>
            </a:pPr>
            <a:r>
              <a:rPr lang="ja-JP" altLang="en-US" dirty="0"/>
              <a:t>基本的な大変形問題に対し，</a:t>
            </a:r>
            <a:r>
              <a:rPr lang="en-US" altLang="ja-JP" dirty="0">
                <a:solidFill>
                  <a:srgbClr val="FF0000"/>
                </a:solidFill>
              </a:rPr>
              <a:t>FEM</a:t>
            </a:r>
            <a:r>
              <a:rPr lang="ja-JP" altLang="en-US" dirty="0">
                <a:solidFill>
                  <a:srgbClr val="FF0000"/>
                </a:solidFill>
              </a:rPr>
              <a:t>と同等の計算精度</a:t>
            </a:r>
            <a:r>
              <a:rPr lang="ja-JP" altLang="en-US" dirty="0"/>
              <a:t>を持ち，</a:t>
            </a:r>
            <a:r>
              <a:rPr lang="en-US" altLang="ja-JP" dirty="0">
                <a:solidFill>
                  <a:srgbClr val="FF0000"/>
                </a:solidFill>
              </a:rPr>
              <a:t>FEM</a:t>
            </a:r>
            <a:r>
              <a:rPr lang="ja-JP" altLang="en-US" dirty="0">
                <a:solidFill>
                  <a:srgbClr val="FF0000"/>
                </a:solidFill>
              </a:rPr>
              <a:t>以上の大変形が扱える</a:t>
            </a:r>
            <a:r>
              <a:rPr lang="ja-JP" altLang="en-US" dirty="0"/>
              <a:t>ことを示した．</a:t>
            </a:r>
            <a:endParaRPr lang="en-US" altLang="ja-JP" dirty="0"/>
          </a:p>
          <a:p>
            <a:pPr eaLnBrk="1" hangingPunct="1">
              <a:lnSpc>
                <a:spcPct val="90000"/>
              </a:lnSpc>
            </a:pPr>
            <a:r>
              <a:rPr lang="ja-JP" altLang="en-US" dirty="0"/>
              <a:t>今後の予定</a:t>
            </a:r>
            <a:endParaRPr lang="en-US" altLang="ja-JP" dirty="0"/>
          </a:p>
          <a:p>
            <a:pPr lvl="1" eaLnBrk="1" hangingPunct="1">
              <a:lnSpc>
                <a:spcPct val="90000"/>
              </a:lnSpc>
            </a:pPr>
            <a:r>
              <a:rPr lang="ja-JP" altLang="en-US" dirty="0">
                <a:solidFill>
                  <a:srgbClr val="0000CC"/>
                </a:solidFill>
              </a:rPr>
              <a:t>内力増分の式の数理的裏付け</a:t>
            </a:r>
            <a:endParaRPr lang="en-US" altLang="ja-JP" dirty="0">
              <a:solidFill>
                <a:srgbClr val="0000CC"/>
              </a:solidFill>
            </a:endParaRPr>
          </a:p>
          <a:p>
            <a:pPr lvl="1" eaLnBrk="1" hangingPunct="1">
              <a:lnSpc>
                <a:spcPct val="90000"/>
              </a:lnSpc>
            </a:pPr>
            <a:r>
              <a:rPr lang="ja-JP" altLang="en-US" dirty="0"/>
              <a:t>計算速度の向上</a:t>
            </a:r>
            <a:endParaRPr lang="en-US" altLang="ja-JP" dirty="0"/>
          </a:p>
          <a:p>
            <a:pPr lvl="1" eaLnBrk="1" hangingPunct="1">
              <a:lnSpc>
                <a:spcPct val="90000"/>
              </a:lnSpc>
            </a:pPr>
            <a:r>
              <a:rPr lang="ja-JP" altLang="en-US" dirty="0"/>
              <a:t>アダプティブ</a:t>
            </a:r>
            <a:r>
              <a:rPr lang="en-US" altLang="ja-JP" dirty="0"/>
              <a:t>FEM</a:t>
            </a:r>
            <a:r>
              <a:rPr lang="ja-JP" altLang="en-US" dirty="0"/>
              <a:t>との精度比較</a:t>
            </a:r>
            <a:endParaRPr lang="en-US" altLang="ja-JP" dirty="0"/>
          </a:p>
          <a:p>
            <a:pPr lvl="1" eaLnBrk="1" hangingPunct="1">
              <a:lnSpc>
                <a:spcPct val="90000"/>
              </a:lnSpc>
            </a:pPr>
            <a:r>
              <a:rPr lang="ja-JP" altLang="en-US" dirty="0"/>
              <a:t>弾塑性や粘弾性の材料モデルに適用</a:t>
            </a:r>
            <a:endParaRPr lang="en-US" altLang="ja-JP" dirty="0"/>
          </a:p>
          <a:p>
            <a:pPr lvl="1" eaLnBrk="1" hangingPunct="1">
              <a:lnSpc>
                <a:spcPct val="90000"/>
              </a:lnSpc>
            </a:pPr>
            <a:r>
              <a:rPr lang="ja-JP" altLang="en-US" dirty="0"/>
              <a:t>接触機能</a:t>
            </a:r>
            <a:endParaRPr lang="en-US" altLang="ja-JP" dirty="0"/>
          </a:p>
          <a:p>
            <a:pPr lvl="1" eaLnBrk="1" hangingPunct="1">
              <a:lnSpc>
                <a:spcPct val="90000"/>
              </a:lnSpc>
            </a:pPr>
            <a:r>
              <a:rPr lang="ja-JP" altLang="en-US" dirty="0"/>
              <a:t>節点，応力点の自動追加</a:t>
            </a:r>
            <a:endParaRPr lang="en-GB" altLang="ja-JP" sz="2400"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spTree>
    <p:extLst>
      <p:ext uri="{BB962C8B-B14F-4D97-AF65-F5344CB8AC3E}">
        <p14:creationId xmlns:p14="http://schemas.microsoft.com/office/powerpoint/2010/main" val="1512501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研究の大目標</a:t>
            </a:r>
            <a:endParaRPr kumimoji="1" lang="ja-JP" altLang="en-US" dirty="0"/>
          </a:p>
        </p:txBody>
      </p:sp>
      <p:sp>
        <p:nvSpPr>
          <p:cNvPr id="3" name="コンテンツ プレースホルダー 2"/>
          <p:cNvSpPr>
            <a:spLocks noGrp="1"/>
          </p:cNvSpPr>
          <p:nvPr>
            <p:ph idx="1"/>
          </p:nvPr>
        </p:nvSpPr>
        <p:spPr/>
        <p:txBody>
          <a:bodyPr/>
          <a:lstStyle/>
          <a:p>
            <a:endParaRPr lang="en-US" altLang="ja-JP" dirty="0"/>
          </a:p>
          <a:p>
            <a:endParaRPr lang="en-US" altLang="ja-JP" dirty="0"/>
          </a:p>
          <a:p>
            <a:r>
              <a:rPr lang="en-US" altLang="ja-JP" dirty="0" err="1"/>
              <a:t>Galerkin</a:t>
            </a:r>
            <a:r>
              <a:rPr lang="ja-JP" altLang="en-US" dirty="0"/>
              <a:t>系</a:t>
            </a:r>
            <a:r>
              <a:rPr lang="ja-JP" altLang="en-US" dirty="0">
                <a:solidFill>
                  <a:srgbClr val="FF0000"/>
                </a:solidFill>
              </a:rPr>
              <a:t>メッシュフリー法</a:t>
            </a:r>
            <a:r>
              <a:rPr lang="ja-JP" altLang="en-US" dirty="0"/>
              <a:t>（</a:t>
            </a:r>
            <a:r>
              <a:rPr lang="en-US" altLang="ja-JP" dirty="0"/>
              <a:t>EFGM</a:t>
            </a:r>
            <a:r>
              <a:rPr lang="ja-JP" altLang="en-US" dirty="0"/>
              <a:t>系）</a:t>
            </a:r>
            <a:endParaRPr lang="en-US" altLang="ja-JP" dirty="0"/>
          </a:p>
          <a:p>
            <a:r>
              <a:rPr lang="ja-JP" altLang="en-US" dirty="0"/>
              <a:t>手軽に</a:t>
            </a:r>
            <a:r>
              <a:rPr lang="ja-JP" altLang="en-US" dirty="0">
                <a:solidFill>
                  <a:srgbClr val="FF0000"/>
                </a:solidFill>
              </a:rPr>
              <a:t>（超）大変形</a:t>
            </a:r>
            <a:r>
              <a:rPr lang="ja-JP" altLang="en-US" dirty="0"/>
              <a:t>が扱える</a:t>
            </a:r>
            <a:br>
              <a:rPr lang="en-US" altLang="ja-JP" dirty="0"/>
            </a:br>
            <a:r>
              <a:rPr lang="ja-JP" altLang="en-US" dirty="0"/>
              <a:t>（メッシュやセルを繰り返し生成しない）</a:t>
            </a:r>
            <a:endParaRPr lang="en-US" altLang="ja-JP" dirty="0"/>
          </a:p>
          <a:p>
            <a:endParaRPr lang="en-US" altLang="ja-JP" dirty="0"/>
          </a:p>
          <a:p>
            <a:pPr algn="ctr">
              <a:buNone/>
            </a:pPr>
            <a:r>
              <a:rPr lang="ja-JP" altLang="en-US" dirty="0"/>
              <a:t>を満たす解析手法を確立</a:t>
            </a:r>
          </a:p>
          <a:p>
            <a:endParaRPr lang="ja-JP"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Tree>
    <p:extLst>
      <p:ext uri="{BB962C8B-B14F-4D97-AF65-F5344CB8AC3E}">
        <p14:creationId xmlns:p14="http://schemas.microsoft.com/office/powerpoint/2010/main" val="215139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メッシュフリー領域積分法３種</a:t>
            </a:r>
            <a:endParaRPr kumimoji="1" lang="ja-JP" altLang="en-US" dirty="0"/>
          </a:p>
        </p:txBody>
      </p:sp>
      <p:sp>
        <p:nvSpPr>
          <p:cNvPr id="3" name="コンテンツ プレースホルダー 2"/>
          <p:cNvSpPr>
            <a:spLocks noGrp="1"/>
          </p:cNvSpPr>
          <p:nvPr>
            <p:ph idx="1"/>
          </p:nvPr>
        </p:nvSpPr>
        <p:spPr/>
        <p:txBody>
          <a:bodyPr/>
          <a:lstStyle/>
          <a:p>
            <a:r>
              <a:rPr lang="ja-JP" altLang="en-US" sz="2800" b="1" dirty="0"/>
              <a:t>バックグラウンドセル積分</a:t>
            </a:r>
            <a:endParaRPr lang="en-US" altLang="ja-JP" sz="2800" dirty="0"/>
          </a:p>
          <a:p>
            <a:pPr lvl="2"/>
            <a:r>
              <a:rPr lang="ja-JP" altLang="en-US" dirty="0"/>
              <a:t>いわゆるオリジナルの</a:t>
            </a:r>
            <a:r>
              <a:rPr lang="en-US" altLang="ja-JP" dirty="0"/>
              <a:t>EFGM</a:t>
            </a:r>
          </a:p>
          <a:p>
            <a:pPr lvl="2"/>
            <a:r>
              <a:rPr lang="ja-JP" altLang="en-US" dirty="0">
                <a:solidFill>
                  <a:srgbClr val="0000CC"/>
                </a:solidFill>
              </a:rPr>
              <a:t>物理量の輸送時に数値拡散が生ずる</a:t>
            </a:r>
            <a:endParaRPr lang="en-US" altLang="ja-JP" dirty="0">
              <a:solidFill>
                <a:srgbClr val="0000CC"/>
              </a:solidFill>
            </a:endParaRPr>
          </a:p>
          <a:p>
            <a:r>
              <a:rPr lang="ja-JP" altLang="en-US" sz="2800" b="1" dirty="0"/>
              <a:t>節点積分</a:t>
            </a:r>
            <a:endParaRPr lang="en-US" altLang="ja-JP" sz="2800" b="1" dirty="0"/>
          </a:p>
          <a:p>
            <a:pPr lvl="2"/>
            <a:r>
              <a:rPr lang="en-US" altLang="ja-JP" dirty="0"/>
              <a:t>SCNI</a:t>
            </a:r>
            <a:r>
              <a:rPr lang="ja-JP" altLang="en-US" dirty="0"/>
              <a:t>を中心に最近も研究が続いている．</a:t>
            </a:r>
            <a:r>
              <a:rPr lang="en-US" altLang="ja-JP" dirty="0"/>
              <a:t>(</a:t>
            </a:r>
            <a:r>
              <a:rPr lang="ja-JP" altLang="en-US" dirty="0"/>
              <a:t>大変形もある</a:t>
            </a:r>
            <a:r>
              <a:rPr lang="en-US" altLang="ja-JP" dirty="0"/>
              <a:t>)</a:t>
            </a:r>
          </a:p>
          <a:p>
            <a:pPr lvl="2"/>
            <a:r>
              <a:rPr lang="ja-JP" altLang="en-US" dirty="0"/>
              <a:t>ゼロエネルギーモード（</a:t>
            </a:r>
            <a:r>
              <a:rPr lang="en-US" altLang="ja-JP" dirty="0"/>
              <a:t>FEM</a:t>
            </a:r>
            <a:r>
              <a:rPr lang="ja-JP" altLang="en-US" dirty="0"/>
              <a:t>のアワーグラスモードと等価）を抑えるための</a:t>
            </a:r>
            <a:r>
              <a:rPr lang="ja-JP" altLang="en-US" dirty="0">
                <a:solidFill>
                  <a:srgbClr val="0000CC"/>
                </a:solidFill>
              </a:rPr>
              <a:t>人工安定化項を加える必要がある</a:t>
            </a:r>
            <a:r>
              <a:rPr lang="ja-JP" altLang="en-US" dirty="0"/>
              <a:t>．</a:t>
            </a:r>
            <a:endParaRPr lang="en-US" altLang="ja-JP" dirty="0"/>
          </a:p>
          <a:p>
            <a:pPr lvl="2"/>
            <a:r>
              <a:rPr lang="ja-JP" altLang="en-US" dirty="0"/>
              <a:t>初期ボロノイセル分割に基づく</a:t>
            </a:r>
            <a:r>
              <a:rPr lang="en-US" altLang="ja-JP" dirty="0">
                <a:solidFill>
                  <a:srgbClr val="0000CC"/>
                </a:solidFill>
              </a:rPr>
              <a:t>Total Lagrange</a:t>
            </a:r>
            <a:r>
              <a:rPr lang="ja-JP" altLang="en-US" dirty="0">
                <a:solidFill>
                  <a:srgbClr val="0000CC"/>
                </a:solidFill>
              </a:rPr>
              <a:t>法</a:t>
            </a:r>
            <a:r>
              <a:rPr lang="ja-JP" altLang="en-US" dirty="0"/>
              <a:t>を採用</a:t>
            </a:r>
            <a:endParaRPr lang="en-US" altLang="ja-JP" dirty="0"/>
          </a:p>
          <a:p>
            <a:pPr lvl="2"/>
            <a:r>
              <a:rPr lang="ja-JP" altLang="en-US" dirty="0"/>
              <a:t>強烈な大変形の取り扱いに難あり．（特に圧縮大変形）</a:t>
            </a:r>
            <a:endParaRPr lang="en-US" altLang="ja-JP" dirty="0"/>
          </a:p>
          <a:p>
            <a:r>
              <a:rPr lang="ja-JP" altLang="en-US" sz="2800" b="1" dirty="0">
                <a:solidFill>
                  <a:srgbClr val="FF0000"/>
                </a:solidFill>
              </a:rPr>
              <a:t>応力点積分</a:t>
            </a:r>
            <a:endParaRPr lang="en-US" altLang="ja-JP" sz="2800" b="1" dirty="0">
              <a:solidFill>
                <a:srgbClr val="FF0000"/>
              </a:solidFill>
            </a:endParaRPr>
          </a:p>
          <a:p>
            <a:pPr lvl="2"/>
            <a:r>
              <a:rPr lang="ja-JP" altLang="en-US" dirty="0"/>
              <a:t>あまり研究例が無い．（</a:t>
            </a:r>
            <a:r>
              <a:rPr lang="ja-JP" altLang="en-US" dirty="0">
                <a:solidFill>
                  <a:srgbClr val="0000CC"/>
                </a:solidFill>
              </a:rPr>
              <a:t>決まった定式化がまだない．</a:t>
            </a:r>
            <a:r>
              <a:rPr lang="ja-JP" altLang="en-US" dirty="0"/>
              <a:t>）</a:t>
            </a:r>
            <a:endParaRPr lang="en-US" altLang="ja-JP" dirty="0"/>
          </a:p>
          <a:p>
            <a:pPr lvl="2"/>
            <a:r>
              <a:rPr lang="ja-JP" altLang="en-US" dirty="0"/>
              <a:t>特に大変形に関する研究例は少ない．</a:t>
            </a:r>
            <a:endParaRPr lang="en-US" altLang="ja-JP" dirty="0"/>
          </a:p>
          <a:p>
            <a:pPr lvl="2"/>
            <a:r>
              <a:rPr lang="ja-JP" altLang="en-US" dirty="0"/>
              <a:t>本研究ではこれを採用（「</a:t>
            </a:r>
            <a:r>
              <a:rPr lang="ja-JP" altLang="en-US" dirty="0">
                <a:solidFill>
                  <a:srgbClr val="FF0000"/>
                </a:solidFill>
              </a:rPr>
              <a:t>浮動応力点積分</a:t>
            </a:r>
            <a:r>
              <a:rPr lang="ja-JP" altLang="en-US" dirty="0"/>
              <a:t>」と命名）</a:t>
            </a:r>
            <a:endParaRPr lang="en-US" altLang="ja-JP"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spTree>
    <p:extLst>
      <p:ext uri="{BB962C8B-B14F-4D97-AF65-F5344CB8AC3E}">
        <p14:creationId xmlns:p14="http://schemas.microsoft.com/office/powerpoint/2010/main" val="2131465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浮動応力点積分メッシュフリー法の概要</a:t>
            </a:r>
            <a:endParaRPr kumimoji="1" lang="ja-JP" altLang="en-US" dirty="0"/>
          </a:p>
        </p:txBody>
      </p:sp>
      <p:sp>
        <p:nvSpPr>
          <p:cNvPr id="3" name="コンテンツ プレースホルダー 2"/>
          <p:cNvSpPr>
            <a:spLocks noGrp="1"/>
          </p:cNvSpPr>
          <p:nvPr>
            <p:ph idx="1"/>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en-US" dirty="0">
                <a:solidFill>
                  <a:srgbClr val="FF0000"/>
                </a:solidFill>
              </a:rPr>
              <a:t>初期形状を非構造格子</a:t>
            </a:r>
            <a:r>
              <a:rPr lang="ja-JP" altLang="en-US" dirty="0"/>
              <a:t>で空間離散化</a:t>
            </a:r>
            <a:endParaRPr lang="en-US" altLang="ja-JP" dirty="0"/>
          </a:p>
          <a:p>
            <a:r>
              <a:rPr lang="ja-JP" altLang="en-US" dirty="0"/>
              <a:t>形状関数とその勾配の計算には</a:t>
            </a:r>
            <a:r>
              <a:rPr lang="en-US" altLang="ja-JP" dirty="0">
                <a:solidFill>
                  <a:srgbClr val="FF0000"/>
                </a:solidFill>
              </a:rPr>
              <a:t>MLS</a:t>
            </a:r>
            <a:r>
              <a:rPr lang="ja-JP" altLang="en-US" dirty="0"/>
              <a:t>を使用</a:t>
            </a:r>
            <a:endParaRPr lang="en-US" altLang="ja-JP" dirty="0"/>
          </a:p>
          <a:p>
            <a:r>
              <a:rPr lang="ja-JP" altLang="en-US" dirty="0"/>
              <a:t>領域積分は</a:t>
            </a:r>
            <a:r>
              <a:rPr lang="ja-JP" altLang="en-US" dirty="0">
                <a:solidFill>
                  <a:srgbClr val="FF0000"/>
                </a:solidFill>
              </a:rPr>
              <a:t>応力点ベース</a:t>
            </a:r>
            <a:r>
              <a:rPr lang="ja-JP" altLang="en-US" sz="2400" dirty="0">
                <a:solidFill>
                  <a:srgbClr val="000000"/>
                </a:solidFill>
              </a:rPr>
              <a:t>（</a:t>
            </a:r>
            <a:r>
              <a:rPr lang="en-US" altLang="ja-JP" sz="2400" dirty="0">
                <a:solidFill>
                  <a:srgbClr val="000000"/>
                </a:solidFill>
              </a:rPr>
              <a:t>FEM</a:t>
            </a:r>
            <a:r>
              <a:rPr lang="ja-JP" altLang="en-US" sz="2400" dirty="0">
                <a:solidFill>
                  <a:srgbClr val="000000"/>
                </a:solidFill>
              </a:rPr>
              <a:t>の三角形１次要素と類似）</a:t>
            </a:r>
            <a:endParaRPr lang="en-US" altLang="ja-JP" sz="2400" dirty="0">
              <a:solidFill>
                <a:srgbClr val="000000"/>
              </a:solidFill>
            </a:endParaRPr>
          </a:p>
          <a:p>
            <a:r>
              <a:rPr lang="ja-JP" altLang="en-US" dirty="0">
                <a:solidFill>
                  <a:srgbClr val="FF0000"/>
                </a:solidFill>
              </a:rPr>
              <a:t>積分補正</a:t>
            </a:r>
            <a:r>
              <a:rPr lang="ja-JP" altLang="en-US" dirty="0">
                <a:solidFill>
                  <a:srgbClr val="000000"/>
                </a:solidFill>
              </a:rPr>
              <a:t>によりパッチテストを通過</a:t>
            </a:r>
            <a:endParaRPr lang="en-US" altLang="ja-JP" dirty="0">
              <a:solidFill>
                <a:srgbClr val="000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90" y="593685"/>
            <a:ext cx="6743700" cy="3848100"/>
          </a:xfrm>
          <a:prstGeom prst="rect">
            <a:avLst/>
          </a:prstGeom>
        </p:spPr>
      </p:pic>
    </p:spTree>
    <p:extLst>
      <p:ext uri="{BB962C8B-B14F-4D97-AF65-F5344CB8AC3E}">
        <p14:creationId xmlns:p14="http://schemas.microsoft.com/office/powerpoint/2010/main" val="3843443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旧定式化の問題点</a:t>
            </a:r>
            <a:endParaRPr kumimoji="1" lang="ja-JP" altLang="en-US" dirty="0"/>
          </a:p>
        </p:txBody>
      </p:sp>
      <p:sp>
        <p:nvSpPr>
          <p:cNvPr id="3" name="コンテンツ プレースホルダー 2"/>
          <p:cNvSpPr>
            <a:spLocks noGrp="1"/>
          </p:cNvSpPr>
          <p:nvPr>
            <p:ph idx="1"/>
          </p:nvPr>
        </p:nvSpPr>
        <p:spPr>
          <a:xfrm>
            <a:off x="215900" y="623888"/>
            <a:ext cx="8928100" cy="5757862"/>
          </a:xfrm>
        </p:spPr>
        <p:txBody>
          <a:bodyPr/>
          <a:lstStyle/>
          <a:p>
            <a:pPr marL="0" indent="0">
              <a:buNone/>
            </a:pPr>
            <a:r>
              <a:rPr lang="en-US" altLang="ja-JP" dirty="0"/>
              <a:t>【</a:t>
            </a:r>
            <a:r>
              <a:rPr lang="ja-JP" altLang="en-US" dirty="0"/>
              <a:t>根本的な問題</a:t>
            </a:r>
            <a:r>
              <a:rPr lang="en-US" altLang="ja-JP" dirty="0"/>
              <a:t>】</a:t>
            </a:r>
          </a:p>
          <a:p>
            <a:r>
              <a:rPr lang="en-US" altLang="ja-JP" dirty="0"/>
              <a:t>MLS</a:t>
            </a:r>
            <a:r>
              <a:rPr lang="ja-JP" altLang="en-US" dirty="0"/>
              <a:t>を</a:t>
            </a:r>
            <a:r>
              <a:rPr lang="en-US" altLang="ja-JP" dirty="0"/>
              <a:t>Updated Lagrange</a:t>
            </a:r>
            <a:r>
              <a:rPr lang="ja-JP" altLang="en-US" dirty="0"/>
              <a:t>で使用</a:t>
            </a:r>
            <a:endParaRPr lang="en-US" altLang="ja-JP" dirty="0"/>
          </a:p>
          <a:p>
            <a:pPr marL="0" indent="0">
              <a:buNone/>
            </a:pPr>
            <a:r>
              <a:rPr lang="ja-JP" altLang="en-US" dirty="0"/>
              <a:t>⇒節点の手のつなぎが時々刻々変化する</a:t>
            </a:r>
            <a:endParaRPr lang="en-US" altLang="ja-JP" dirty="0"/>
          </a:p>
          <a:p>
            <a:pPr marL="0" indent="0">
              <a:buNone/>
            </a:pPr>
            <a:r>
              <a:rPr lang="ja-JP" altLang="en-US" dirty="0">
                <a:solidFill>
                  <a:srgbClr val="000000"/>
                </a:solidFill>
              </a:rPr>
              <a:t>⇒通常の</a:t>
            </a:r>
            <a:r>
              <a:rPr lang="en-US" altLang="ja-JP" dirty="0">
                <a:solidFill>
                  <a:srgbClr val="000000"/>
                </a:solidFill>
              </a:rPr>
              <a:t>(FEM</a:t>
            </a:r>
            <a:r>
              <a:rPr lang="ja-JP" altLang="en-US" dirty="0">
                <a:solidFill>
                  <a:srgbClr val="000000"/>
                </a:solidFill>
              </a:rPr>
              <a:t>同様の</a:t>
            </a:r>
            <a:r>
              <a:rPr lang="en-US" altLang="ja-JP" dirty="0">
                <a:solidFill>
                  <a:srgbClr val="000000"/>
                </a:solidFill>
              </a:rPr>
              <a:t>)</a:t>
            </a:r>
            <a:r>
              <a:rPr lang="ja-JP" altLang="en-US" dirty="0">
                <a:solidFill>
                  <a:srgbClr val="000000"/>
                </a:solidFill>
              </a:rPr>
              <a:t>計算方法を用いると，</a:t>
            </a:r>
            <a:br>
              <a:rPr lang="en-US" altLang="ja-JP" dirty="0">
                <a:solidFill>
                  <a:srgbClr val="000000"/>
                </a:solidFill>
              </a:rPr>
            </a:br>
            <a:r>
              <a:rPr lang="ja-JP" altLang="en-US" dirty="0">
                <a:solidFill>
                  <a:srgbClr val="000000"/>
                </a:solidFill>
              </a:rPr>
              <a:t>　　</a:t>
            </a:r>
            <a:r>
              <a:rPr lang="ja-JP" altLang="en-US" dirty="0">
                <a:solidFill>
                  <a:srgbClr val="FF0000"/>
                </a:solidFill>
              </a:rPr>
              <a:t>節点内力ベクトルの時間的連続性が保たれない</a:t>
            </a:r>
            <a:endParaRPr lang="en-US" altLang="ja-JP" dirty="0">
              <a:solidFill>
                <a:srgbClr val="FF0000"/>
              </a:solidFill>
            </a:endParaRPr>
          </a:p>
          <a:p>
            <a:pPr marL="0" indent="0">
              <a:buNone/>
            </a:pPr>
            <a:r>
              <a:rPr lang="ja-JP" altLang="en-US" sz="2800" dirty="0">
                <a:solidFill>
                  <a:srgbClr val="000000"/>
                </a:solidFill>
              </a:rPr>
              <a:t>＜参考＞２要素</a:t>
            </a:r>
            <a:r>
              <a:rPr lang="en-US" altLang="ja-JP" sz="2800" dirty="0">
                <a:solidFill>
                  <a:srgbClr val="000000"/>
                </a:solidFill>
              </a:rPr>
              <a:t>FEM</a:t>
            </a:r>
            <a:r>
              <a:rPr lang="ja-JP" altLang="en-US" sz="2800" dirty="0">
                <a:solidFill>
                  <a:srgbClr val="000000"/>
                </a:solidFill>
              </a:rPr>
              <a:t>を例にした簡便な説明</a:t>
            </a:r>
            <a:endParaRPr lang="en-US" altLang="ja-JP" sz="2800" dirty="0">
              <a:solidFill>
                <a:srgbClr val="000000"/>
              </a:solidFill>
            </a:endParaRPr>
          </a:p>
          <a:p>
            <a:pPr marL="0" indent="0">
              <a:buNone/>
            </a:pPr>
            <a:endParaRPr kumimoji="1" lang="ja-JP" altLang="en-US" dirty="0"/>
          </a:p>
        </p:txBody>
      </p:sp>
      <p:sp>
        <p:nvSpPr>
          <p:cNvPr id="4" name="スライド番号プレースホルダー 3"/>
          <p:cNvSpPr>
            <a:spLocks noGrp="1"/>
          </p:cNvSpPr>
          <p:nvPr>
            <p:ph type="sldNum" sz="quarter" idx="4"/>
          </p:nvPr>
        </p:nvSpPr>
        <p:spPr>
          <a:xfrm>
            <a:off x="4031940" y="6624355"/>
            <a:ext cx="1054894" cy="196968"/>
          </a:xfrm>
        </p:spPr>
        <p:txBody>
          <a:bodyPr/>
          <a:lstStyle/>
          <a:p>
            <a:r>
              <a:rPr lang="en-US" altLang="ja-JP" dirty="0"/>
              <a:t>P. </a:t>
            </a:r>
            <a:fld id="{F8FDF831-B0A3-4B44-A20D-7581D5587101}" type="slidenum">
              <a:rPr lang="ja-JP" altLang="en-US" smtClean="0"/>
              <a:pPr/>
              <a:t>6</a:t>
            </a:fld>
            <a:endParaRPr lang="ja-JP" altLang="en-US" dirty="0"/>
          </a:p>
        </p:txBody>
      </p:sp>
      <p:grpSp>
        <p:nvGrpSpPr>
          <p:cNvPr id="71" name="グループ化 70"/>
          <p:cNvGrpSpPr/>
          <p:nvPr/>
        </p:nvGrpSpPr>
        <p:grpSpPr>
          <a:xfrm>
            <a:off x="384181" y="3924055"/>
            <a:ext cx="1851287" cy="2041885"/>
            <a:chOff x="384181" y="3924055"/>
            <a:chExt cx="1851287" cy="2041885"/>
          </a:xfrm>
        </p:grpSpPr>
        <p:grpSp>
          <p:nvGrpSpPr>
            <p:cNvPr id="12" name="グループ化 11"/>
            <p:cNvGrpSpPr/>
            <p:nvPr/>
          </p:nvGrpSpPr>
          <p:grpSpPr>
            <a:xfrm>
              <a:off x="615286" y="4126578"/>
              <a:ext cx="1620182" cy="1620181"/>
              <a:chOff x="701570" y="4554125"/>
              <a:chExt cx="1485165" cy="1395155"/>
            </a:xfrm>
          </p:grpSpPr>
          <p:sp>
            <p:nvSpPr>
              <p:cNvPr id="8" name="正方形/長方形 7"/>
              <p:cNvSpPr/>
              <p:nvPr/>
            </p:nvSpPr>
            <p:spPr>
              <a:xfrm>
                <a:off x="701570" y="4554125"/>
                <a:ext cx="1485165" cy="139515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701570" y="4554125"/>
                <a:ext cx="1485165" cy="13951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二等辺三角形 35"/>
            <p:cNvSpPr/>
            <p:nvPr/>
          </p:nvSpPr>
          <p:spPr>
            <a:xfrm rot="5400000">
              <a:off x="376404" y="4024763"/>
              <a:ext cx="258581" cy="219183"/>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rot="10800000">
              <a:off x="493772" y="3924055"/>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rot="5400000">
              <a:off x="364482" y="5637167"/>
              <a:ext cx="258581" cy="219183"/>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p:cNvSpPr/>
            <p:nvPr/>
          </p:nvSpPr>
          <p:spPr>
            <a:xfrm>
              <a:off x="493772" y="5746758"/>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p:cNvGrpSpPr>
            <a:grpSpLocks/>
          </p:cNvGrpSpPr>
          <p:nvPr/>
        </p:nvGrpSpPr>
        <p:grpSpPr>
          <a:xfrm>
            <a:off x="3216639" y="3929070"/>
            <a:ext cx="2300466" cy="2065215"/>
            <a:chOff x="3006037" y="3996783"/>
            <a:chExt cx="2556073" cy="2294683"/>
          </a:xfrm>
        </p:grpSpPr>
        <p:sp>
          <p:nvSpPr>
            <p:cNvPr id="7" name="フリーフォーム 6"/>
            <p:cNvSpPr/>
            <p:nvPr/>
          </p:nvSpPr>
          <p:spPr>
            <a:xfrm>
              <a:off x="3262713"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4" name="直線コネクタ 13"/>
            <p:cNvCxnSpPr>
              <a:stCxn id="7" idx="0"/>
              <a:endCxn id="7" idx="2"/>
            </p:cNvCxnSpPr>
            <p:nvPr/>
          </p:nvCxnSpPr>
          <p:spPr>
            <a:xfrm>
              <a:off x="3262713" y="4239090"/>
              <a:ext cx="1674687" cy="1900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二等辺三角形 41"/>
            <p:cNvSpPr/>
            <p:nvPr/>
          </p:nvSpPr>
          <p:spPr>
            <a:xfrm rot="5400000">
              <a:off x="2984149"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p:cNvSpPr/>
            <p:nvPr/>
          </p:nvSpPr>
          <p:spPr>
            <a:xfrm rot="10800000">
              <a:off x="3114558"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二等辺三角形 43"/>
            <p:cNvSpPr/>
            <p:nvPr/>
          </p:nvSpPr>
          <p:spPr>
            <a:xfrm rot="5400000">
              <a:off x="3015907" y="592616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二等辺三角形 44"/>
            <p:cNvSpPr/>
            <p:nvPr/>
          </p:nvSpPr>
          <p:spPr>
            <a:xfrm>
              <a:off x="3159563" y="6047930"/>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矢印コネクタ 45"/>
            <p:cNvCxnSpPr/>
            <p:nvPr/>
          </p:nvCxnSpPr>
          <p:spPr>
            <a:xfrm>
              <a:off x="5116202" y="4554125"/>
              <a:ext cx="445908" cy="4050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1" name="グループ化 60"/>
          <p:cNvGrpSpPr>
            <a:grpSpLocks noChangeAspect="1"/>
          </p:cNvGrpSpPr>
          <p:nvPr/>
        </p:nvGrpSpPr>
        <p:grpSpPr>
          <a:xfrm>
            <a:off x="6457000" y="3924055"/>
            <a:ext cx="2300465" cy="2081283"/>
            <a:chOff x="5751342" y="3996783"/>
            <a:chExt cx="2556073" cy="2312537"/>
          </a:xfrm>
        </p:grpSpPr>
        <p:sp>
          <p:nvSpPr>
            <p:cNvPr id="47" name="フリーフォーム 46"/>
            <p:cNvSpPr/>
            <p:nvPr/>
          </p:nvSpPr>
          <p:spPr>
            <a:xfrm>
              <a:off x="6008018"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2" name="直線コネクタ 31"/>
            <p:cNvCxnSpPr>
              <a:endCxn id="47" idx="2"/>
            </p:cNvCxnSpPr>
            <p:nvPr/>
          </p:nvCxnSpPr>
          <p:spPr>
            <a:xfrm>
              <a:off x="6008018" y="4235738"/>
              <a:ext cx="1674687" cy="1904071"/>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47" idx="1"/>
              <a:endCxn id="47" idx="3"/>
            </p:cNvCxnSpPr>
            <p:nvPr/>
          </p:nvCxnSpPr>
          <p:spPr>
            <a:xfrm flipV="1">
              <a:off x="6034973" y="4537041"/>
              <a:ext cx="1822392" cy="1492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二等辺三角形 51"/>
            <p:cNvSpPr/>
            <p:nvPr/>
          </p:nvSpPr>
          <p:spPr>
            <a:xfrm rot="5400000">
              <a:off x="5765247" y="5944017"/>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二等辺三角形 52"/>
            <p:cNvSpPr/>
            <p:nvPr/>
          </p:nvSpPr>
          <p:spPr>
            <a:xfrm>
              <a:off x="5908903" y="6065784"/>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二等辺三角形 53"/>
            <p:cNvSpPr/>
            <p:nvPr/>
          </p:nvSpPr>
          <p:spPr>
            <a:xfrm rot="5400000">
              <a:off x="5729454"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二等辺三角形 54"/>
            <p:cNvSpPr/>
            <p:nvPr/>
          </p:nvSpPr>
          <p:spPr>
            <a:xfrm rot="10800000">
              <a:off x="5859863"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矢印コネクタ 57"/>
            <p:cNvCxnSpPr/>
            <p:nvPr/>
          </p:nvCxnSpPr>
          <p:spPr>
            <a:xfrm>
              <a:off x="7861507" y="4554125"/>
              <a:ext cx="445908" cy="4050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4" name="テキスト ボックス 63"/>
          <p:cNvSpPr txBox="1"/>
          <p:nvPr/>
        </p:nvSpPr>
        <p:spPr>
          <a:xfrm>
            <a:off x="320246" y="5948566"/>
            <a:ext cx="2600392" cy="400110"/>
          </a:xfrm>
          <a:prstGeom prst="rect">
            <a:avLst/>
          </a:prstGeom>
          <a:noFill/>
        </p:spPr>
        <p:txBody>
          <a:bodyPr wrap="none" rtlCol="0">
            <a:spAutoFit/>
          </a:bodyPr>
          <a:lstStyle/>
          <a:p>
            <a:r>
              <a:rPr lang="en-US" altLang="ja-JP" sz="2000" dirty="0">
                <a:solidFill>
                  <a:srgbClr val="000000"/>
                </a:solidFill>
              </a:rPr>
              <a:t>t=0</a:t>
            </a:r>
            <a:r>
              <a:rPr lang="ja-JP" altLang="en-US" sz="2000" dirty="0">
                <a:solidFill>
                  <a:srgbClr val="000000"/>
                </a:solidFill>
              </a:rPr>
              <a:t>　　内力＝外力＝０</a:t>
            </a:r>
            <a:endParaRPr kumimoji="1" lang="ja-JP" altLang="en-US" sz="2000" dirty="0">
              <a:solidFill>
                <a:srgbClr val="000000"/>
              </a:solidFill>
            </a:endParaRPr>
          </a:p>
        </p:txBody>
      </p:sp>
      <p:sp>
        <p:nvSpPr>
          <p:cNvPr id="65" name="テキスト ボックス 64"/>
          <p:cNvSpPr txBox="1"/>
          <p:nvPr/>
        </p:nvSpPr>
        <p:spPr>
          <a:xfrm>
            <a:off x="3176845" y="5949280"/>
            <a:ext cx="2254143" cy="400110"/>
          </a:xfrm>
          <a:prstGeom prst="rect">
            <a:avLst/>
          </a:prstGeom>
          <a:noFill/>
        </p:spPr>
        <p:txBody>
          <a:bodyPr wrap="none" rtlCol="0">
            <a:spAutoFit/>
          </a:bodyPr>
          <a:lstStyle/>
          <a:p>
            <a:r>
              <a:rPr lang="en-US" altLang="ja-JP" sz="2000" dirty="0">
                <a:solidFill>
                  <a:srgbClr val="000000"/>
                </a:solidFill>
              </a:rPr>
              <a:t>t=</a:t>
            </a:r>
            <a:r>
              <a:rPr lang="en-US" altLang="ja-JP" sz="2000" dirty="0" err="1">
                <a:solidFill>
                  <a:srgbClr val="000000"/>
                </a:solidFill>
                <a:latin typeface="Symbol" pitchFamily="18" charset="2"/>
              </a:rPr>
              <a:t>D</a:t>
            </a:r>
            <a:r>
              <a:rPr lang="en-US" altLang="ja-JP" sz="2000" dirty="0" err="1">
                <a:solidFill>
                  <a:srgbClr val="000000"/>
                </a:solidFill>
              </a:rPr>
              <a:t>t</a:t>
            </a:r>
            <a:r>
              <a:rPr lang="ja-JP" altLang="en-US" sz="2000" dirty="0">
                <a:solidFill>
                  <a:srgbClr val="000000"/>
                </a:solidFill>
              </a:rPr>
              <a:t>　　内力＝外力</a:t>
            </a:r>
            <a:endParaRPr kumimoji="1" lang="ja-JP" altLang="en-US" sz="2000" dirty="0">
              <a:solidFill>
                <a:srgbClr val="000000"/>
              </a:solidFill>
            </a:endParaRPr>
          </a:p>
        </p:txBody>
      </p:sp>
      <p:sp>
        <p:nvSpPr>
          <p:cNvPr id="66" name="テキスト ボックス 65"/>
          <p:cNvSpPr txBox="1"/>
          <p:nvPr/>
        </p:nvSpPr>
        <p:spPr>
          <a:xfrm>
            <a:off x="6417205" y="5949280"/>
            <a:ext cx="2148345" cy="400110"/>
          </a:xfrm>
          <a:prstGeom prst="rect">
            <a:avLst/>
          </a:prstGeom>
          <a:noFill/>
        </p:spPr>
        <p:txBody>
          <a:bodyPr wrap="none" rtlCol="0">
            <a:spAutoFit/>
          </a:bodyPr>
          <a:lstStyle/>
          <a:p>
            <a:r>
              <a:rPr lang="en-US" altLang="ja-JP" sz="2000" dirty="0">
                <a:solidFill>
                  <a:srgbClr val="000000"/>
                </a:solidFill>
              </a:rPr>
              <a:t>t=</a:t>
            </a:r>
            <a:r>
              <a:rPr lang="en-US" altLang="ja-JP" sz="2000" dirty="0" err="1">
                <a:solidFill>
                  <a:srgbClr val="000000"/>
                </a:solidFill>
                <a:latin typeface="Symbol" pitchFamily="18" charset="2"/>
              </a:rPr>
              <a:t>D</a:t>
            </a:r>
            <a:r>
              <a:rPr lang="en-US" altLang="ja-JP" sz="2000" dirty="0" err="1">
                <a:solidFill>
                  <a:srgbClr val="000000"/>
                </a:solidFill>
              </a:rPr>
              <a:t>t</a:t>
            </a:r>
            <a:r>
              <a:rPr lang="ja-JP" altLang="en-US" sz="2000" b="1" dirty="0">
                <a:solidFill>
                  <a:srgbClr val="0000CC"/>
                </a:solidFill>
              </a:rPr>
              <a:t>　　内力≠外力</a:t>
            </a:r>
            <a:endParaRPr kumimoji="1" lang="ja-JP" altLang="en-US" sz="2000" b="1" dirty="0">
              <a:solidFill>
                <a:srgbClr val="0000CC"/>
              </a:solidFill>
            </a:endParaRPr>
          </a:p>
        </p:txBody>
      </p:sp>
      <p:grpSp>
        <p:nvGrpSpPr>
          <p:cNvPr id="70" name="グループ化 69"/>
          <p:cNvGrpSpPr/>
          <p:nvPr/>
        </p:nvGrpSpPr>
        <p:grpSpPr>
          <a:xfrm>
            <a:off x="5517105" y="4104075"/>
            <a:ext cx="843501" cy="1120184"/>
            <a:chOff x="5641455" y="3585790"/>
            <a:chExt cx="843501" cy="1120184"/>
          </a:xfrm>
        </p:grpSpPr>
        <p:sp>
          <p:nvSpPr>
            <p:cNvPr id="63" name="テキスト ボックス 62"/>
            <p:cNvSpPr txBox="1"/>
            <p:nvPr/>
          </p:nvSpPr>
          <p:spPr>
            <a:xfrm>
              <a:off x="5641455" y="3585790"/>
              <a:ext cx="843501" cy="923330"/>
            </a:xfrm>
            <a:prstGeom prst="rect">
              <a:avLst/>
            </a:prstGeom>
            <a:noFill/>
          </p:spPr>
          <p:txBody>
            <a:bodyPr wrap="none" rtlCol="0">
              <a:spAutoFit/>
            </a:bodyPr>
            <a:lstStyle/>
            <a:p>
              <a:pPr algn="ctr"/>
              <a:r>
                <a:rPr kumimoji="1" lang="ja-JP" altLang="en-US" b="1" dirty="0">
                  <a:solidFill>
                    <a:srgbClr val="008000"/>
                  </a:solidFill>
                </a:rPr>
                <a:t>手の</a:t>
              </a:r>
              <a:endParaRPr kumimoji="1" lang="en-US" altLang="ja-JP" b="1" dirty="0">
                <a:solidFill>
                  <a:srgbClr val="008000"/>
                </a:solidFill>
              </a:endParaRPr>
            </a:p>
            <a:p>
              <a:pPr algn="ctr"/>
              <a:r>
                <a:rPr kumimoji="1" lang="ja-JP" altLang="en-US" b="1" dirty="0">
                  <a:solidFill>
                    <a:srgbClr val="008000"/>
                  </a:solidFill>
                </a:rPr>
                <a:t>つなぎ</a:t>
              </a:r>
              <a:endParaRPr kumimoji="1" lang="en-US" altLang="ja-JP" b="1" dirty="0">
                <a:solidFill>
                  <a:srgbClr val="008000"/>
                </a:solidFill>
              </a:endParaRPr>
            </a:p>
            <a:p>
              <a:pPr algn="ctr"/>
              <a:r>
                <a:rPr kumimoji="1" lang="ja-JP" altLang="en-US" b="1" dirty="0">
                  <a:solidFill>
                    <a:srgbClr val="008000"/>
                  </a:solidFill>
                </a:rPr>
                <a:t>を変化</a:t>
              </a:r>
            </a:p>
          </p:txBody>
        </p:sp>
        <p:sp>
          <p:nvSpPr>
            <p:cNvPr id="67" name="右矢印 66"/>
            <p:cNvSpPr/>
            <p:nvPr/>
          </p:nvSpPr>
          <p:spPr>
            <a:xfrm>
              <a:off x="5877145" y="4419110"/>
              <a:ext cx="450050" cy="28686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00"/>
                </a:solidFill>
              </a:endParaRPr>
            </a:p>
          </p:txBody>
        </p:sp>
      </p:grpSp>
      <p:sp>
        <p:nvSpPr>
          <p:cNvPr id="68" name="右矢印 67"/>
          <p:cNvSpPr/>
          <p:nvPr/>
        </p:nvSpPr>
        <p:spPr>
          <a:xfrm>
            <a:off x="2636785" y="4942336"/>
            <a:ext cx="450050" cy="28686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00"/>
              </a:solidFill>
            </a:endParaRPr>
          </a:p>
        </p:txBody>
      </p:sp>
      <p:sp>
        <p:nvSpPr>
          <p:cNvPr id="69" name="テキスト ボックス 68"/>
          <p:cNvSpPr txBox="1"/>
          <p:nvPr/>
        </p:nvSpPr>
        <p:spPr>
          <a:xfrm>
            <a:off x="2501770" y="4589838"/>
            <a:ext cx="649537" cy="369332"/>
          </a:xfrm>
          <a:prstGeom prst="rect">
            <a:avLst/>
          </a:prstGeom>
          <a:noFill/>
        </p:spPr>
        <p:txBody>
          <a:bodyPr wrap="none" rtlCol="0">
            <a:spAutoFit/>
          </a:bodyPr>
          <a:lstStyle/>
          <a:p>
            <a:pPr algn="ctr"/>
            <a:r>
              <a:rPr lang="ja-JP" altLang="en-US" b="1" dirty="0">
                <a:solidFill>
                  <a:srgbClr val="008000"/>
                </a:solidFill>
              </a:rPr>
              <a:t>解析</a:t>
            </a:r>
            <a:endParaRPr kumimoji="1" lang="en-US" altLang="ja-JP" b="1" dirty="0">
              <a:solidFill>
                <a:srgbClr val="008000"/>
              </a:solidFill>
            </a:endParaRPr>
          </a:p>
        </p:txBody>
      </p:sp>
    </p:spTree>
    <p:extLst>
      <p:ext uri="{BB962C8B-B14F-4D97-AF65-F5344CB8AC3E}">
        <p14:creationId xmlns:p14="http://schemas.microsoft.com/office/powerpoint/2010/main" val="1689961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旧定式化の問題点（続き）</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dirty="0"/>
              <a:t>【</a:t>
            </a:r>
            <a:r>
              <a:rPr lang="ja-JP" altLang="en-US" dirty="0"/>
              <a:t>旧定式化での対処法</a:t>
            </a:r>
            <a:r>
              <a:rPr lang="en-US" altLang="ja-JP" dirty="0"/>
              <a:t>】</a:t>
            </a:r>
          </a:p>
          <a:p>
            <a:r>
              <a:rPr lang="ja-JP" altLang="en-US" dirty="0"/>
              <a:t>釣合方程式に</a:t>
            </a:r>
            <a:r>
              <a:rPr lang="ja-JP" altLang="en-US" dirty="0">
                <a:solidFill>
                  <a:srgbClr val="0000CC"/>
                </a:solidFill>
              </a:rPr>
              <a:t>仮想外力項</a:t>
            </a:r>
            <a:r>
              <a:rPr lang="ja-JP" altLang="en-US" dirty="0"/>
              <a:t>を加え，（強引に）内力ベクトルの時間的連続性を保っていた．</a:t>
            </a:r>
            <a:endParaRPr lang="en-US" altLang="ja-JP" dirty="0"/>
          </a:p>
          <a:p>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r>
              <a:rPr lang="ja-JP" altLang="en-US" dirty="0">
                <a:solidFill>
                  <a:srgbClr val="0000CC"/>
                </a:solidFill>
              </a:rPr>
              <a:t>解析精度の低下</a:t>
            </a:r>
            <a:r>
              <a:rPr lang="ja-JP" altLang="en-US" dirty="0"/>
              <a:t>を招いていた．</a:t>
            </a:r>
            <a:endParaRPr lang="en-US" altLang="ja-JP" dirty="0"/>
          </a:p>
          <a:p>
            <a:r>
              <a:rPr lang="ja-JP" altLang="en-US" dirty="0">
                <a:solidFill>
                  <a:srgbClr val="FF0000"/>
                </a:solidFill>
              </a:rPr>
              <a:t>節点内力ベクトルの時間的連続性を保つことのできる新たな定式化</a:t>
            </a:r>
            <a:r>
              <a:rPr lang="ja-JP" altLang="en-US" dirty="0">
                <a:solidFill>
                  <a:srgbClr val="000000"/>
                </a:solidFill>
              </a:rPr>
              <a:t>が必要（</a:t>
            </a:r>
            <a:r>
              <a:rPr lang="ja-JP" altLang="en-US" dirty="0">
                <a:solidFill>
                  <a:srgbClr val="008000"/>
                </a:solidFill>
              </a:rPr>
              <a:t>本研究の小目的</a:t>
            </a:r>
            <a:r>
              <a:rPr lang="ja-JP" altLang="en-US" dirty="0">
                <a:solidFill>
                  <a:srgbClr val="000000"/>
                </a:solidFill>
              </a:rPr>
              <a:t>）</a:t>
            </a:r>
            <a:endParaRPr lang="en-US" altLang="ja-JP" dirty="0">
              <a:solidFill>
                <a:srgbClr val="000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075" y="2471737"/>
            <a:ext cx="6419850" cy="1914525"/>
          </a:xfrm>
          <a:prstGeom prst="rect">
            <a:avLst/>
          </a:prstGeom>
        </p:spPr>
      </p:pic>
    </p:spTree>
    <p:extLst>
      <p:ext uri="{BB962C8B-B14F-4D97-AF65-F5344CB8AC3E}">
        <p14:creationId xmlns:p14="http://schemas.microsoft.com/office/powerpoint/2010/main" val="3348610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新定式化の節点内力ベクトル</a:t>
            </a:r>
            <a:endParaRPr kumimoji="1" lang="ja-JP" altLang="en-US" dirty="0"/>
          </a:p>
        </p:txBody>
      </p:sp>
      <p:sp>
        <p:nvSpPr>
          <p:cNvPr id="3" name="コンテンツ プレースホルダー 2"/>
          <p:cNvSpPr>
            <a:spLocks noGrp="1"/>
          </p:cNvSpPr>
          <p:nvPr>
            <p:ph idx="1"/>
          </p:nvPr>
        </p:nvSpPr>
        <p:spPr>
          <a:xfrm>
            <a:off x="215900" y="638690"/>
            <a:ext cx="8928100" cy="5743060"/>
          </a:xfrm>
        </p:spPr>
        <p:txBody>
          <a:bodyPr/>
          <a:lstStyle/>
          <a:p>
            <a:r>
              <a:rPr lang="ja-JP" altLang="en-US" dirty="0"/>
              <a:t>釣合方程式</a:t>
            </a:r>
            <a:endParaRPr lang="en-US" altLang="ja-JP" dirty="0"/>
          </a:p>
          <a:p>
            <a:endParaRPr lang="en-US" altLang="ja-JP" dirty="0"/>
          </a:p>
          <a:p>
            <a:endParaRPr lang="en-US" altLang="ja-JP" dirty="0"/>
          </a:p>
          <a:p>
            <a:r>
              <a:rPr lang="ja-JP" altLang="en-US" dirty="0"/>
              <a:t>もし</a:t>
            </a:r>
            <a:r>
              <a:rPr lang="en-US" altLang="ja-JP" dirty="0"/>
              <a:t>FEM</a:t>
            </a:r>
            <a:r>
              <a:rPr lang="ja-JP" altLang="en-US" dirty="0"/>
              <a:t>同様に</a:t>
            </a:r>
            <a:r>
              <a:rPr lang="en-US" altLang="ja-JP" dirty="0"/>
              <a:t>{</a:t>
            </a:r>
            <a:r>
              <a:rPr lang="en-US" altLang="ja-JP" i="1" dirty="0"/>
              <a:t>f</a:t>
            </a:r>
            <a:r>
              <a:rPr lang="ja-JP" altLang="en-US" i="1" dirty="0"/>
              <a:t> </a:t>
            </a:r>
            <a:r>
              <a:rPr lang="en-US" altLang="ja-JP" baseline="30000" dirty="0"/>
              <a:t>int.+</a:t>
            </a:r>
            <a:r>
              <a:rPr lang="en-US" altLang="ja-JP" dirty="0"/>
              <a:t>}</a:t>
            </a:r>
            <a:r>
              <a:rPr lang="ja-JP" altLang="en-US" dirty="0"/>
              <a:t>を記述したら</a:t>
            </a:r>
            <a:r>
              <a:rPr lang="ja-JP" altLang="en-US" sz="2400" dirty="0"/>
              <a:t>（三角形１次要素風）</a:t>
            </a:r>
            <a:endParaRPr lang="en-US" altLang="ja-JP" sz="2400" dirty="0"/>
          </a:p>
          <a:p>
            <a:endParaRPr kumimoji="1" lang="en-US" altLang="ja-JP" dirty="0"/>
          </a:p>
          <a:p>
            <a:endParaRPr lang="en-US" altLang="ja-JP" dirty="0"/>
          </a:p>
          <a:p>
            <a:r>
              <a:rPr lang="ja-JP" altLang="en-US" dirty="0"/>
              <a:t>提案</a:t>
            </a:r>
            <a:r>
              <a:rPr kumimoji="1" lang="ja-JP" altLang="en-US" dirty="0"/>
              <a:t>手法の</a:t>
            </a:r>
            <a:r>
              <a:rPr lang="en-US" altLang="ja-JP" dirty="0"/>
              <a:t>{</a:t>
            </a:r>
            <a:r>
              <a:rPr lang="en-US" altLang="ja-JP" i="1" dirty="0"/>
              <a:t>f</a:t>
            </a:r>
            <a:r>
              <a:rPr lang="ja-JP" altLang="en-US" i="1" dirty="0"/>
              <a:t> </a:t>
            </a:r>
            <a:r>
              <a:rPr lang="en-US" altLang="ja-JP" baseline="30000" dirty="0"/>
              <a:t>int.+</a:t>
            </a:r>
            <a:r>
              <a:rPr lang="en-US" altLang="ja-JP" dirty="0"/>
              <a:t>}</a:t>
            </a:r>
            <a:r>
              <a:rPr lang="ja-JP" altLang="en-US" dirty="0"/>
              <a:t>の記述（</a:t>
            </a:r>
            <a:r>
              <a:rPr lang="ja-JP" altLang="en-US" dirty="0">
                <a:solidFill>
                  <a:srgbClr val="008000"/>
                </a:solidFill>
              </a:rPr>
              <a:t>増分型</a:t>
            </a:r>
            <a:r>
              <a:rPr lang="ja-JP" altLang="en-US" dirty="0"/>
              <a:t>）</a:t>
            </a:r>
            <a:endParaRPr lang="en-US" altLang="ja-JP" dirty="0"/>
          </a:p>
          <a:p>
            <a:endParaRPr kumimoji="1" lang="en-US" altLang="ja-JP" dirty="0"/>
          </a:p>
          <a:p>
            <a:endParaRPr lang="en-US" altLang="ja-JP" dirty="0"/>
          </a:p>
          <a:p>
            <a:pPr marL="0" indent="0">
              <a:buNone/>
            </a:pPr>
            <a:endParaRPr kumimoji="1" lang="en-US" altLang="ja-JP" dirty="0"/>
          </a:p>
        </p:txBody>
      </p:sp>
      <p:sp>
        <p:nvSpPr>
          <p:cNvPr id="4" name="スライド番号プレースホルダー 3"/>
          <p:cNvSpPr>
            <a:spLocks noGrp="1"/>
          </p:cNvSpPr>
          <p:nvPr>
            <p:ph type="sldNum" sz="quarter" idx="4"/>
          </p:nvPr>
        </p:nvSpPr>
        <p:spPr>
          <a:xfrm>
            <a:off x="4037625" y="6624355"/>
            <a:ext cx="1054894" cy="196968"/>
          </a:xfrm>
        </p:spPr>
        <p:txBody>
          <a:bodyPr/>
          <a:lstStyle/>
          <a:p>
            <a:r>
              <a:rPr lang="en-US" altLang="ja-JP" dirty="0"/>
              <a:t>P. </a:t>
            </a:r>
            <a:fld id="{F8FDF831-B0A3-4B44-A20D-7581D5587101}" type="slidenum">
              <a:rPr lang="ja-JP" altLang="en-US" smtClean="0"/>
              <a:pPr/>
              <a:t>8</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 y="1178750"/>
            <a:ext cx="9115425" cy="1000125"/>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3009655"/>
            <a:ext cx="5238750" cy="914400"/>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3200" y="4779150"/>
            <a:ext cx="6734175" cy="1562100"/>
          </a:xfrm>
          <a:prstGeom prst="rect">
            <a:avLst/>
          </a:prstGeom>
        </p:spPr>
      </p:pic>
      <p:cxnSp>
        <p:nvCxnSpPr>
          <p:cNvPr id="10" name="直線矢印コネクタ 9"/>
          <p:cNvCxnSpPr/>
          <p:nvPr/>
        </p:nvCxnSpPr>
        <p:spPr>
          <a:xfrm flipH="1">
            <a:off x="5823056" y="4419110"/>
            <a:ext cx="954189" cy="5400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6831334" y="3746325"/>
            <a:ext cx="1848583" cy="830997"/>
          </a:xfrm>
          <a:prstGeom prst="rect">
            <a:avLst/>
          </a:prstGeom>
          <a:noFill/>
          <a:ln>
            <a:solidFill>
              <a:srgbClr val="FF0000"/>
            </a:solidFill>
          </a:ln>
        </p:spPr>
        <p:txBody>
          <a:bodyPr wrap="none" rtlCol="0">
            <a:spAutoFit/>
          </a:bodyPr>
          <a:lstStyle/>
          <a:p>
            <a:r>
              <a:rPr kumimoji="1" lang="ja-JP" altLang="en-US" sz="2400" dirty="0">
                <a:solidFill>
                  <a:srgbClr val="FF0000"/>
                </a:solidFill>
              </a:rPr>
              <a:t>節点内力</a:t>
            </a:r>
            <a:endParaRPr kumimoji="1" lang="en-US" altLang="ja-JP" sz="2400" dirty="0">
              <a:solidFill>
                <a:srgbClr val="FF0000"/>
              </a:solidFill>
            </a:endParaRPr>
          </a:p>
          <a:p>
            <a:r>
              <a:rPr lang="ja-JP" altLang="en-US" sz="2400" dirty="0">
                <a:solidFill>
                  <a:srgbClr val="008000"/>
                </a:solidFill>
              </a:rPr>
              <a:t>増分</a:t>
            </a:r>
            <a:r>
              <a:rPr lang="ja-JP" altLang="en-US" sz="2400" dirty="0">
                <a:solidFill>
                  <a:srgbClr val="FF0000"/>
                </a:solidFill>
              </a:rPr>
              <a:t>ベクトル</a:t>
            </a:r>
            <a:endParaRPr kumimoji="1" lang="ja-JP" altLang="en-US" sz="2400" dirty="0">
              <a:solidFill>
                <a:srgbClr val="FF0000"/>
              </a:solidFill>
            </a:endParaRPr>
          </a:p>
        </p:txBody>
      </p:sp>
      <p:cxnSp>
        <p:nvCxnSpPr>
          <p:cNvPr id="15" name="直線矢印コネクタ 14"/>
          <p:cNvCxnSpPr/>
          <p:nvPr/>
        </p:nvCxnSpPr>
        <p:spPr>
          <a:xfrm flipH="1">
            <a:off x="6957265" y="4998078"/>
            <a:ext cx="449546" cy="51118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429768" y="4689140"/>
            <a:ext cx="1687737" cy="523220"/>
          </a:xfrm>
          <a:prstGeom prst="rect">
            <a:avLst/>
          </a:prstGeom>
          <a:noFill/>
          <a:ln>
            <a:solidFill>
              <a:srgbClr val="0000CC"/>
            </a:solidFill>
          </a:ln>
        </p:spPr>
        <p:txBody>
          <a:bodyPr wrap="square" rtlCol="0">
            <a:spAutoFit/>
          </a:bodyPr>
          <a:lstStyle/>
          <a:p>
            <a:pPr algn="ctr"/>
            <a:r>
              <a:rPr kumimoji="1" lang="ja-JP" altLang="en-US" sz="2800" dirty="0">
                <a:solidFill>
                  <a:srgbClr val="0000CC"/>
                </a:solidFill>
              </a:rPr>
              <a:t>何応力？</a:t>
            </a:r>
          </a:p>
        </p:txBody>
      </p:sp>
    </p:spTree>
    <p:extLst>
      <p:ext uri="{BB962C8B-B14F-4D97-AF65-F5344CB8AC3E}">
        <p14:creationId xmlns:p14="http://schemas.microsoft.com/office/powerpoint/2010/main" val="4234453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節点内力増分ベクトルと</a:t>
            </a:r>
            <a:r>
              <a:rPr lang="en-US" altLang="ja-JP" dirty="0" err="1"/>
              <a:t>Δσ</a:t>
            </a:r>
            <a:endParaRPr kumimoji="1" lang="ja-JP" altLang="en-US" dirty="0"/>
          </a:p>
        </p:txBody>
      </p:sp>
      <p:sp>
        <p:nvSpPr>
          <p:cNvPr id="3" name="コンテンツ プレースホルダー 2"/>
          <p:cNvSpPr>
            <a:spLocks noGrp="1"/>
          </p:cNvSpPr>
          <p:nvPr>
            <p:ph idx="1"/>
          </p:nvPr>
        </p:nvSpPr>
        <p:spPr>
          <a:xfrm>
            <a:off x="215900" y="2393884"/>
            <a:ext cx="8928100" cy="3987865"/>
          </a:xfrm>
        </p:spPr>
        <p:txBody>
          <a:bodyPr/>
          <a:lstStyle/>
          <a:p>
            <a:r>
              <a:rPr kumimoji="1" lang="ja-JP" altLang="en-US" dirty="0"/>
              <a:t>提案手法では</a:t>
            </a:r>
            <a:r>
              <a:rPr kumimoji="1" lang="en-US" altLang="ja-JP" dirty="0" err="1">
                <a:solidFill>
                  <a:srgbClr val="0000CC"/>
                </a:solidFill>
              </a:rPr>
              <a:t>Δσ</a:t>
            </a:r>
            <a:r>
              <a:rPr kumimoji="1" lang="ja-JP" altLang="en-US" dirty="0"/>
              <a:t>を次式で</a:t>
            </a:r>
            <a:r>
              <a:rPr kumimoji="1" lang="ja-JP" altLang="en-US" dirty="0">
                <a:solidFill>
                  <a:srgbClr val="008000"/>
                </a:solidFill>
              </a:rPr>
              <a:t>定義</a:t>
            </a:r>
            <a:r>
              <a:rPr kumimoji="1" lang="ja-JP" altLang="en-US" dirty="0"/>
              <a:t>する．</a:t>
            </a:r>
            <a:endParaRPr kumimoji="1" lang="en-US" altLang="ja-JP" dirty="0"/>
          </a:p>
          <a:p>
            <a:pPr lvl="1"/>
            <a:endParaRPr kumimoji="1" lang="en-US" altLang="ja-JP" dirty="0"/>
          </a:p>
          <a:p>
            <a:pPr lvl="1"/>
            <a:endParaRPr lang="en-US" altLang="ja-JP" dirty="0"/>
          </a:p>
          <a:p>
            <a:pPr lvl="1"/>
            <a:r>
              <a:rPr kumimoji="1" lang="en-US" altLang="ja-JP" b="1" i="1" dirty="0"/>
              <a:t>L</a:t>
            </a:r>
            <a:r>
              <a:rPr kumimoji="1" lang="ja-JP" altLang="en-US" dirty="0"/>
              <a:t>：速度勾配</a:t>
            </a:r>
            <a:endParaRPr kumimoji="1" lang="en-US" altLang="ja-JP" dirty="0"/>
          </a:p>
          <a:p>
            <a:pPr lvl="1"/>
            <a:r>
              <a:rPr kumimoji="1" lang="en-US" altLang="ja-JP" dirty="0"/>
              <a:t>Cauchy</a:t>
            </a:r>
            <a:r>
              <a:rPr lang="ja-JP" altLang="en-US" dirty="0"/>
              <a:t>応力増分を増分前</a:t>
            </a:r>
            <a:r>
              <a:rPr lang="en-US" altLang="ja-JP" dirty="0"/>
              <a:t>Cauchy</a:t>
            </a:r>
            <a:r>
              <a:rPr lang="ja-JP" altLang="en-US" dirty="0"/>
              <a:t>応力と体積変形成分を除く速度勾配を用いて補正した量．</a:t>
            </a:r>
            <a:endParaRPr lang="en-US" altLang="ja-JP" dirty="0"/>
          </a:p>
          <a:p>
            <a:pPr lvl="1"/>
            <a:r>
              <a:rPr lang="ja-JP" altLang="en-US" dirty="0"/>
              <a:t>現時点で</a:t>
            </a:r>
            <a:r>
              <a:rPr lang="ja-JP" altLang="en-US" dirty="0">
                <a:solidFill>
                  <a:srgbClr val="0000CC"/>
                </a:solidFill>
              </a:rPr>
              <a:t>数理的な裏付けは得られていない</a:t>
            </a:r>
            <a:r>
              <a:rPr lang="ja-JP" altLang="en-US" dirty="0"/>
              <a:t>．</a:t>
            </a:r>
            <a:endParaRPr lang="en-US" altLang="ja-JP" dirty="0"/>
          </a:p>
          <a:p>
            <a:pPr lvl="1"/>
            <a:r>
              <a:rPr lang="ja-JP" altLang="en-US" dirty="0">
                <a:solidFill>
                  <a:srgbClr val="008000"/>
                </a:solidFill>
              </a:rPr>
              <a:t>本講演では解析例によって上式の正当性を示す．</a:t>
            </a:r>
            <a:endParaRPr lang="en-US" altLang="ja-JP" dirty="0">
              <a:solidFill>
                <a:srgbClr val="008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200" y="773705"/>
            <a:ext cx="6734175" cy="1562100"/>
          </a:xfrm>
          <a:prstGeom prst="rect">
            <a:avLst/>
          </a:prstGeo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l="-1060" t="-9031" r="-225" b="-7261"/>
          <a:stretch/>
        </p:blipFill>
        <p:spPr>
          <a:xfrm>
            <a:off x="1080000" y="3204000"/>
            <a:ext cx="6840000" cy="576000"/>
          </a:xfrm>
          <a:prstGeom prst="rect">
            <a:avLst/>
          </a:prstGeom>
          <a:noFill/>
          <a:ln>
            <a:solidFill>
              <a:srgbClr val="0000CC"/>
            </a:solidFill>
          </a:ln>
        </p:spPr>
      </p:pic>
    </p:spTree>
    <p:extLst>
      <p:ext uri="{BB962C8B-B14F-4D97-AF65-F5344CB8AC3E}">
        <p14:creationId xmlns:p14="http://schemas.microsoft.com/office/powerpoint/2010/main" val="13061388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434AABAA-0CD1-449A-92EE-1EF53EC18894"/>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0\uFFFD\u0016\uFFFD{EE42B3B6-3D5D-4190-BC94-BBF25F07017C}&quot;,&quot;Z:\\_yuki\\public_html\\slid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00"/>
  <p:tag name="ISPRING_PRESENTATION_TITLE" val="nctam2011-slide"/>
  <p:tag name="ISPRING_FIRST_PUBLISH" val="1"/>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16933</TotalTime>
  <Words>1103</Words>
  <Application>Microsoft Office PowerPoint</Application>
  <PresentationFormat>画面に合わせる (4:3)</PresentationFormat>
  <Paragraphs>198</Paragraphs>
  <Slides>22</Slides>
  <Notes>22</Notes>
  <HiddenSlides>0</HiddenSlides>
  <MMClips>7</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22</vt:i4>
      </vt:variant>
    </vt:vector>
  </HeadingPairs>
  <TitlesOfParts>
    <vt:vector size="29" baseType="lpstr">
      <vt:lpstr>MS PGothic</vt:lpstr>
      <vt:lpstr>MS Gothic</vt:lpstr>
      <vt:lpstr>Arial</vt:lpstr>
      <vt:lpstr>Calibri</vt:lpstr>
      <vt:lpstr>Symbol</vt:lpstr>
      <vt:lpstr>Wingdings</vt:lpstr>
      <vt:lpstr>デザインの設定</vt:lpstr>
      <vt:lpstr>増分型仮想仕事式と 浮動応力点積分に基づく 大変形解析のための Galerkinメッシュフリー法の定式化</vt:lpstr>
      <vt:lpstr>研究背景（モチベーション）</vt:lpstr>
      <vt:lpstr>研究の大目標</vt:lpstr>
      <vt:lpstr>メッシュフリー領域積分法３種</vt:lpstr>
      <vt:lpstr>浮動応力点積分メッシュフリー法の概要</vt:lpstr>
      <vt:lpstr>旧定式化の問題点</vt:lpstr>
      <vt:lpstr>旧定式化の問題点（続き）</vt:lpstr>
      <vt:lpstr>新定式化の節点内力ベクトル</vt:lpstr>
      <vt:lpstr>節点内力増分ベクトルとΔσ</vt:lpstr>
      <vt:lpstr>解析例で用いる構成式</vt:lpstr>
      <vt:lpstr>解析例：片持ち梁の曲げ</vt:lpstr>
      <vt:lpstr>解析例：片持ち梁の曲げ</vt:lpstr>
      <vt:lpstr>解析例：片持ち梁の曲げ</vt:lpstr>
      <vt:lpstr>解析例：引張解析</vt:lpstr>
      <vt:lpstr>解析例：引張解析</vt:lpstr>
      <vt:lpstr>解析例：引張解析</vt:lpstr>
      <vt:lpstr>解析例：押込解析</vt:lpstr>
      <vt:lpstr>解析例：押込解析</vt:lpstr>
      <vt:lpstr>解析例：押込解析</vt:lpstr>
      <vt:lpstr>解析例：半面押込解析</vt:lpstr>
      <vt:lpstr>解析例：半面押込解析</vt:lpstr>
      <vt:lpstr>まとめ／今後の予定</vt:lpstr>
    </vt:vector>
  </TitlesOfParts>
  <Company>みずほ情報総研</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nctam2011-slide</dc:title>
  <dc:creator/>
  <cp:lastModifiedBy>T20190041572</cp:lastModifiedBy>
  <cp:revision>769</cp:revision>
  <dcterms:created xsi:type="dcterms:W3CDTF">2007-11-22T18:02:40Z</dcterms:created>
  <dcterms:modified xsi:type="dcterms:W3CDTF">2024-04-09T03:19:12Z</dcterms:modified>
</cp:coreProperties>
</file>