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mov" ContentType="video/quicktime"/>
  <Default Extension="rels" ContentType="application/vnd.openxmlformats-package.relationships+xml"/>
  <Default Extension="xml" ContentType="application/xml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35"/>
  </p:notesMasterIdLst>
  <p:handoutMasterIdLst>
    <p:handoutMasterId r:id="rId36"/>
  </p:handoutMasterIdLst>
  <p:sldIdLst>
    <p:sldId id="770" r:id="rId2"/>
    <p:sldId id="756" r:id="rId3"/>
    <p:sldId id="766" r:id="rId4"/>
    <p:sldId id="805" r:id="rId5"/>
    <p:sldId id="804" r:id="rId6"/>
    <p:sldId id="771" r:id="rId7"/>
    <p:sldId id="797" r:id="rId8"/>
    <p:sldId id="786" r:id="rId9"/>
    <p:sldId id="787" r:id="rId10"/>
    <p:sldId id="788" r:id="rId11"/>
    <p:sldId id="789" r:id="rId12"/>
    <p:sldId id="796" r:id="rId13"/>
    <p:sldId id="791" r:id="rId14"/>
    <p:sldId id="792" r:id="rId15"/>
    <p:sldId id="783" r:id="rId16"/>
    <p:sldId id="800" r:id="rId17"/>
    <p:sldId id="801" r:id="rId18"/>
    <p:sldId id="775" r:id="rId19"/>
    <p:sldId id="776" r:id="rId20"/>
    <p:sldId id="778" r:id="rId21"/>
    <p:sldId id="807" r:id="rId22"/>
    <p:sldId id="802" r:id="rId23"/>
    <p:sldId id="782" r:id="rId24"/>
    <p:sldId id="808" r:id="rId25"/>
    <p:sldId id="768" r:id="rId26"/>
    <p:sldId id="809" r:id="rId27"/>
    <p:sldId id="793" r:id="rId28"/>
    <p:sldId id="794" r:id="rId29"/>
    <p:sldId id="795" r:id="rId30"/>
    <p:sldId id="810" r:id="rId31"/>
    <p:sldId id="779" r:id="rId32"/>
    <p:sldId id="769" r:id="rId33"/>
    <p:sldId id="780" r:id="rId34"/>
  </p:sldIdLst>
  <p:sldSz cx="12192000" cy="6858000"/>
  <p:notesSz cx="9971088" cy="6823075"/>
  <p:custDataLst>
    <p:tags r:id="rId37"/>
  </p:custDataLst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9">
          <p15:clr>
            <a:srgbClr val="A4A3A4"/>
          </p15:clr>
        </p15:guide>
        <p15:guide id="2" pos="314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CC"/>
    <a:srgbClr val="FF00FF"/>
    <a:srgbClr val="008000"/>
    <a:srgbClr val="FF9900"/>
    <a:srgbClr val="F1E441"/>
    <a:srgbClr val="FFFF80"/>
    <a:srgbClr val="4DFFC4"/>
    <a:srgbClr val="00CC88"/>
    <a:srgbClr val="FF0000"/>
    <a:srgbClr val="66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淡色スタイル 2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A111915-BE36-4E01-A7E5-04B1672EAD32}" styleName="淡色スタイル 2 - アクセント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353" autoAdjust="0"/>
    <p:restoredTop sz="88252" autoAdjust="0"/>
  </p:normalViewPr>
  <p:slideViewPr>
    <p:cSldViewPr>
      <p:cViewPr varScale="1">
        <p:scale>
          <a:sx n="74" d="100"/>
          <a:sy n="74" d="100"/>
        </p:scale>
        <p:origin x="6" y="95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>
      <p:cViewPr varScale="1">
        <p:scale>
          <a:sx n="117" d="100"/>
          <a:sy n="117" d="100"/>
        </p:scale>
        <p:origin x="564" y="108"/>
      </p:cViewPr>
      <p:guideLst>
        <p:guide orient="horz" pos="2149"/>
        <p:guide pos="314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5648325" y="0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7F8867-4283-4A96-9771-3601A6259625}" type="datetimeFigureOut">
              <a:rPr kumimoji="1" lang="ja-JP" altLang="en-US" smtClean="0"/>
              <a:t>2018/10/2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6480175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5648325" y="6480175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55A802-9E04-459A-9DBB-836DB47BD77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91708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19943" cy="341209"/>
          </a:xfrm>
          <a:prstGeom prst="rect">
            <a:avLst/>
          </a:prstGeom>
        </p:spPr>
        <p:txBody>
          <a:bodyPr vert="horz" lIns="92418" tIns="46209" rIns="92418" bIns="46209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5648797" y="0"/>
            <a:ext cx="4319943" cy="341209"/>
          </a:xfrm>
          <a:prstGeom prst="rect">
            <a:avLst/>
          </a:prstGeom>
        </p:spPr>
        <p:txBody>
          <a:bodyPr vert="horz" lIns="92418" tIns="46209" rIns="92418" bIns="46209" rtlCol="0"/>
          <a:lstStyle>
            <a:lvl1pPr algn="r">
              <a:defRPr sz="1200" smtClean="0"/>
            </a:lvl1pPr>
          </a:lstStyle>
          <a:p>
            <a:pPr>
              <a:defRPr/>
            </a:pPr>
            <a:fld id="{C3B1C3B4-0EFA-4E9A-BE43-AB531CD70431}" type="datetimeFigureOut">
              <a:rPr lang="ja-JP" altLang="en-US"/>
              <a:pPr>
                <a:defRPr/>
              </a:pPr>
              <a:t>2018/10/2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2711450" y="511175"/>
            <a:ext cx="4548188" cy="2559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18" tIns="46209" rIns="92418" bIns="46209" rtlCol="0" anchor="ctr"/>
          <a:lstStyle/>
          <a:p>
            <a:pPr lvl="0"/>
            <a:endParaRPr lang="ja-JP" altLang="en-US" noProof="0" smtClean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997815" y="3240934"/>
            <a:ext cx="7975460" cy="3070878"/>
          </a:xfrm>
          <a:prstGeom prst="rect">
            <a:avLst/>
          </a:prstGeom>
        </p:spPr>
        <p:txBody>
          <a:bodyPr vert="horz" lIns="92418" tIns="46209" rIns="92418" bIns="46209" rtlCol="0">
            <a:normAutofit/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1" y="6480770"/>
            <a:ext cx="4319943" cy="341208"/>
          </a:xfrm>
          <a:prstGeom prst="rect">
            <a:avLst/>
          </a:prstGeom>
        </p:spPr>
        <p:txBody>
          <a:bodyPr vert="horz" lIns="92418" tIns="46209" rIns="92418" bIns="46209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5648797" y="6480770"/>
            <a:ext cx="4319943" cy="341208"/>
          </a:xfrm>
          <a:prstGeom prst="rect">
            <a:avLst/>
          </a:prstGeom>
        </p:spPr>
        <p:txBody>
          <a:bodyPr vert="horz" lIns="92418" tIns="46209" rIns="92418" bIns="46209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24E7511A-E19B-4650-9FBF-BD8447E14FD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99943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711450" y="511175"/>
            <a:ext cx="4548188" cy="255905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57135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711450" y="511175"/>
            <a:ext cx="4548188" cy="255905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782877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0" y="656692"/>
            <a:ext cx="12192000" cy="3024336"/>
          </a:xfrm>
        </p:spPr>
        <p:txBody>
          <a:bodyPr anchor="b"/>
          <a:lstStyle>
            <a:lvl1pPr>
              <a:defRPr b="1">
                <a:latin typeface="Comic Sans MS" panose="030F0702030302020204" pitchFamily="66" charset="0"/>
                <a:cs typeface="Arial" panose="020B0604020202020204" pitchFamily="34" charset="0"/>
              </a:defRPr>
            </a:lvl1pPr>
          </a:lstStyle>
          <a:p>
            <a:r>
              <a:rPr lang="ja-JP" altLang="en-US" dirty="0" smtClean="0"/>
              <a:t>マスタ タイトルの書式設定</a:t>
            </a:r>
            <a:endParaRPr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0" y="4113076"/>
            <a:ext cx="12192000" cy="2268252"/>
          </a:xfrm>
        </p:spPr>
        <p:txBody>
          <a:bodyPr/>
          <a:lstStyle>
            <a:lvl1pPr marL="0" indent="0"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dirty="0" smtClean="0"/>
              <a:t>マスタ サブタイトルの書式設定</a:t>
            </a:r>
            <a:endParaRPr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5385330" y="6661032"/>
            <a:ext cx="1406525" cy="196968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altLang="ja-JP" dirty="0" smtClean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03033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セクションタイトル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7408" y="656692"/>
            <a:ext cx="12192000" cy="5724636"/>
          </a:xfrm>
        </p:spPr>
        <p:txBody>
          <a:bodyPr anchor="ctr">
            <a:normAutofit/>
          </a:bodyPr>
          <a:lstStyle>
            <a:lvl1pPr algn="ctr">
              <a:defRPr sz="4000" b="1"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ja-JP" altLang="en-US" dirty="0" smtClean="0"/>
              <a:t>マスタ タイトルの書式設定</a:t>
            </a:r>
            <a:endParaRPr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5385330" y="6661032"/>
            <a:ext cx="1406525" cy="196968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altLang="ja-JP" dirty="0" smtClean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07104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36513"/>
            <a:ext cx="12192000" cy="620712"/>
          </a:xfrm>
        </p:spPr>
        <p:txBody>
          <a:bodyPr>
            <a:normAutofit/>
          </a:bodyPr>
          <a:lstStyle>
            <a:lvl1pPr algn="ctr">
              <a:defRPr sz="4000" b="1">
                <a:latin typeface="Comic Sans MS" panose="030F0702030302020204" pitchFamily="66" charset="0"/>
                <a:cs typeface="Arial" panose="020B0604020202020204" pitchFamily="34" charset="0"/>
              </a:defRPr>
            </a:lvl1pPr>
          </a:lstStyle>
          <a:p>
            <a:r>
              <a:rPr lang="ja-JP" altLang="en-US" dirty="0" smtClean="0"/>
              <a:t>マスタ タイトルの書式設定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5385330" y="6661032"/>
            <a:ext cx="1406525" cy="196968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altLang="ja-JP" dirty="0" smtClean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895410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Comic Sans MS" panose="030F0702030302020204" pitchFamily="66" charset="0"/>
                <a:cs typeface="Arial" panose="020B0604020202020204" pitchFamily="34" charset="0"/>
              </a:defRPr>
            </a:lvl1pPr>
          </a:lstStyle>
          <a:p>
            <a:r>
              <a:rPr lang="ja-JP" altLang="en-US" dirty="0" smtClean="0"/>
              <a:t>マスタ タイトルの書式設定</a:t>
            </a:r>
            <a:endParaRPr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5385330" y="6661032"/>
            <a:ext cx="1406525" cy="196968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altLang="ja-JP" dirty="0" smtClean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0866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6513"/>
            <a:ext cx="12192000" cy="6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accent1"/>
            </a:outerShdw>
          </a:effec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ja-JP" altLang="en-US" dirty="0" smtClean="0"/>
              <a:t>マスタ タイトルの書式設定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34433" y="623888"/>
            <a:ext cx="11522207" cy="577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</a:p>
        </p:txBody>
      </p:sp>
      <p:sp>
        <p:nvSpPr>
          <p:cNvPr id="3086" name="Rectangle 14"/>
          <p:cNvSpPr>
            <a:spLocks noChangeArrowheads="1"/>
          </p:cNvSpPr>
          <p:nvPr userDrawn="1"/>
        </p:nvSpPr>
        <p:spPr bwMode="auto">
          <a:xfrm flipV="1">
            <a:off x="0" y="574675"/>
            <a:ext cx="12192000" cy="71438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404040"/>
              </a:gs>
            </a:gsLst>
            <a:lin ang="13500000" scaled="1"/>
          </a:gradFill>
          <a:ln w="9525">
            <a:noFill/>
            <a:round/>
            <a:headEnd/>
            <a:tailEnd/>
          </a:ln>
        </p:spPr>
        <p:txBody>
          <a:bodyPr rot="10800000" wrap="none" anchor="ctr"/>
          <a:lstStyle/>
          <a:p>
            <a:pPr>
              <a:defRPr/>
            </a:pPr>
            <a:endParaRPr lang="ja-JP" altLang="en-US"/>
          </a:p>
        </p:txBody>
      </p:sp>
      <p:grpSp>
        <p:nvGrpSpPr>
          <p:cNvPr id="6" name="グループ化 5"/>
          <p:cNvGrpSpPr/>
          <p:nvPr userDrawn="1"/>
        </p:nvGrpSpPr>
        <p:grpSpPr>
          <a:xfrm>
            <a:off x="0" y="6397626"/>
            <a:ext cx="12192000" cy="460375"/>
            <a:chOff x="0" y="6397625"/>
            <a:chExt cx="9144000" cy="460375"/>
          </a:xfrm>
        </p:grpSpPr>
        <p:sp>
          <p:nvSpPr>
            <p:cNvPr id="3080" name="Rectangle 8"/>
            <p:cNvSpPr>
              <a:spLocks noChangeArrowheads="1"/>
            </p:cNvSpPr>
            <p:nvPr userDrawn="1"/>
          </p:nvSpPr>
          <p:spPr bwMode="auto">
            <a:xfrm flipV="1">
              <a:off x="0" y="6397625"/>
              <a:ext cx="9144000" cy="460375"/>
            </a:xfrm>
            <a:prstGeom prst="rect">
              <a:avLst/>
            </a:prstGeom>
            <a:solidFill>
              <a:srgbClr val="404040"/>
            </a:solidFill>
            <a:ln w="9525">
              <a:noFill/>
              <a:round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3081" name="Text Box 9"/>
            <p:cNvSpPr txBox="1">
              <a:spLocks noChangeArrowheads="1"/>
            </p:cNvSpPr>
            <p:nvPr userDrawn="1"/>
          </p:nvSpPr>
          <p:spPr bwMode="auto">
            <a:xfrm>
              <a:off x="4235933" y="6402186"/>
              <a:ext cx="652047" cy="27307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36000" tIns="36000" rIns="36000" bIns="36000" anchor="ctr" anchorCtr="0">
              <a:spAutoFit/>
            </a:bodyPr>
            <a:lstStyle/>
            <a:p>
              <a:pPr algn="ctr" defTabSz="457200">
                <a:lnSpc>
                  <a:spcPct val="93000"/>
                </a:lnSpc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kumimoji="0" lang="en-US" altLang="ja-JP" sz="1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MNE</a:t>
              </a:r>
              <a:r>
                <a:rPr kumimoji="0" lang="en-US" altLang="ja-JP" sz="1400" baseline="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2018</a:t>
              </a:r>
              <a:endParaRPr kumimoji="0" lang="en-GB" altLang="ja-JP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" name="スライド番号プレースホルダー 4"/>
          <p:cNvSpPr>
            <a:spLocks noGrp="1"/>
          </p:cNvSpPr>
          <p:nvPr userDrawn="1">
            <p:ph type="sldNum" sz="quarter" idx="4"/>
          </p:nvPr>
        </p:nvSpPr>
        <p:spPr>
          <a:xfrm>
            <a:off x="5385330" y="6661032"/>
            <a:ext cx="1406525" cy="196968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altLang="ja-JP" dirty="0" smtClean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11" name="Picture 17" descr="logo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21" y="6453188"/>
            <a:ext cx="1681163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5" descr="ロゴのみ"/>
          <p:cNvPicPr>
            <a:picLocks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24" b="20924"/>
          <a:stretch>
            <a:fillRect/>
          </a:stretch>
        </p:blipFill>
        <p:spPr bwMode="auto">
          <a:xfrm>
            <a:off x="9815437" y="6453188"/>
            <a:ext cx="1681163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6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chemeClr val="accent2"/>
          </a:solidFill>
          <a:latin typeface="Comic Sans MS" panose="030F0702030302020204" pitchFamily="66" charset="0"/>
          <a:ea typeface="Arial Unicode MS" pitchFamily="50" charset="-128"/>
          <a:cs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n"/>
        <a:defRPr kumimoji="1" sz="2800">
          <a:solidFill>
            <a:schemeClr val="tx1"/>
          </a:solidFill>
          <a:latin typeface="Arial" pitchFamily="34" charset="0"/>
          <a:ea typeface="Arial Unicode MS" pitchFamily="50" charset="-128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l"/>
        <a:defRPr kumimoji="1" sz="2400">
          <a:solidFill>
            <a:schemeClr val="tx1"/>
          </a:solidFill>
          <a:latin typeface="Arial" pitchFamily="34" charset="0"/>
          <a:ea typeface="Arial Unicode MS" pitchFamily="50" charset="-128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u"/>
        <a:defRPr kumimoji="1" sz="2000">
          <a:solidFill>
            <a:schemeClr val="tx1"/>
          </a:solidFill>
          <a:latin typeface="Arial" pitchFamily="34" charset="0"/>
          <a:ea typeface="Arial Unicode MS" pitchFamily="50" charset="-128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p"/>
        <a:defRPr kumimoji="1" sz="1800">
          <a:solidFill>
            <a:schemeClr val="tx1"/>
          </a:solidFill>
          <a:latin typeface="Arial" pitchFamily="34" charset="0"/>
          <a:ea typeface="Arial Unicode MS" pitchFamily="50" charset="-128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»"/>
        <a:defRPr kumimoji="1" sz="1800">
          <a:solidFill>
            <a:schemeClr val="tx1"/>
          </a:solidFill>
          <a:latin typeface="Arial" pitchFamily="34" charset="0"/>
          <a:ea typeface="Arial Unicode MS" pitchFamily="50" charset="-128"/>
          <a:cs typeface="Arial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0.png"/><Relationship Id="rId5" Type="http://schemas.openxmlformats.org/officeDocument/2006/relationships/image" Target="../media/image210.png"/><Relationship Id="rId10" Type="http://schemas.openxmlformats.org/officeDocument/2006/relationships/image" Target="../media/image26.png"/><Relationship Id="rId4" Type="http://schemas.openxmlformats.org/officeDocument/2006/relationships/image" Target="../media/image19.png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emf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e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00.png"/><Relationship Id="rId7" Type="http://schemas.openxmlformats.org/officeDocument/2006/relationships/image" Target="../media/image49.emf"/><Relationship Id="rId2" Type="http://schemas.openxmlformats.org/officeDocument/2006/relationships/image" Target="../media/image49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ja-JP" sz="4400" dirty="0"/>
              <a:t>Numerical modeling method </a:t>
            </a:r>
            <a:r>
              <a:rPr lang="en-US" altLang="ja-JP" sz="4400" dirty="0" smtClean="0"/>
              <a:t/>
            </a:r>
            <a:br>
              <a:rPr lang="en-US" altLang="ja-JP" sz="4400" dirty="0" smtClean="0"/>
            </a:br>
            <a:r>
              <a:rPr lang="en-US" altLang="ja-JP" sz="4400" dirty="0" smtClean="0"/>
              <a:t>to </a:t>
            </a:r>
            <a:r>
              <a:rPr lang="en-US" altLang="ja-JP" sz="4400" dirty="0"/>
              <a:t>reproduce UV imprint process </a:t>
            </a:r>
            <a:r>
              <a:rPr lang="en-US" altLang="ja-JP" sz="4400" dirty="0" smtClean="0"/>
              <a:t/>
            </a:r>
            <a:br>
              <a:rPr lang="en-US" altLang="ja-JP" sz="4400" dirty="0" smtClean="0"/>
            </a:br>
            <a:r>
              <a:rPr lang="en-US" altLang="ja-JP" sz="4400" dirty="0" smtClean="0"/>
              <a:t>using </a:t>
            </a:r>
            <a:r>
              <a:rPr lang="en-US" altLang="ja-JP" sz="4400" dirty="0"/>
              <a:t>thermo-viscoelastic constitutive law</a:t>
            </a:r>
            <a:endParaRPr kumimoji="1" lang="ja-JP" altLang="en-US" sz="4400" dirty="0"/>
          </a:p>
        </p:txBody>
      </p:sp>
      <p:sp>
        <p:nvSpPr>
          <p:cNvPr id="2" name="サブタイトル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ja-JP" b="1" u="sng" dirty="0" err="1"/>
              <a:t>Ryunosuke</a:t>
            </a:r>
            <a:r>
              <a:rPr lang="en-US" altLang="ja-JP" b="1" u="sng" dirty="0"/>
              <a:t> YAMASHITA</a:t>
            </a:r>
            <a:r>
              <a:rPr lang="en-US" altLang="ja-JP" b="1" dirty="0"/>
              <a:t>, Yuki ONISHI, Kenji AMAYA</a:t>
            </a:r>
          </a:p>
          <a:p>
            <a:r>
              <a:rPr lang="en-US" altLang="ja-JP" b="1" dirty="0"/>
              <a:t>Tokyo Institute of Technology, Japan</a:t>
            </a:r>
            <a:endParaRPr lang="ja-JP" altLang="en-US" b="1" dirty="0"/>
          </a:p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3023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600" dirty="0"/>
              <a:t>Relative Gap Change </a:t>
            </a:r>
            <a:r>
              <a:rPr lang="en-US" altLang="ja-JP" sz="3600" dirty="0" smtClean="0"/>
              <a:t>(Model Parameter Identification</a:t>
            </a:r>
            <a:r>
              <a:rPr lang="en-US" altLang="ja-JP" sz="3600" dirty="0"/>
              <a:t>)</a:t>
            </a:r>
            <a:endParaRPr kumimoji="1" lang="ja-JP" alt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ja-JP" sz="2400" dirty="0" smtClean="0"/>
                  <a:t>UV shrink </a:t>
                </a:r>
                <a:r>
                  <a:rPr lang="en-US" altLang="ja-JP" sz="2400" dirty="0"/>
                  <a:t>is </a:t>
                </a:r>
                <a:r>
                  <a:rPr lang="en-US" altLang="ja-JP" sz="2400" dirty="0" smtClean="0"/>
                  <a:t>modeled as </a:t>
                </a:r>
                <a:r>
                  <a:rPr lang="en-US" altLang="ja-JP" sz="2400" b="1" dirty="0" smtClean="0">
                    <a:solidFill>
                      <a:srgbClr val="C00000"/>
                    </a:solidFill>
                  </a:rPr>
                  <a:t>thermal (cooling) contraction</a:t>
                </a:r>
                <a:r>
                  <a:rPr lang="en-US" altLang="ja-JP" sz="2400" dirty="0" smtClean="0"/>
                  <a:t>.</a:t>
                </a:r>
              </a:p>
              <a:p>
                <a:r>
                  <a:rPr lang="en-US" altLang="ja-JP" sz="2400" dirty="0" smtClean="0"/>
                  <a:t>For the UV reaction progress measure, the time history of temperature is given </a:t>
                </a:r>
                <a:br>
                  <a:rPr lang="en-US" altLang="ja-JP" sz="2400" dirty="0" smtClean="0"/>
                </a:br>
                <a:r>
                  <a:rPr lang="en-US" altLang="ja-JP" sz="2400" dirty="0" smtClean="0"/>
                  <a:t>as </a:t>
                </a:r>
                <a14:m>
                  <m:oMath xmlns:m="http://schemas.openxmlformats.org/officeDocument/2006/math">
                    <m:r>
                      <a:rPr lang="en-US" altLang="ja-JP" sz="2400" b="1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𝜽</m:t>
                    </m:r>
                    <m:d>
                      <m:dPr>
                        <m:ctrlPr>
                          <a:rPr lang="en-US" altLang="ja-JP" sz="24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4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d>
                    <m:r>
                      <a:rPr lang="en-US" altLang="ja-JP" sz="2400" b="1" i="1" smtClean="0">
                        <a:solidFill>
                          <a:srgbClr val="0000CC"/>
                        </a:solidFill>
                        <a:latin typeface="Cambria Math" charset="0"/>
                      </a:rPr>
                      <m:t>=</m:t>
                    </m:r>
                    <m:r>
                      <a:rPr lang="en-US" altLang="ja-JP" sz="2400" b="1" i="1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ja-JP" sz="2400" b="1" i="1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𝒕</m:t>
                    </m:r>
                    <m:r>
                      <a:rPr lang="en-US" altLang="ja-JP" sz="2400" b="1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sz="2400" dirty="0" smtClean="0"/>
                  <a:t>. (Note that </a:t>
                </a:r>
                <a14:m>
                  <m:oMath xmlns:m="http://schemas.openxmlformats.org/officeDocument/2006/math"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kumimoji="1" lang="en-US" altLang="ja-JP" sz="2400" dirty="0" smtClean="0"/>
                  <a:t> is not a real physical quantity but just a virtual value.)</a:t>
                </a:r>
              </a:p>
              <a:p>
                <a:r>
                  <a:rPr lang="en-US" altLang="ja-JP" sz="2400" dirty="0" smtClean="0"/>
                  <a:t>The time history of relative gap change is </a:t>
                </a:r>
                <a:r>
                  <a:rPr lang="en-US" altLang="ja-JP" sz="2400" dirty="0"/>
                  <a:t>converted into </a:t>
                </a:r>
                <a:r>
                  <a:rPr lang="en-US" altLang="ja-JP" sz="2400" dirty="0" smtClean="0"/>
                  <a:t>the temperature-dependent coefficient </a:t>
                </a:r>
                <a:r>
                  <a:rPr lang="en-US" altLang="ja-JP" sz="2400" dirty="0"/>
                  <a:t>of thermal </a:t>
                </a:r>
                <a:r>
                  <a:rPr lang="en-US" altLang="ja-JP" sz="2400" dirty="0" smtClean="0"/>
                  <a:t>expansion.</a:t>
                </a:r>
              </a:p>
              <a:p>
                <a:pPr marL="0" indent="0">
                  <a:buNone/>
                </a:pPr>
                <a:r>
                  <a:rPr lang="en-US" altLang="ja-JP" sz="24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Temperature-Dependent</a:t>
                </a:r>
                <a:br>
                  <a:rPr lang="en-US" altLang="ja-JP" sz="24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</a:br>
                <a:r>
                  <a:rPr lang="en-US" altLang="ja-JP" sz="24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Coefficient </a:t>
                </a:r>
                <a:r>
                  <a:rPr lang="en-US" altLang="ja-JP" sz="2400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of </a:t>
                </a:r>
                <a:r>
                  <a:rPr lang="en-US" altLang="ja-JP" sz="24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/>
                </a:r>
                <a:br>
                  <a:rPr lang="en-US" altLang="ja-JP" sz="24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</a:br>
                <a:r>
                  <a:rPr lang="en-US" altLang="ja-JP" sz="24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Thermal Expansion</a:t>
                </a:r>
              </a:p>
              <a:p>
                <a:pPr marL="0" indent="0">
                  <a:buNone/>
                </a:pPr>
                <a:endParaRPr lang="ja-JP" altLang="en-US" sz="2400" dirty="0"/>
              </a:p>
              <a:p>
                <a:pPr marL="0" indent="0">
                  <a:buNone/>
                </a:pPr>
                <a:endParaRPr lang="en-US" altLang="ja-JP" sz="2400" dirty="0" smtClean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693" t="-147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10</a:t>
            </a:fld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911" y="2607752"/>
            <a:ext cx="6708581" cy="37735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/>
              <p:cNvSpPr txBox="1"/>
              <p:nvPr/>
            </p:nvSpPr>
            <p:spPr>
              <a:xfrm>
                <a:off x="141869" y="5265204"/>
                <a:ext cx="3829895" cy="101566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000" dirty="0" smtClean="0"/>
                  <a:t>Note: </a:t>
                </a:r>
                <a14:m>
                  <m:oMath xmlns:m="http://schemas.openxmlformats.org/officeDocument/2006/math">
                    <m:r>
                      <a:rPr kumimoji="1" lang="en-US" altLang="ja-JP" sz="2000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kumimoji="1" lang="ja-JP" altLang="en-US" sz="2000" dirty="0" smtClean="0"/>
                  <a:t> </a:t>
                </a:r>
                <a:r>
                  <a:rPr kumimoji="1" lang="en-US" altLang="ja-JP" sz="2000" dirty="0" smtClean="0"/>
                  <a:t>is negative because</a:t>
                </a:r>
                <a:br>
                  <a:rPr kumimoji="1" lang="en-US" altLang="ja-JP" sz="2000" dirty="0" smtClean="0"/>
                </a:br>
                <a:r>
                  <a:rPr kumimoji="1" lang="en-US" altLang="ja-JP" sz="2000" dirty="0" smtClean="0"/>
                  <a:t>it</a:t>
                </a:r>
                <a:r>
                  <a:rPr kumimoji="1" lang="ja-JP" altLang="en-US" sz="2000" dirty="0" smtClean="0"/>
                  <a:t> </a:t>
                </a:r>
                <a:r>
                  <a:rPr lang="en-US" altLang="ja-JP" sz="2000" dirty="0" smtClean="0"/>
                  <a:t>represents the volume change</a:t>
                </a:r>
                <a:br>
                  <a:rPr lang="en-US" altLang="ja-JP" sz="2000" dirty="0" smtClean="0"/>
                </a:br>
                <a:r>
                  <a:rPr lang="en-US" altLang="ja-JP" sz="2000" dirty="0" smtClean="0"/>
                  <a:t>compared to the initial volume.</a:t>
                </a:r>
                <a:endParaRPr kumimoji="1" lang="ja-JP" altLang="en-US" sz="2000" dirty="0"/>
              </a:p>
            </p:txBody>
          </p:sp>
        </mc:Choice>
        <mc:Fallback xmlns="">
          <p:sp>
            <p:nvSpPr>
              <p:cNvPr id="5" name="テキスト ボックス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869" y="5265204"/>
                <a:ext cx="3829895" cy="1015663"/>
              </a:xfrm>
              <a:prstGeom prst="rect">
                <a:avLst/>
              </a:prstGeom>
              <a:blipFill>
                <a:blip r:embed="rId4"/>
                <a:stretch>
                  <a:fillRect l="-1590" t="-3012" r="-477" b="-1084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98794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Viscoelasticity </a:t>
            </a:r>
            <a:r>
              <a:rPr lang="en-US" altLang="ja-JP" dirty="0" smtClean="0"/>
              <a:t>(Experimental </a:t>
            </a:r>
            <a:r>
              <a:rPr lang="en-US" altLang="ja-JP" dirty="0"/>
              <a:t>R</a:t>
            </a:r>
            <a:r>
              <a:rPr lang="en-US" altLang="ja-JP" dirty="0" smtClean="0"/>
              <a:t>esult</a:t>
            </a:r>
            <a:r>
              <a:rPr lang="en-US" altLang="ja-JP" dirty="0"/>
              <a:t>)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altLang="ja-JP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Time History of Storage / Loss </a:t>
                </a:r>
                <a:r>
                  <a:rPr lang="en-US" altLang="ja-JP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S</a:t>
                </a:r>
                <a:r>
                  <a:rPr lang="en-US" altLang="ja-JP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hear </a:t>
                </a:r>
                <a:r>
                  <a:rPr lang="en-US" altLang="ja-JP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M</a:t>
                </a:r>
                <a:r>
                  <a:rPr lang="en-US" altLang="ja-JP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odulus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b="1" i="1" u="sng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b="1" i="1" u="sng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charset="0"/>
                          </a:rPr>
                          <m:t>𝑮</m:t>
                        </m:r>
                      </m:e>
                      <m:sup>
                        <m:r>
                          <a:rPr lang="en-US" altLang="ja-JP" b="1" i="1" u="sng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charset="0"/>
                          </a:rPr>
                          <m:t>′</m:t>
                        </m:r>
                      </m:sup>
                    </m:sSup>
                    <m:r>
                      <a:rPr lang="en-US" altLang="ja-JP" b="1" i="1" u="sng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charset="0"/>
                      </a:rPr>
                      <m:t>/</m:t>
                    </m:r>
                    <m:r>
                      <a:rPr lang="en-US" altLang="ja-JP" b="1" i="1" u="sng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charset="0"/>
                      </a:rPr>
                      <m:t>𝑮</m:t>
                    </m:r>
                    <m:r>
                      <a:rPr lang="en-US" altLang="ja-JP" b="1" i="1" u="sng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charset="0"/>
                      </a:rPr>
                      <m:t>′′</m:t>
                    </m:r>
                  </m:oMath>
                </a14:m>
                <a:r>
                  <a:rPr lang="en-US" altLang="ja-JP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)</a:t>
                </a:r>
                <a:endParaRPr lang="en-US" altLang="ja-JP" dirty="0"/>
              </a:p>
              <a:p>
                <a:pPr marL="0" indent="0">
                  <a:buNone/>
                </a:pPr>
                <a:endParaRPr kumimoji="1" lang="en-US" altLang="ja-JP" dirty="0" smtClean="0"/>
              </a:p>
              <a:p>
                <a:pPr marL="0" indent="0">
                  <a:buNone/>
                </a:pPr>
                <a:endParaRPr lang="en-US" altLang="ja-JP" dirty="0"/>
              </a:p>
              <a:p>
                <a:pPr marL="0" indent="0">
                  <a:buNone/>
                </a:pPr>
                <a:endParaRPr kumimoji="1" lang="en-US" altLang="ja-JP" dirty="0" smtClean="0"/>
              </a:p>
              <a:p>
                <a:pPr marL="0" indent="0">
                  <a:buNone/>
                </a:pPr>
                <a:endParaRPr lang="en-US" altLang="ja-JP" dirty="0"/>
              </a:p>
              <a:p>
                <a:pPr marL="0" indent="0">
                  <a:buNone/>
                </a:pPr>
                <a:endParaRPr kumimoji="1" lang="en-US" altLang="ja-JP" dirty="0" smtClean="0"/>
              </a:p>
              <a:p>
                <a:pPr marL="0" indent="0">
                  <a:buNone/>
                </a:pPr>
                <a:endParaRPr lang="en-US" altLang="ja-JP" dirty="0" smtClean="0"/>
              </a:p>
              <a:p>
                <a:pPr marL="0" indent="0">
                  <a:buNone/>
                </a:pPr>
                <a:endParaRPr lang="en-US" altLang="ja-JP" dirty="0"/>
              </a:p>
              <a:p>
                <a:endParaRPr lang="en-US" altLang="ja-JP" sz="2400" dirty="0" smtClean="0"/>
              </a:p>
              <a:p>
                <a:r>
                  <a:rPr lang="en-US" altLang="ja-JP" sz="2400" dirty="0" smtClean="0"/>
                  <a:t>Depending </a:t>
                </a:r>
                <a:r>
                  <a:rPr lang="en-US" altLang="ja-JP" sz="2400" dirty="0"/>
                  <a:t>on the frequency, the time </a:t>
                </a:r>
                <a:r>
                  <a:rPr lang="en-US" altLang="ja-JP" sz="2400" dirty="0" smtClean="0"/>
                  <a:t>histories </a:t>
                </a:r>
                <a:r>
                  <a:rPr lang="en-US" altLang="ja-JP" sz="2400" dirty="0"/>
                  <a:t>of </a:t>
                </a:r>
                <a14:m>
                  <m:oMath xmlns:m="http://schemas.openxmlformats.org/officeDocument/2006/math">
                    <m:r>
                      <a:rPr lang="en-US" altLang="ja-JP" sz="2400" b="0" i="1" smtClean="0">
                        <a:latin typeface="Cambria Math" charset="0"/>
                      </a:rPr>
                      <m:t>𝐺</m:t>
                    </m:r>
                    <m:r>
                      <a:rPr lang="en-US" altLang="ja-JP" sz="2400" b="0" i="1" smtClean="0">
                        <a:latin typeface="Cambria Math" charset="0"/>
                      </a:rPr>
                      <m:t>′</m:t>
                    </m:r>
                  </m:oMath>
                </a14:m>
                <a:r>
                  <a:rPr lang="en-US" altLang="ja-JP" sz="2400" dirty="0" smtClean="0"/>
                  <a:t> </a:t>
                </a:r>
                <a:r>
                  <a:rPr lang="en-US" altLang="ja-JP" sz="2400" dirty="0"/>
                  <a:t>and </a:t>
                </a:r>
                <a14:m>
                  <m:oMath xmlns:m="http://schemas.openxmlformats.org/officeDocument/2006/math">
                    <m:r>
                      <a:rPr lang="en-US" altLang="ja-JP" sz="2400" b="0" i="1" smtClean="0">
                        <a:latin typeface="Cambria Math" charset="0"/>
                      </a:rPr>
                      <m:t>𝐺</m:t>
                    </m:r>
                    <m:r>
                      <a:rPr lang="en-US" altLang="ja-JP" sz="2400" b="0" i="1" smtClean="0">
                        <a:latin typeface="Cambria Math" charset="0"/>
                      </a:rPr>
                      <m:t>′′</m:t>
                    </m:r>
                  </m:oMath>
                </a14:m>
                <a:r>
                  <a:rPr lang="en-US" altLang="ja-JP" sz="2400" dirty="0" smtClean="0"/>
                  <a:t> </a:t>
                </a:r>
                <a:r>
                  <a:rPr lang="en-US" altLang="ja-JP" sz="2400" dirty="0"/>
                  <a:t>are </a:t>
                </a:r>
                <a:r>
                  <a:rPr lang="en-US" altLang="ja-JP" sz="2400" dirty="0" smtClean="0"/>
                  <a:t>different</a:t>
                </a:r>
                <a:br>
                  <a:rPr lang="en-US" altLang="ja-JP" sz="2400" dirty="0" smtClean="0"/>
                </a:br>
                <a:r>
                  <a:rPr lang="en-US" altLang="ja-JP" sz="2400" dirty="0" smtClean="0"/>
                  <a:t>(harder </a:t>
                </a:r>
                <a:r>
                  <a:rPr lang="en-US" altLang="ja-JP" sz="2400" dirty="0"/>
                  <a:t>at higher frequencies</a:t>
                </a:r>
                <a:r>
                  <a:rPr lang="en-US" altLang="ja-JP" sz="2400" dirty="0" smtClean="0"/>
                  <a:t>).</a:t>
                </a:r>
              </a:p>
              <a:p>
                <a:r>
                  <a:rPr lang="en-US" altLang="ja-JP" sz="2400" dirty="0"/>
                  <a:t>At any frequency, </a:t>
                </a:r>
                <a:r>
                  <a:rPr lang="en-US" altLang="ja-JP" sz="2400" dirty="0" smtClean="0"/>
                  <a:t>UV resin </a:t>
                </a:r>
                <a:r>
                  <a:rPr lang="en-US" altLang="ja-JP" sz="2400" dirty="0"/>
                  <a:t>monotonically hardens with time.</a:t>
                </a:r>
                <a:endParaRPr lang="en-US" altLang="ja-JP" sz="2400" dirty="0" smtClean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958" t="-2006" b="-200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11</a:t>
            </a:fld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10" y="1088740"/>
            <a:ext cx="5925786" cy="4068452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245" y="1088740"/>
            <a:ext cx="6043427" cy="4068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410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12</a:t>
            </a:fld>
            <a:endParaRPr lang="ja-JP" altLang="en-US" dirty="0"/>
          </a:p>
        </p:txBody>
      </p:sp>
      <p:sp>
        <p:nvSpPr>
          <p:cNvPr id="22" name="タイトル 1"/>
          <p:cNvSpPr>
            <a:spLocks noGrp="1"/>
          </p:cNvSpPr>
          <p:nvPr>
            <p:ph type="title"/>
          </p:nvPr>
        </p:nvSpPr>
        <p:spPr>
          <a:xfrm>
            <a:off x="0" y="36513"/>
            <a:ext cx="12192000" cy="620712"/>
          </a:xfrm>
        </p:spPr>
        <p:txBody>
          <a:bodyPr>
            <a:normAutofit fontScale="90000"/>
          </a:bodyPr>
          <a:lstStyle/>
          <a:p>
            <a:r>
              <a:rPr lang="en-US" altLang="ja-JP" dirty="0"/>
              <a:t>Viscoelasticity </a:t>
            </a:r>
            <a:r>
              <a:rPr lang="en-US" altLang="ja-JP" dirty="0" smtClean="0"/>
              <a:t>(Model Parameter Identification </a:t>
            </a:r>
            <a:r>
              <a:rPr lang="en-US" altLang="ja-JP" dirty="0"/>
              <a:t>1/3)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コンテンツ プレースホルダー 2"/>
              <p:cNvSpPr>
                <a:spLocks noGrp="1"/>
              </p:cNvSpPr>
              <p:nvPr>
                <p:ph idx="1"/>
              </p:nvPr>
            </p:nvSpPr>
            <p:spPr>
              <a:xfrm>
                <a:off x="334433" y="623888"/>
                <a:ext cx="11522207" cy="5773737"/>
              </a:xfrm>
            </p:spPr>
            <p:txBody>
              <a:bodyPr/>
              <a:lstStyle/>
              <a:p>
                <a:r>
                  <a:rPr lang="en-US" altLang="ja-JP" sz="2400" dirty="0" smtClean="0"/>
                  <a:t>UV resin </a:t>
                </a:r>
                <a:r>
                  <a:rPr lang="en-US" altLang="ja-JP" sz="2400" dirty="0"/>
                  <a:t>is </a:t>
                </a:r>
                <a:r>
                  <a:rPr lang="en-US" altLang="ja-JP" sz="2400" dirty="0" smtClean="0"/>
                  <a:t>modeled as viscoelastic material </a:t>
                </a:r>
                <a:r>
                  <a:rPr lang="en-US" altLang="ja-JP" sz="2400" dirty="0"/>
                  <a:t>based </a:t>
                </a:r>
                <a:r>
                  <a:rPr lang="en-US" altLang="ja-JP" sz="2400" dirty="0" smtClean="0"/>
                  <a:t>on the </a:t>
                </a:r>
                <a:r>
                  <a:rPr lang="en-US" altLang="ja-JP" sz="2400" b="1" dirty="0">
                    <a:solidFill>
                      <a:srgbClr val="C00000"/>
                    </a:solidFill>
                  </a:rPr>
                  <a:t>t</a:t>
                </a:r>
                <a:r>
                  <a:rPr lang="en-US" altLang="ja-JP" sz="2400" b="1" dirty="0" smtClean="0">
                    <a:solidFill>
                      <a:srgbClr val="C00000"/>
                    </a:solidFill>
                  </a:rPr>
                  <a:t>ime-temperature superposition principle</a:t>
                </a:r>
                <a:r>
                  <a:rPr lang="en-US" altLang="ja-JP" sz="2400" b="1" dirty="0" smtClean="0"/>
                  <a:t> </a:t>
                </a:r>
                <a:r>
                  <a:rPr lang="en-US" altLang="ja-JP" sz="2400" dirty="0" smtClean="0"/>
                  <a:t>and </a:t>
                </a:r>
                <a:r>
                  <a:rPr lang="en-US" altLang="ja-JP" sz="2400" b="1" dirty="0" err="1" smtClean="0">
                    <a:solidFill>
                      <a:srgbClr val="C00000"/>
                    </a:solidFill>
                  </a:rPr>
                  <a:t>Prony</a:t>
                </a:r>
                <a:r>
                  <a:rPr lang="en-US" altLang="ja-JP" sz="2400" b="1" dirty="0" smtClean="0">
                    <a:solidFill>
                      <a:srgbClr val="C00000"/>
                    </a:solidFill>
                  </a:rPr>
                  <a:t> series</a:t>
                </a:r>
                <a:r>
                  <a:rPr lang="en-US" altLang="ja-JP" sz="2400" dirty="0" smtClean="0"/>
                  <a:t> for the </a:t>
                </a:r>
                <a:r>
                  <a:rPr lang="en-US" altLang="ja-JP" sz="2400" b="1" dirty="0" smtClean="0"/>
                  <a:t>generalized Maxwell model</a:t>
                </a:r>
                <a:r>
                  <a:rPr lang="en-US" altLang="ja-JP" sz="2400" dirty="0" smtClean="0"/>
                  <a:t>.</a:t>
                </a:r>
              </a:p>
              <a:p>
                <a:r>
                  <a:rPr lang="en-US" altLang="ja-JP" sz="2400" dirty="0"/>
                  <a:t>A certain temperature </a:t>
                </a:r>
                <a:r>
                  <a:rPr lang="en-US" altLang="ja-JP" sz="2400" dirty="0" smtClean="0"/>
                  <a:t>is </a:t>
                </a:r>
                <a:r>
                  <a:rPr lang="en-US" altLang="ja-JP" sz="2400" dirty="0"/>
                  <a:t>set as a reference </a:t>
                </a:r>
                <a:r>
                  <a:rPr lang="en-US" altLang="ja-JP" sz="2400" dirty="0" smtClean="0"/>
                  <a:t>temperature (e.g.,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 charset="0"/>
                          </a:rPr>
                          <m:t>𝜃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charset="0"/>
                          </a:rPr>
                          <m:t>ref</m:t>
                        </m:r>
                      </m:sup>
                    </m:sSup>
                    <m:r>
                      <a:rPr lang="en-US" altLang="ja-JP" sz="2400" i="1">
                        <a:latin typeface="Cambria Math" charset="0"/>
                      </a:rPr>
                      <m:t>=−1800</m:t>
                    </m:r>
                  </m:oMath>
                </a14:m>
                <a:r>
                  <a:rPr lang="en-US" altLang="ja-JP" sz="2400" dirty="0" smtClean="0"/>
                  <a:t>).</a:t>
                </a:r>
              </a:p>
              <a:p>
                <a:r>
                  <a:rPr lang="en-US" altLang="ja-JP" sz="2400" dirty="0" smtClean="0"/>
                  <a:t>Pick </a:t>
                </a:r>
                <a14:m>
                  <m:oMath xmlns:m="http://schemas.openxmlformats.org/officeDocument/2006/math">
                    <m:r>
                      <a:rPr lang="en-US" altLang="ja-JP" sz="2400" b="0" i="1" smtClean="0">
                        <a:latin typeface="Cambria Math" charset="0"/>
                      </a:rPr>
                      <m:t>𝐺</m:t>
                    </m:r>
                    <m:r>
                      <a:rPr lang="en-US" altLang="ja-JP" sz="2400" b="0" i="1" smtClean="0">
                        <a:latin typeface="Cambria Math" charset="0"/>
                      </a:rPr>
                      <m:t>′</m:t>
                    </m:r>
                  </m:oMath>
                </a14:m>
                <a:r>
                  <a:rPr lang="en-US" altLang="ja-JP" sz="2400" dirty="0" smtClean="0"/>
                  <a:t>s and </a:t>
                </a:r>
                <a14:m>
                  <m:oMath xmlns:m="http://schemas.openxmlformats.org/officeDocument/2006/math">
                    <m:r>
                      <a:rPr lang="en-US" altLang="ja-JP" sz="2400" b="0" i="1" smtClean="0">
                        <a:latin typeface="Cambria Math" charset="0"/>
                      </a:rPr>
                      <m:t>𝐺</m:t>
                    </m:r>
                    <m:r>
                      <a:rPr lang="en-US" altLang="ja-JP" sz="2400" b="0" i="1" smtClean="0">
                        <a:latin typeface="Cambria Math" charset="0"/>
                      </a:rPr>
                      <m:t>′′</m:t>
                    </m:r>
                  </m:oMath>
                </a14:m>
                <a:r>
                  <a:rPr lang="en-US" altLang="ja-JP" sz="2400" dirty="0" smtClean="0"/>
                  <a:t>s at </a:t>
                </a:r>
                <a:r>
                  <a:rPr lang="en-US" altLang="ja-JP" sz="2400" dirty="0"/>
                  <a:t>different temperatures and </a:t>
                </a:r>
                <a:r>
                  <a:rPr lang="en-US" altLang="ja-JP" sz="2400" dirty="0" smtClean="0"/>
                  <a:t>identify each time </a:t>
                </a:r>
                <a:r>
                  <a:rPr lang="en-US" altLang="ja-JP" sz="2400" dirty="0"/>
                  <a:t>shift</a:t>
                </a:r>
                <a:r>
                  <a:rPr lang="en-US" altLang="ja-JP" sz="2400" dirty="0" smtClean="0"/>
                  <a:t>.</a:t>
                </a:r>
                <a:endParaRPr lang="en-US" altLang="ja-JP" sz="2000" dirty="0"/>
              </a:p>
              <a:p>
                <a:pPr marL="0" indent="0">
                  <a:buNone/>
                </a:pPr>
                <a:r>
                  <a:rPr lang="en-US" altLang="ja-JP" sz="24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Time-Shifted</a:t>
                </a:r>
                <a:br>
                  <a:rPr lang="en-US" altLang="ja-JP" sz="24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</a:br>
                <a:r>
                  <a:rPr lang="en-US" altLang="ja-JP" sz="24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Storage </a:t>
                </a:r>
                <a:r>
                  <a:rPr lang="en-US" altLang="ja-JP" sz="2400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S</a:t>
                </a:r>
                <a:r>
                  <a:rPr lang="en-US" altLang="ja-JP" sz="24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hear </a:t>
                </a:r>
                <a:r>
                  <a:rPr lang="en-US" altLang="ja-JP" sz="2400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M</a:t>
                </a:r>
                <a:r>
                  <a:rPr lang="en-US" altLang="ja-JP" sz="24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odulus</a:t>
                </a:r>
                <a:br>
                  <a:rPr lang="en-US" altLang="ja-JP" sz="24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</a:b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b="1" i="1" u="sng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1" i="1" u="sng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charset="0"/>
                          </a:rPr>
                          <m:t>𝑮</m:t>
                        </m:r>
                      </m:e>
                      <m:sup>
                        <m:r>
                          <a:rPr lang="en-US" altLang="ja-JP" sz="2400" b="1" i="1" u="sng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en-US" altLang="ja-JP" sz="2400" b="1" i="1" u="sng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400" b="1" i="1" u="sng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charset="0"/>
                          </a:rPr>
                          <m:t>𝝎</m:t>
                        </m:r>
                      </m:e>
                    </m:d>
                  </m:oMath>
                </a14:m>
                <a:r>
                  <a:rPr lang="en-US" altLang="ja-JP" sz="2400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altLang="ja-JP" sz="24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b="1" i="1" u="sng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1" i="1" u="sng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charset="0"/>
                          </a:rPr>
                          <m:t>𝜽</m:t>
                        </m:r>
                      </m:e>
                      <m:sup>
                        <m:r>
                          <a:rPr lang="en-US" altLang="ja-JP" sz="2400" b="1" u="sng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charset="0"/>
                          </a:rPr>
                          <m:t>𝐫𝐞𝐟</m:t>
                        </m:r>
                      </m:sup>
                    </m:sSup>
                  </m:oMath>
                </a14:m>
                <a:r>
                  <a:rPr lang="en-US" altLang="ja-JP" sz="24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/>
                </a:r>
                <a:br>
                  <a:rPr lang="en-US" altLang="ja-JP" sz="24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</a:br>
                <a:r>
                  <a:rPr lang="en-US" altLang="ja-JP" sz="24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(Master </a:t>
                </a:r>
                <a:r>
                  <a:rPr lang="en-US" altLang="ja-JP" sz="2400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</a:t>
                </a:r>
                <a:r>
                  <a:rPr lang="en-US" altLang="ja-JP" sz="24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urve)</a:t>
                </a:r>
                <a:endParaRPr kumimoji="1" lang="en-US" altLang="ja-JP" sz="2000" dirty="0" smtClean="0">
                  <a:effectLst/>
                </a:endParaRPr>
              </a:p>
            </p:txBody>
          </p:sp>
        </mc:Choice>
        <mc:Fallback xmlns="">
          <p:sp>
            <p:nvSpPr>
              <p:cNvPr id="2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34433" y="623888"/>
                <a:ext cx="11522207" cy="5773737"/>
              </a:xfrm>
              <a:blipFill>
                <a:blip r:embed="rId2"/>
                <a:stretch>
                  <a:fillRect l="-1693" t="-147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スライド番号プレースホルダー 3"/>
          <p:cNvSpPr txBox="1">
            <a:spLocks/>
          </p:cNvSpPr>
          <p:nvPr/>
        </p:nvSpPr>
        <p:spPr>
          <a:xfrm>
            <a:off x="5224826" y="5328884"/>
            <a:ext cx="1406525" cy="196968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bg1"/>
                </a:solidFill>
                <a:latin typeface="Arial" charset="0"/>
                <a:ea typeface="MS PGothic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9pPr>
          </a:lstStyle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12</a:t>
            </a:fld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305354" y="4708610"/>
                <a:ext cx="3340381" cy="101566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2000" dirty="0" smtClean="0"/>
                  <a:t>In practice</a:t>
                </a:r>
                <a:r>
                  <a:rPr lang="en-US" altLang="ja-JP" sz="2000" dirty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000" b="0" i="1" smtClean="0">
                            <a:latin typeface="Cambria Math" charset="0"/>
                          </a:rPr>
                          <m:t>𝐺</m:t>
                        </m:r>
                      </m:e>
                      <m:sup>
                        <m:r>
                          <a:rPr lang="en-US" altLang="ja-JP" sz="2000" b="0" i="1" smtClean="0">
                            <a:latin typeface="Cambria Math" charset="0"/>
                          </a:rPr>
                          <m:t>′′</m:t>
                        </m:r>
                      </m:sup>
                    </m:sSup>
                    <m:d>
                      <m:dPr>
                        <m:ctrlP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000" b="0" i="1" smtClean="0">
                            <a:latin typeface="Cambria Math" charset="0"/>
                          </a:rPr>
                          <m:t>𝜔</m:t>
                        </m:r>
                      </m:e>
                    </m:d>
                  </m:oMath>
                </a14:m>
                <a:r>
                  <a:rPr lang="en-US" altLang="ja-JP" sz="2000" dirty="0" smtClean="0"/>
                  <a:t> </a:t>
                </a:r>
                <a:r>
                  <a:rPr lang="en-US" altLang="ja-JP" sz="2000" dirty="0"/>
                  <a:t>is also taken into consideration to determine the </a:t>
                </a:r>
                <a:r>
                  <a:rPr lang="en-US" altLang="ja-JP" sz="2000" dirty="0" smtClean="0"/>
                  <a:t>time shifts.</a:t>
                </a:r>
                <a:endParaRPr lang="en-US" sz="2000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354" y="4708610"/>
                <a:ext cx="3340381" cy="1015663"/>
              </a:xfrm>
              <a:prstGeom prst="rect">
                <a:avLst/>
              </a:prstGeom>
              <a:blipFill>
                <a:blip r:embed="rId3"/>
                <a:stretch>
                  <a:fillRect l="-1825" t="-2395" b="-1018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図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744" y="2276872"/>
            <a:ext cx="7434242" cy="4084749"/>
          </a:xfrm>
          <a:prstGeom prst="rect">
            <a:avLst/>
          </a:prstGeom>
        </p:spPr>
      </p:pic>
      <p:cxnSp>
        <p:nvCxnSpPr>
          <p:cNvPr id="26" name="直線矢印コネクタ 6"/>
          <p:cNvCxnSpPr/>
          <p:nvPr/>
        </p:nvCxnSpPr>
        <p:spPr>
          <a:xfrm flipH="1">
            <a:off x="9912424" y="3320988"/>
            <a:ext cx="1116125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テキスト ボックス 10"/>
              <p:cNvSpPr txBox="1"/>
              <p:nvPr/>
            </p:nvSpPr>
            <p:spPr>
              <a:xfrm>
                <a:off x="9682792" y="3284984"/>
                <a:ext cx="224585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2000" dirty="0" smtClean="0">
                    <a:ln w="0">
                      <a:solidFill>
                        <a:schemeClr val="tx1"/>
                      </a:solidFill>
                    </a:ln>
                    <a:solidFill>
                      <a:srgbClr val="008000"/>
                    </a:solidFill>
                  </a:rPr>
                  <a:t>Shift for </a:t>
                </a:r>
                <a14:m>
                  <m:oMath xmlns:m="http://schemas.openxmlformats.org/officeDocument/2006/math">
                    <m:r>
                      <a:rPr kumimoji="1" lang="en-US" altLang="ja-JP" sz="2000" b="0" i="1" smtClean="0">
                        <a:ln w="0">
                          <a:solidFill>
                            <a:schemeClr val="tx1"/>
                          </a:solidFill>
                        </a:ln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kumimoji="1" lang="en-US" altLang="ja-JP" sz="2000" b="0" i="1" smtClean="0">
                        <a:ln w="0">
                          <a:solidFill>
                            <a:schemeClr val="tx1"/>
                          </a:solidFill>
                        </a:ln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=−300</m:t>
                    </m:r>
                  </m:oMath>
                </a14:m>
                <a:endParaRPr kumimoji="1" lang="ja-JP" altLang="en-US" sz="2000" dirty="0">
                  <a:ln w="0">
                    <a:solidFill>
                      <a:schemeClr val="tx1"/>
                    </a:solidFill>
                  </a:ln>
                  <a:solidFill>
                    <a:srgbClr val="008000"/>
                  </a:solidFill>
                </a:endParaRPr>
              </a:p>
            </p:txBody>
          </p:sp>
        </mc:Choice>
        <mc:Fallback xmlns="">
          <p:sp>
            <p:nvSpPr>
              <p:cNvPr id="27" name="テキスト ボックス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82792" y="3284984"/>
                <a:ext cx="2245856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直線矢印コネクタ 11"/>
          <p:cNvCxnSpPr/>
          <p:nvPr/>
        </p:nvCxnSpPr>
        <p:spPr>
          <a:xfrm flipH="1" flipV="1">
            <a:off x="8655516" y="3925459"/>
            <a:ext cx="2373033" cy="759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テキスト ボックス 13"/>
              <p:cNvSpPr txBox="1"/>
              <p:nvPr/>
            </p:nvSpPr>
            <p:spPr>
              <a:xfrm>
                <a:off x="8861847" y="3892986"/>
                <a:ext cx="210115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000" dirty="0" smtClean="0">
                    <a:ln w="0">
                      <a:solidFill>
                        <a:schemeClr val="tx1"/>
                      </a:solidFill>
                    </a:ln>
                    <a:solidFill>
                      <a:srgbClr val="00B0F0"/>
                    </a:solidFill>
                  </a:rPr>
                  <a:t>Shift for </a:t>
                </a:r>
                <a14:m>
                  <m:oMath xmlns:m="http://schemas.openxmlformats.org/officeDocument/2006/math">
                    <m:r>
                      <a:rPr kumimoji="1" lang="en-US" altLang="ja-JP" sz="2000" b="0" i="1" smtClean="0">
                        <a:ln w="0">
                          <a:solidFill>
                            <a:schemeClr val="tx1"/>
                          </a:solidFill>
                        </a:ln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kumimoji="1" lang="en-US" altLang="ja-JP" sz="2000" b="0" i="1" smtClean="0">
                        <a:ln w="0">
                          <a:solidFill>
                            <a:schemeClr val="tx1"/>
                          </a:solidFill>
                        </a:ln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=−60</m:t>
                    </m:r>
                  </m:oMath>
                </a14:m>
                <a:endParaRPr kumimoji="1" lang="ja-JP" altLang="en-US" sz="2000" dirty="0">
                  <a:ln w="0">
                    <a:solidFill>
                      <a:schemeClr val="tx1"/>
                    </a:solidFill>
                  </a:ln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29" name="テキスト ボックス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1847" y="3892986"/>
                <a:ext cx="2101153" cy="4001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直線矢印コネクタ 14"/>
          <p:cNvCxnSpPr/>
          <p:nvPr/>
        </p:nvCxnSpPr>
        <p:spPr>
          <a:xfrm flipH="1">
            <a:off x="7508865" y="4401108"/>
            <a:ext cx="3519684" cy="52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テキスト ボックス 15"/>
              <p:cNvSpPr txBox="1"/>
              <p:nvPr/>
            </p:nvSpPr>
            <p:spPr>
              <a:xfrm>
                <a:off x="8279323" y="4329100"/>
                <a:ext cx="210115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000" dirty="0" smtClean="0">
                    <a:ln w="0">
                      <a:solidFill>
                        <a:schemeClr val="tx1"/>
                      </a:solidFill>
                    </a:ln>
                    <a:solidFill>
                      <a:srgbClr val="FF9900"/>
                    </a:solidFill>
                  </a:rPr>
                  <a:t>Shift for </a:t>
                </a:r>
                <a14:m>
                  <m:oMath xmlns:m="http://schemas.openxmlformats.org/officeDocument/2006/math">
                    <m:r>
                      <a:rPr kumimoji="1" lang="en-US" altLang="ja-JP" sz="2000" b="0" i="1" smtClean="0">
                        <a:ln w="0">
                          <a:solidFill>
                            <a:schemeClr val="tx1"/>
                          </a:solidFill>
                        </a:ln>
                        <a:solidFill>
                          <a:srgbClr val="FF9900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kumimoji="1" lang="en-US" altLang="ja-JP" sz="2000" b="0" i="1" smtClean="0">
                        <a:ln w="0">
                          <a:solidFill>
                            <a:schemeClr val="tx1"/>
                          </a:solidFill>
                        </a:ln>
                        <a:solidFill>
                          <a:srgbClr val="FF9900"/>
                        </a:solidFill>
                        <a:latin typeface="Cambria Math" panose="02040503050406030204" pitchFamily="18" charset="0"/>
                      </a:rPr>
                      <m:t>=−20</m:t>
                    </m:r>
                  </m:oMath>
                </a14:m>
                <a:endParaRPr kumimoji="1" lang="ja-JP" altLang="en-US" sz="2000" dirty="0">
                  <a:ln w="0">
                    <a:solidFill>
                      <a:schemeClr val="tx1"/>
                    </a:solidFill>
                  </a:ln>
                  <a:solidFill>
                    <a:srgbClr val="FF9900"/>
                  </a:solidFill>
                </a:endParaRPr>
              </a:p>
            </p:txBody>
          </p:sp>
        </mc:Choice>
        <mc:Fallback xmlns="">
          <p:sp>
            <p:nvSpPr>
              <p:cNvPr id="31" name="テキスト ボックス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9323" y="4329100"/>
                <a:ext cx="2101153" cy="4001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直線矢印コネクタ 18"/>
          <p:cNvCxnSpPr/>
          <p:nvPr/>
        </p:nvCxnSpPr>
        <p:spPr>
          <a:xfrm flipH="1">
            <a:off x="6924092" y="4725144"/>
            <a:ext cx="4104457" cy="406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矢印コネクタ 20"/>
          <p:cNvCxnSpPr/>
          <p:nvPr/>
        </p:nvCxnSpPr>
        <p:spPr>
          <a:xfrm flipH="1">
            <a:off x="5928088" y="5126352"/>
            <a:ext cx="5100460" cy="1816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テキスト ボックス 22"/>
              <p:cNvSpPr txBox="1"/>
              <p:nvPr/>
            </p:nvSpPr>
            <p:spPr>
              <a:xfrm>
                <a:off x="7896200" y="4685074"/>
                <a:ext cx="210115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000" dirty="0" smtClean="0">
                    <a:ln w="0">
                      <a:solidFill>
                        <a:schemeClr val="tx1"/>
                      </a:solidFill>
                    </a:ln>
                    <a:solidFill>
                      <a:srgbClr val="F1E441"/>
                    </a:solidFill>
                  </a:rPr>
                  <a:t>Shift for </a:t>
                </a:r>
                <a14:m>
                  <m:oMath xmlns:m="http://schemas.openxmlformats.org/officeDocument/2006/math">
                    <m:r>
                      <a:rPr kumimoji="1" lang="en-US" altLang="ja-JP" sz="2000" b="0" i="1" smtClean="0">
                        <a:ln w="0">
                          <a:solidFill>
                            <a:schemeClr val="tx1"/>
                          </a:solidFill>
                        </a:ln>
                        <a:solidFill>
                          <a:srgbClr val="F1E441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kumimoji="1" lang="en-US" altLang="ja-JP" sz="2000" b="0" i="1" smtClean="0">
                        <a:ln w="0">
                          <a:solidFill>
                            <a:schemeClr val="tx1"/>
                          </a:solidFill>
                        </a:ln>
                        <a:solidFill>
                          <a:srgbClr val="F1E441"/>
                        </a:solidFill>
                        <a:latin typeface="Cambria Math" panose="02040503050406030204" pitchFamily="18" charset="0"/>
                      </a:rPr>
                      <m:t>=−15</m:t>
                    </m:r>
                  </m:oMath>
                </a14:m>
                <a:endParaRPr kumimoji="1" lang="ja-JP" altLang="en-US" sz="2000" dirty="0">
                  <a:ln w="0">
                    <a:solidFill>
                      <a:schemeClr val="tx1"/>
                    </a:solidFill>
                  </a:ln>
                  <a:solidFill>
                    <a:srgbClr val="F1E441"/>
                  </a:solidFill>
                </a:endParaRPr>
              </a:p>
            </p:txBody>
          </p:sp>
        </mc:Choice>
        <mc:Fallback xmlns="">
          <p:sp>
            <p:nvSpPr>
              <p:cNvPr id="34" name="テキスト ボックス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6200" y="4685074"/>
                <a:ext cx="2101153" cy="4001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テキスト ボックス 23"/>
              <p:cNvSpPr txBox="1"/>
              <p:nvPr/>
            </p:nvSpPr>
            <p:spPr>
              <a:xfrm>
                <a:off x="7491083" y="5087766"/>
                <a:ext cx="210115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000" dirty="0" smtClean="0">
                    <a:ln w="0">
                      <a:solidFill>
                        <a:schemeClr val="tx1"/>
                      </a:solidFill>
                    </a:ln>
                    <a:solidFill>
                      <a:srgbClr val="1B80B9"/>
                    </a:solidFill>
                  </a:rPr>
                  <a:t>Shif</a:t>
                </a:r>
                <a:r>
                  <a:rPr lang="en-US" altLang="ja-JP" sz="2000" dirty="0" smtClean="0">
                    <a:ln w="0">
                      <a:solidFill>
                        <a:schemeClr val="tx1"/>
                      </a:solidFill>
                    </a:ln>
                    <a:solidFill>
                      <a:srgbClr val="1B80B9"/>
                    </a:solidFill>
                  </a:rPr>
                  <a:t>t for </a:t>
                </a:r>
                <a14:m>
                  <m:oMath xmlns:m="http://schemas.openxmlformats.org/officeDocument/2006/math">
                    <m:r>
                      <a:rPr lang="en-US" altLang="ja-JP" sz="2000" b="0" i="1" smtClean="0">
                        <a:ln w="0">
                          <a:solidFill>
                            <a:schemeClr val="tx1"/>
                          </a:solidFill>
                        </a:ln>
                        <a:solidFill>
                          <a:srgbClr val="1B80B9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altLang="ja-JP" sz="2000" b="0" i="1" smtClean="0">
                        <a:ln w="0">
                          <a:solidFill>
                            <a:schemeClr val="tx1"/>
                          </a:solidFill>
                        </a:ln>
                        <a:solidFill>
                          <a:srgbClr val="1B80B9"/>
                        </a:solidFill>
                        <a:latin typeface="Cambria Math" panose="02040503050406030204" pitchFamily="18" charset="0"/>
                      </a:rPr>
                      <m:t>=−10</m:t>
                    </m:r>
                  </m:oMath>
                </a14:m>
                <a:endParaRPr kumimoji="1" lang="ja-JP" altLang="en-US" sz="2000" dirty="0">
                  <a:ln w="0">
                    <a:solidFill>
                      <a:schemeClr val="tx1"/>
                    </a:solidFill>
                  </a:ln>
                  <a:solidFill>
                    <a:srgbClr val="1B80B9"/>
                  </a:solidFill>
                </a:endParaRPr>
              </a:p>
            </p:txBody>
          </p:sp>
        </mc:Choice>
        <mc:Fallback xmlns="">
          <p:sp>
            <p:nvSpPr>
              <p:cNvPr id="35" name="テキスト ボックス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1083" y="5087766"/>
                <a:ext cx="2101153" cy="40011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テキスト ボックス 24"/>
              <p:cNvSpPr txBox="1"/>
              <p:nvPr/>
            </p:nvSpPr>
            <p:spPr>
              <a:xfrm>
                <a:off x="10651089" y="2520139"/>
                <a:ext cx="1619014" cy="6539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ja-JP" dirty="0" smtClean="0">
                    <a:ln w="0">
                      <a:solidFill>
                        <a:schemeClr val="tx1"/>
                      </a:solidFill>
                    </a:ln>
                    <a:solidFill>
                      <a:srgbClr val="7030A0"/>
                    </a:solidFill>
                  </a:rPr>
                  <a:t>Measurement at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n w="0">
                          <a:solidFill>
                            <a:schemeClr val="tx1"/>
                          </a:solidFill>
                        </a:ln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altLang="ja-JP" b="0" i="1" smtClean="0">
                        <a:ln w="0">
                          <a:solidFill>
                            <a:schemeClr val="tx1"/>
                          </a:solidFill>
                        </a:ln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ja-JP" b="0" i="1" smtClean="0">
                            <a:ln w="0">
                              <a:solidFill>
                                <a:schemeClr val="tx1"/>
                              </a:solidFill>
                            </a:ln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b="0" i="1" smtClean="0">
                            <a:ln w="0">
                              <a:solidFill>
                                <a:schemeClr val="tx1"/>
                              </a:solidFill>
                            </a:ln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b="0" i="0" smtClean="0">
                            <a:ln w="0">
                              <a:solidFill>
                                <a:schemeClr val="tx1"/>
                              </a:solidFill>
                            </a:ln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ref</m:t>
                        </m:r>
                      </m:sup>
                    </m:sSup>
                  </m:oMath>
                </a14:m>
                <a:endParaRPr kumimoji="1" lang="ja-JP" altLang="en-US" dirty="0">
                  <a:ln w="0">
                    <a:solidFill>
                      <a:schemeClr val="tx1"/>
                    </a:solidFill>
                  </a:ln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6" name="テキスト ボックス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51089" y="2520139"/>
                <a:ext cx="1619014" cy="65396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66796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Viscoelasticity (Model </a:t>
            </a:r>
            <a:r>
              <a:rPr lang="en-US" altLang="ja-JP" dirty="0" smtClean="0"/>
              <a:t>Parameter Identification 2/3</a:t>
            </a:r>
            <a:r>
              <a:rPr lang="en-US" altLang="ja-JP" dirty="0"/>
              <a:t>)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ja-JP" dirty="0"/>
                  <a:t>A</a:t>
                </a:r>
                <a:r>
                  <a:rPr lang="en-US" altLang="ja-JP" dirty="0" smtClean="0"/>
                  <a:t> </a:t>
                </a:r>
                <a:r>
                  <a:rPr lang="en-US" altLang="ja-JP" dirty="0"/>
                  <a:t>temperature-dependent shift factor </a:t>
                </a:r>
                <a:r>
                  <a:rPr lang="en-US" altLang="ja-JP" dirty="0" smtClean="0"/>
                  <a:t>(i.e., time-temperature superposition) </a:t>
                </a:r>
                <a:r>
                  <a:rPr lang="en-US" altLang="ja-JP" dirty="0"/>
                  <a:t>is obtained by </a:t>
                </a:r>
                <a:r>
                  <a:rPr lang="en-US" altLang="ja-JP" dirty="0" smtClean="0"/>
                  <a:t>fitting the time-shifts at </a:t>
                </a:r>
                <a:r>
                  <a:rPr lang="en-US" altLang="ja-JP" dirty="0"/>
                  <a:t>various </a:t>
                </a:r>
                <a:r>
                  <a:rPr lang="en-US" altLang="ja-JP" dirty="0" smtClean="0"/>
                  <a:t>temperatures.</a:t>
                </a:r>
              </a:p>
              <a:p>
                <a:pPr marL="0" indent="0">
                  <a:buNone/>
                </a:pPr>
                <a:r>
                  <a:rPr lang="en-US" altLang="ja-JP" sz="24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Temperature-</a:t>
                </a:r>
                <a:br>
                  <a:rPr lang="en-US" altLang="ja-JP" sz="24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</a:br>
                <a:r>
                  <a:rPr lang="en-US" altLang="ja-JP" sz="24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Dependent</a:t>
                </a:r>
                <a:br>
                  <a:rPr lang="en-US" altLang="ja-JP" sz="24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</a:br>
                <a:r>
                  <a:rPr lang="en-US" altLang="ja-JP" sz="24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Shift Factor</a:t>
                </a:r>
                <a:r>
                  <a:rPr lang="en-US" altLang="ja-JP" sz="2400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 Math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sz="2400" b="1" i="1" u="sng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charset="0"/>
                      </a:rPr>
                      <m:t>𝑨</m:t>
                    </m:r>
                    <m:r>
                      <a:rPr lang="en-US" altLang="ja-JP" sz="2400" b="1" i="1" u="sng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charset="0"/>
                      </a:rPr>
                      <m:t>(</m:t>
                    </m:r>
                    <m:r>
                      <a:rPr lang="en-US" altLang="ja-JP" sz="2400" b="1" i="1" u="sng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charset="0"/>
                      </a:rPr>
                      <m:t>𝜽</m:t>
                    </m:r>
                    <m:r>
                      <a:rPr lang="en-US" altLang="ja-JP" sz="2400" b="1" i="1" u="sng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charset="0"/>
                      </a:rPr>
                      <m:t>)</m:t>
                    </m:r>
                  </m:oMath>
                </a14:m>
                <a:endParaRPr lang="ja-JP" altLang="en-US" sz="24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dirty="0" smtClean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746" t="-190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13</a:t>
            </a:fld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242" y="1628800"/>
            <a:ext cx="7451262" cy="428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51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sz="2400" dirty="0"/>
              <a:t>Find the </a:t>
            </a:r>
            <a:r>
              <a:rPr lang="en-US" altLang="ja-JP" sz="2400" dirty="0" err="1"/>
              <a:t>Prony</a:t>
            </a:r>
            <a:r>
              <a:rPr lang="en-US" altLang="ja-JP" sz="2400" dirty="0"/>
              <a:t> series </a:t>
            </a:r>
            <a:r>
              <a:rPr lang="en-US" altLang="ja-JP" sz="2400" dirty="0" err="1" smtClean="0"/>
              <a:t>coeffs</a:t>
            </a:r>
            <a:r>
              <a:rPr lang="en-US" altLang="ja-JP" sz="2400" dirty="0" smtClean="0"/>
              <a:t> by fitting </a:t>
            </a:r>
            <a:r>
              <a:rPr lang="en-US" altLang="ja-JP" sz="2400" dirty="0"/>
              <a:t>the master </a:t>
            </a:r>
            <a:r>
              <a:rPr lang="en-US" altLang="ja-JP" sz="2400" dirty="0" smtClean="0"/>
              <a:t>curve at </a:t>
            </a:r>
            <a:r>
              <a:rPr lang="en-US" altLang="ja-JP" sz="2400" dirty="0"/>
              <a:t>the reference </a:t>
            </a:r>
            <a:r>
              <a:rPr lang="en-US" altLang="ja-JP" sz="2400" smtClean="0"/>
              <a:t>temp.</a:t>
            </a:r>
            <a:endParaRPr lang="en-US" altLang="ja-JP" sz="2400" dirty="0" smtClean="0"/>
          </a:p>
          <a:p>
            <a:pPr marL="0" indent="0">
              <a:buNone/>
            </a:pP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Storage / </a:t>
            </a: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Loss Shear Modulus </a:t>
            </a: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</a:t>
            </a: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Reference </a:t>
            </a: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emp. Expressed by </a:t>
            </a:r>
            <a:r>
              <a:rPr lang="en-US" altLang="ja-JP" sz="2400" b="1" i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Prony</a:t>
            </a: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Series</a:t>
            </a:r>
            <a:endParaRPr lang="ja-JP" altLang="en-US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40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14</a:t>
            </a:fld>
            <a:endParaRPr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10007" y="5445224"/>
            <a:ext cx="11557169" cy="954107"/>
          </a:xfrm>
          <a:prstGeom prst="rect">
            <a:avLst/>
          </a:prstGeom>
          <a:solidFill>
            <a:schemeClr val="accent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dirty="0" smtClean="0"/>
              <a:t>From the above, the constitutive model of thermo-viscoelasticity</a:t>
            </a:r>
            <a:br>
              <a:rPr lang="en-US" altLang="ja-JP" sz="2800" dirty="0" smtClean="0"/>
            </a:br>
            <a:r>
              <a:rPr lang="en-US" altLang="ja-JP" sz="2800" dirty="0" smtClean="0"/>
              <a:t>to simulate </a:t>
            </a:r>
            <a:r>
              <a:rPr lang="en-US" altLang="ja-JP" sz="2800" dirty="0"/>
              <a:t>UV </a:t>
            </a:r>
            <a:r>
              <a:rPr lang="en-US" altLang="ja-JP" sz="2800" dirty="0" smtClean="0"/>
              <a:t>shrink and curing </a:t>
            </a:r>
            <a:r>
              <a:rPr lang="en-US" altLang="ja-JP" sz="2800" dirty="0"/>
              <a:t>were identified.</a:t>
            </a:r>
            <a:endParaRPr kumimoji="1" lang="ja-JP" altLang="en-US" sz="2800" dirty="0"/>
          </a:p>
        </p:txBody>
      </p:sp>
      <p:sp>
        <p:nvSpPr>
          <p:cNvPr id="10" name="タイトル 1"/>
          <p:cNvSpPr>
            <a:spLocks noGrp="1"/>
          </p:cNvSpPr>
          <p:nvPr>
            <p:ph type="title"/>
          </p:nvPr>
        </p:nvSpPr>
        <p:spPr>
          <a:xfrm>
            <a:off x="0" y="36513"/>
            <a:ext cx="12192000" cy="620712"/>
          </a:xfrm>
        </p:spPr>
        <p:txBody>
          <a:bodyPr>
            <a:normAutofit fontScale="90000"/>
          </a:bodyPr>
          <a:lstStyle/>
          <a:p>
            <a:r>
              <a:rPr lang="en-US" altLang="ja-JP" dirty="0"/>
              <a:t>Viscoelasticity (Model </a:t>
            </a:r>
            <a:r>
              <a:rPr lang="en-US" altLang="ja-JP" dirty="0" smtClean="0"/>
              <a:t>Parameter Identification 3/3</a:t>
            </a:r>
            <a:r>
              <a:rPr lang="en-US" altLang="ja-JP" dirty="0"/>
              <a:t>)</a:t>
            </a:r>
            <a:endParaRPr kumimoji="1" lang="ja-JP" altLang="en-US" dirty="0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83" y="1412776"/>
            <a:ext cx="5915205" cy="4004018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992" y="1412776"/>
            <a:ext cx="5915205" cy="4004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991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Result &amp; Discussion</a:t>
            </a:r>
            <a:endParaRPr lang="en-US" sz="6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15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26272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UV Curing Process Simulation (Outline)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コンテンツ プレースホルダー 4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ja-JP" sz="2400" dirty="0"/>
                  <a:t>Commercial finite element code, ABAQUS, is adopted.</a:t>
                </a:r>
              </a:p>
              <a:p>
                <a:r>
                  <a:rPr lang="en-US" altLang="ja-JP" sz="2400" dirty="0"/>
                  <a:t>Target pattern is a </a:t>
                </a:r>
                <a:r>
                  <a:rPr lang="en-US" altLang="ja-JP" sz="2400" b="1" dirty="0">
                    <a:solidFill>
                      <a:srgbClr val="7030A0"/>
                    </a:solidFill>
                  </a:rPr>
                  <a:t>micro mirror array</a:t>
                </a:r>
                <a:r>
                  <a:rPr lang="en-US" altLang="ja-JP" sz="2400" dirty="0"/>
                  <a:t>.</a:t>
                </a:r>
              </a:p>
              <a:p>
                <a:r>
                  <a:rPr lang="en-US" altLang="ja-JP" sz="2400" dirty="0"/>
                  <a:t>The mold pattern is periodic and thus </a:t>
                </a:r>
                <a:br>
                  <a:rPr lang="en-US" altLang="ja-JP" sz="2400" dirty="0"/>
                </a:br>
                <a:r>
                  <a:rPr lang="en-US" altLang="ja-JP" sz="2400" dirty="0"/>
                  <a:t>only </a:t>
                </a:r>
                <a:r>
                  <a:rPr lang="en-US" altLang="ja-JP" sz="2400" b="1" dirty="0">
                    <a:solidFill>
                      <a:srgbClr val="7030A0"/>
                    </a:solidFill>
                  </a:rPr>
                  <a:t>one mirror is taken into account</a:t>
                </a:r>
                <a:r>
                  <a:rPr lang="en-US" altLang="ja-JP" sz="2400" dirty="0"/>
                  <a:t/>
                </a:r>
                <a:br>
                  <a:rPr lang="en-US" altLang="ja-JP" sz="2400" dirty="0"/>
                </a:br>
                <a:r>
                  <a:rPr lang="en-US" altLang="ja-JP" sz="2400" dirty="0"/>
                  <a:t>with </a:t>
                </a:r>
                <a:r>
                  <a:rPr lang="en-US" altLang="ja-JP" sz="2400" b="1" dirty="0" smtClean="0"/>
                  <a:t>periodic </a:t>
                </a:r>
                <a:r>
                  <a:rPr lang="en-US" altLang="ja-JP" sz="2400" b="1" dirty="0"/>
                  <a:t>boundary conditions</a:t>
                </a:r>
                <a:r>
                  <a:rPr lang="en-US" altLang="ja-JP" sz="2400" dirty="0"/>
                  <a:t>.</a:t>
                </a:r>
              </a:p>
              <a:p>
                <a:r>
                  <a:rPr lang="en-US" altLang="ja-JP" sz="2400" dirty="0"/>
                  <a:t>Mold cavity is filled with UV resin at the initial state.</a:t>
                </a:r>
              </a:p>
              <a:p>
                <a:r>
                  <a:rPr lang="en-US" altLang="ja-JP" sz="2400" dirty="0"/>
                  <a:t>Temperature is given as </a:t>
                </a:r>
                <a14:m>
                  <m:oMath xmlns:m="http://schemas.openxmlformats.org/officeDocument/2006/math">
                    <m:r>
                      <a:rPr lang="en-US" altLang="ja-JP" sz="2400" b="1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𝜽</m:t>
                    </m:r>
                    <m:d>
                      <m:dPr>
                        <m:ctrlPr>
                          <a:rPr lang="en-US" altLang="ja-JP" sz="24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4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d>
                    <m:r>
                      <a:rPr lang="en-US" altLang="ja-JP" sz="2400" b="1" i="1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altLang="ja-JP" sz="2400" b="1" i="1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𝒕</m:t>
                    </m:r>
                  </m:oMath>
                </a14:m>
                <a:r>
                  <a:rPr lang="en-US" altLang="ja-JP" sz="2400" dirty="0"/>
                  <a:t>.</a:t>
                </a:r>
              </a:p>
              <a:p>
                <a:r>
                  <a:rPr lang="en-US" altLang="ja-JP" sz="2400" dirty="0"/>
                  <a:t>UV exposure condition is exactly the same as </a:t>
                </a:r>
                <a:br>
                  <a:rPr lang="en-US" altLang="ja-JP" sz="2400" dirty="0"/>
                </a:br>
                <a:r>
                  <a:rPr lang="en-US" altLang="ja-JP" sz="2400" dirty="0"/>
                  <a:t>that of the rheology measurement experiments.</a:t>
                </a:r>
                <a:br>
                  <a:rPr lang="en-US" altLang="ja-JP" sz="2400" dirty="0"/>
                </a:br>
                <a:r>
                  <a:rPr lang="en-US" altLang="ja-JP" sz="2400" dirty="0"/>
                  <a:t>(30 s exposure in a constant intensity). </a:t>
                </a:r>
              </a:p>
              <a:p>
                <a:r>
                  <a:rPr lang="en-US" altLang="ja-JP" sz="2400" dirty="0"/>
                  <a:t>Demolding is conducted 70 s after the end of </a:t>
                </a:r>
                <a:br>
                  <a:rPr lang="en-US" altLang="ja-JP" sz="2400" dirty="0"/>
                </a:br>
                <a:r>
                  <a:rPr lang="en-US" altLang="ja-JP" sz="2400" dirty="0"/>
                  <a:t>UV exposure.</a:t>
                </a:r>
              </a:p>
              <a:p>
                <a:r>
                  <a:rPr lang="en-US" altLang="ja-JP" sz="2400" dirty="0"/>
                  <a:t>Mirror curvature is evaluated </a:t>
                </a:r>
                <a:br>
                  <a:rPr lang="en-US" altLang="ja-JP" sz="2400" dirty="0"/>
                </a:br>
                <a:r>
                  <a:rPr lang="en-US" altLang="ja-JP" sz="2400" dirty="0"/>
                  <a:t>enough after the demolding (6000 s).</a:t>
                </a:r>
              </a:p>
              <a:p>
                <a:endParaRPr kumimoji="1" lang="ja-JP" altLang="en-US" sz="2400" dirty="0"/>
              </a:p>
            </p:txBody>
          </p:sp>
        </mc:Choice>
        <mc:Fallback xmlns="">
          <p:sp>
            <p:nvSpPr>
              <p:cNvPr id="5" name="コンテンツ プレースホルダー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34" t="-1478" b="-95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16</a:t>
            </a:fld>
            <a:endParaRPr lang="ja-JP" altLang="en-US" dirty="0"/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97" r="17044"/>
          <a:stretch/>
        </p:blipFill>
        <p:spPr>
          <a:xfrm>
            <a:off x="8064642" y="1304764"/>
            <a:ext cx="3791998" cy="4356484"/>
          </a:xfrm>
          <a:prstGeom prst="rect">
            <a:avLst/>
          </a:prstGeom>
        </p:spPr>
      </p:pic>
      <p:cxnSp>
        <p:nvCxnSpPr>
          <p:cNvPr id="8" name="直線矢印コネクタ 7"/>
          <p:cNvCxnSpPr/>
          <p:nvPr/>
        </p:nvCxnSpPr>
        <p:spPr>
          <a:xfrm>
            <a:off x="7788188" y="2240868"/>
            <a:ext cx="1008112" cy="900100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/>
          <p:cNvSpPr txBox="1"/>
          <p:nvPr/>
        </p:nvSpPr>
        <p:spPr>
          <a:xfrm>
            <a:off x="6763001" y="1611206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b="1" dirty="0" smtClean="0">
                <a:solidFill>
                  <a:srgbClr val="7030A0"/>
                </a:solidFill>
              </a:rPr>
              <a:t>Mirror</a:t>
            </a:r>
            <a:br>
              <a:rPr lang="en-US" altLang="ja-JP" sz="2000" b="1" dirty="0" smtClean="0">
                <a:solidFill>
                  <a:srgbClr val="7030A0"/>
                </a:solidFill>
              </a:rPr>
            </a:br>
            <a:r>
              <a:rPr lang="en-US" altLang="ja-JP" sz="2000" b="1" dirty="0" smtClean="0">
                <a:solidFill>
                  <a:srgbClr val="7030A0"/>
                </a:solidFill>
              </a:rPr>
              <a:t>Surface</a:t>
            </a:r>
            <a:endParaRPr kumimoji="1" lang="ja-JP" altLang="en-US" sz="2000" b="1" dirty="0">
              <a:solidFill>
                <a:srgbClr val="7030A0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9480376" y="1768750"/>
            <a:ext cx="15953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>
                <a:solidFill>
                  <a:srgbClr val="008000"/>
                </a:solidFill>
              </a:rPr>
              <a:t>PDMS Mold</a:t>
            </a:r>
            <a:endParaRPr kumimoji="1" lang="ja-JP" altLang="en-US" sz="2000" b="1" dirty="0">
              <a:solidFill>
                <a:srgbClr val="008000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9680966" y="4833156"/>
            <a:ext cx="1311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 smtClean="0">
                <a:solidFill>
                  <a:srgbClr val="00B0F0"/>
                </a:solidFill>
              </a:rPr>
              <a:t>UV Resin</a:t>
            </a:r>
            <a:endParaRPr kumimoji="1" lang="ja-JP" altLang="en-US" sz="2000" b="1" dirty="0">
              <a:solidFill>
                <a:srgbClr val="00B0F0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0812524" y="872716"/>
            <a:ext cx="103970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 smtClean="0"/>
              <a:t>3D View</a:t>
            </a:r>
            <a:endParaRPr kumimoji="1" lang="ja-JP" altLang="en-US" dirty="0"/>
          </a:p>
        </p:txBody>
      </p:sp>
      <p:cxnSp>
        <p:nvCxnSpPr>
          <p:cNvPr id="7" name="直線矢印コネクタ 6"/>
          <p:cNvCxnSpPr/>
          <p:nvPr/>
        </p:nvCxnSpPr>
        <p:spPr>
          <a:xfrm flipV="1">
            <a:off x="9516380" y="5121188"/>
            <a:ext cx="2299848" cy="612068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/>
              <p:cNvSpPr txBox="1"/>
              <p:nvPr/>
            </p:nvSpPr>
            <p:spPr>
              <a:xfrm>
                <a:off x="10344263" y="5441158"/>
                <a:ext cx="107433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000" b="1" dirty="0" smtClean="0"/>
                  <a:t>320 </a:t>
                </a:r>
                <a14:m>
                  <m:oMath xmlns:m="http://schemas.openxmlformats.org/officeDocument/2006/math">
                    <m:r>
                      <a:rPr kumimoji="1" lang="en-US" altLang="ja-JP" sz="2000" b="1" i="1" smtClean="0">
                        <a:latin typeface="Cambria Math" panose="02040503050406030204" pitchFamily="18" charset="0"/>
                      </a:rPr>
                      <m:t>𝝁</m:t>
                    </m:r>
                  </m:oMath>
                </a14:m>
                <a:r>
                  <a:rPr kumimoji="1" lang="en-US" altLang="ja-JP" sz="2000" b="1" dirty="0" smtClean="0"/>
                  <a:t>m</a:t>
                </a:r>
                <a:endParaRPr kumimoji="1" lang="ja-JP" altLang="en-US" sz="2000" b="1" dirty="0"/>
              </a:p>
            </p:txBody>
          </p:sp>
        </mc:Choice>
        <mc:Fallback xmlns="">
          <p:sp>
            <p:nvSpPr>
              <p:cNvPr id="14" name="テキスト ボックス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44263" y="5441158"/>
                <a:ext cx="1074333" cy="400110"/>
              </a:xfrm>
              <a:prstGeom prst="rect">
                <a:avLst/>
              </a:prstGeom>
              <a:blipFill>
                <a:blip r:embed="rId4"/>
                <a:stretch>
                  <a:fillRect l="-6250" t="-7692" r="-5114" b="-2923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直線矢印コネクタ 14"/>
          <p:cNvCxnSpPr/>
          <p:nvPr/>
        </p:nvCxnSpPr>
        <p:spPr>
          <a:xfrm>
            <a:off x="8112224" y="4761148"/>
            <a:ext cx="1080120" cy="854243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テキスト ボックス 19"/>
              <p:cNvSpPr txBox="1"/>
              <p:nvPr/>
            </p:nvSpPr>
            <p:spPr>
              <a:xfrm>
                <a:off x="7788188" y="5146930"/>
                <a:ext cx="107433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000" b="1" dirty="0" smtClean="0"/>
                  <a:t>320 </a:t>
                </a:r>
                <a14:m>
                  <m:oMath xmlns:m="http://schemas.openxmlformats.org/officeDocument/2006/math">
                    <m:r>
                      <a:rPr kumimoji="1" lang="en-US" altLang="ja-JP" sz="2000" b="1" i="1" smtClean="0">
                        <a:latin typeface="Cambria Math" panose="02040503050406030204" pitchFamily="18" charset="0"/>
                      </a:rPr>
                      <m:t>𝝁</m:t>
                    </m:r>
                  </m:oMath>
                </a14:m>
                <a:r>
                  <a:rPr kumimoji="1" lang="en-US" altLang="ja-JP" sz="2000" b="1" dirty="0" smtClean="0"/>
                  <a:t>m</a:t>
                </a:r>
                <a:endParaRPr kumimoji="1" lang="ja-JP" altLang="en-US" sz="2000" b="1" dirty="0"/>
              </a:p>
            </p:txBody>
          </p:sp>
        </mc:Choice>
        <mc:Fallback xmlns="">
          <p:sp>
            <p:nvSpPr>
              <p:cNvPr id="20" name="テキスト ボックス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8188" y="5146930"/>
                <a:ext cx="1074333" cy="400110"/>
              </a:xfrm>
              <a:prstGeom prst="rect">
                <a:avLst/>
              </a:prstGeom>
              <a:blipFill>
                <a:blip r:embed="rId5"/>
                <a:stretch>
                  <a:fillRect l="-6250" t="-6061" r="-5114" b="-2727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308602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UV </a:t>
            </a:r>
            <a:r>
              <a:rPr lang="en-US" altLang="ja-JP" dirty="0" smtClean="0"/>
              <a:t>Curing Process </a:t>
            </a:r>
            <a:r>
              <a:rPr lang="en-US" altLang="ja-JP" dirty="0"/>
              <a:t>Simulation (Outline)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コンテンツ プレースホルダー 4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ja-JP" sz="2400" dirty="0"/>
                  <a:t>Commercial finite element code, ABAQUS, is adopted.</a:t>
                </a:r>
              </a:p>
              <a:p>
                <a:r>
                  <a:rPr lang="en-US" altLang="ja-JP" sz="2400" dirty="0"/>
                  <a:t>Target pattern is a </a:t>
                </a:r>
                <a:r>
                  <a:rPr lang="en-US" altLang="ja-JP" sz="2400" b="1" dirty="0">
                    <a:solidFill>
                      <a:srgbClr val="7030A0"/>
                    </a:solidFill>
                  </a:rPr>
                  <a:t>micro mirror array</a:t>
                </a:r>
                <a:r>
                  <a:rPr lang="en-US" altLang="ja-JP" sz="2400" dirty="0"/>
                  <a:t>.</a:t>
                </a:r>
              </a:p>
              <a:p>
                <a:r>
                  <a:rPr lang="en-US" altLang="ja-JP" sz="2400" dirty="0"/>
                  <a:t>The mold pattern is periodic and thus </a:t>
                </a:r>
                <a:br>
                  <a:rPr lang="en-US" altLang="ja-JP" sz="2400" dirty="0"/>
                </a:br>
                <a:r>
                  <a:rPr lang="en-US" altLang="ja-JP" sz="2400" dirty="0"/>
                  <a:t>only </a:t>
                </a:r>
                <a:r>
                  <a:rPr lang="en-US" altLang="ja-JP" sz="2400" b="1" dirty="0">
                    <a:solidFill>
                      <a:srgbClr val="7030A0"/>
                    </a:solidFill>
                  </a:rPr>
                  <a:t>one mirror is taken into account</a:t>
                </a:r>
                <a:r>
                  <a:rPr lang="en-US" altLang="ja-JP" sz="2400" dirty="0"/>
                  <a:t/>
                </a:r>
                <a:br>
                  <a:rPr lang="en-US" altLang="ja-JP" sz="2400" dirty="0"/>
                </a:br>
                <a:r>
                  <a:rPr lang="en-US" altLang="ja-JP" sz="2400" dirty="0"/>
                  <a:t>with </a:t>
                </a:r>
                <a:r>
                  <a:rPr lang="en-US" altLang="ja-JP" sz="2400" b="1" dirty="0" smtClean="0"/>
                  <a:t>periodic </a:t>
                </a:r>
                <a:r>
                  <a:rPr lang="en-US" altLang="ja-JP" sz="2400" b="1" dirty="0"/>
                  <a:t>boundary conditions</a:t>
                </a:r>
                <a:r>
                  <a:rPr lang="en-US" altLang="ja-JP" sz="2400" dirty="0"/>
                  <a:t>.</a:t>
                </a:r>
              </a:p>
              <a:p>
                <a:r>
                  <a:rPr lang="en-US" altLang="ja-JP" sz="2400" dirty="0"/>
                  <a:t>Mold cavity is filled with UV resin at the initial state.</a:t>
                </a:r>
              </a:p>
              <a:p>
                <a:r>
                  <a:rPr lang="en-US" altLang="ja-JP" sz="2400" dirty="0"/>
                  <a:t>Temperature is given as </a:t>
                </a:r>
                <a14:m>
                  <m:oMath xmlns:m="http://schemas.openxmlformats.org/officeDocument/2006/math">
                    <m:r>
                      <a:rPr lang="en-US" altLang="ja-JP" sz="2400" b="1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𝜽</m:t>
                    </m:r>
                    <m:d>
                      <m:dPr>
                        <m:ctrlPr>
                          <a:rPr lang="en-US" altLang="ja-JP" sz="24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4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d>
                    <m:r>
                      <a:rPr lang="en-US" altLang="ja-JP" sz="2400" b="1" i="1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altLang="ja-JP" sz="2400" b="1" i="1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𝒕</m:t>
                    </m:r>
                  </m:oMath>
                </a14:m>
                <a:r>
                  <a:rPr lang="en-US" altLang="ja-JP" sz="2400" dirty="0"/>
                  <a:t>.</a:t>
                </a:r>
              </a:p>
              <a:p>
                <a:r>
                  <a:rPr lang="en-US" altLang="ja-JP" sz="2400" dirty="0"/>
                  <a:t>UV exposure condition is exactly the same as </a:t>
                </a:r>
                <a:br>
                  <a:rPr lang="en-US" altLang="ja-JP" sz="2400" dirty="0"/>
                </a:br>
                <a:r>
                  <a:rPr lang="en-US" altLang="ja-JP" sz="2400" dirty="0"/>
                  <a:t>that of the rheology measurement experiments.</a:t>
                </a:r>
                <a:br>
                  <a:rPr lang="en-US" altLang="ja-JP" sz="2400" dirty="0"/>
                </a:br>
                <a:r>
                  <a:rPr lang="en-US" altLang="ja-JP" sz="2400" dirty="0"/>
                  <a:t>(30 s exposure in a constant intensity). </a:t>
                </a:r>
              </a:p>
              <a:p>
                <a:r>
                  <a:rPr lang="en-US" altLang="ja-JP" sz="2400" dirty="0"/>
                  <a:t>Demolding is conducted 70 s after the end of </a:t>
                </a:r>
                <a:br>
                  <a:rPr lang="en-US" altLang="ja-JP" sz="2400" dirty="0"/>
                </a:br>
                <a:r>
                  <a:rPr lang="en-US" altLang="ja-JP" sz="2400" dirty="0"/>
                  <a:t>UV exposure.</a:t>
                </a:r>
              </a:p>
              <a:p>
                <a:r>
                  <a:rPr lang="en-US" altLang="ja-JP" sz="2400" dirty="0"/>
                  <a:t>Mirror curvature is evaluated </a:t>
                </a:r>
                <a:r>
                  <a:rPr lang="en-US" altLang="ja-JP" sz="2400" dirty="0" smtClean="0"/>
                  <a:t/>
                </a:r>
                <a:br>
                  <a:rPr lang="en-US" altLang="ja-JP" sz="2400" dirty="0" smtClean="0"/>
                </a:br>
                <a:r>
                  <a:rPr lang="en-US" altLang="ja-JP" sz="2400" dirty="0" smtClean="0"/>
                  <a:t>enough </a:t>
                </a:r>
                <a:r>
                  <a:rPr lang="en-US" altLang="ja-JP" sz="2400" dirty="0"/>
                  <a:t>after the demolding (6000 s).</a:t>
                </a:r>
              </a:p>
              <a:p>
                <a:endParaRPr kumimoji="1" lang="ja-JP" altLang="en-US" sz="2400" dirty="0"/>
              </a:p>
            </p:txBody>
          </p:sp>
        </mc:Choice>
        <mc:Fallback xmlns="">
          <p:sp>
            <p:nvSpPr>
              <p:cNvPr id="5" name="コンテンツ プレースホルダー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34" t="-1478" b="-95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17</a:t>
            </a:fld>
            <a:endParaRPr lang="ja-JP" altLang="en-US" dirty="0"/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232" y="1143848"/>
            <a:ext cx="2965902" cy="45809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966838" y="800760"/>
            <a:ext cx="180881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dirty="0" smtClean="0">
                <a:solidFill>
                  <a:srgbClr val="FF0000"/>
                </a:solidFill>
              </a:rPr>
              <a:t>Demolding</a:t>
            </a:r>
            <a:endParaRPr lang="en-US" sz="2000" b="1" dirty="0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>
            <a:cxnSpLocks/>
          </p:cNvCxnSpPr>
          <p:nvPr/>
        </p:nvCxnSpPr>
        <p:spPr>
          <a:xfrm>
            <a:off x="8251898" y="1988840"/>
            <a:ext cx="760426" cy="505116"/>
          </a:xfrm>
          <a:prstGeom prst="straightConnector1">
            <a:avLst/>
          </a:prstGeom>
          <a:ln w="381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564052" y="1189201"/>
            <a:ext cx="2261340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FF"/>
                </a:solidFill>
              </a:rPr>
              <a:t>No</a:t>
            </a:r>
            <a:r>
              <a:rPr lang="en-US" sz="2000" b="1" dirty="0">
                <a:solidFill>
                  <a:srgbClr val="FF00FF"/>
                </a:solidFill>
              </a:rPr>
              <a:t>-</a:t>
            </a:r>
            <a:r>
              <a:rPr lang="en-US" sz="2000" b="1" dirty="0" smtClean="0">
                <a:solidFill>
                  <a:srgbClr val="FF00FF"/>
                </a:solidFill>
              </a:rPr>
              <a:t>slip &amp;</a:t>
            </a:r>
          </a:p>
          <a:p>
            <a:pPr algn="ctr"/>
            <a:r>
              <a:rPr lang="en-US" sz="2000" b="1" dirty="0" smtClean="0">
                <a:solidFill>
                  <a:srgbClr val="FF00FF"/>
                </a:solidFill>
              </a:rPr>
              <a:t>No-separation</a:t>
            </a:r>
          </a:p>
          <a:p>
            <a:pPr algn="ctr"/>
            <a:r>
              <a:rPr lang="en-US" sz="2000" b="1" dirty="0">
                <a:solidFill>
                  <a:srgbClr val="FF00FF"/>
                </a:solidFill>
              </a:rPr>
              <a:t>C</a:t>
            </a:r>
            <a:r>
              <a:rPr lang="en-US" sz="2000" b="1" dirty="0" smtClean="0">
                <a:solidFill>
                  <a:srgbClr val="FF00FF"/>
                </a:solidFill>
              </a:rPr>
              <a:t>ontact</a:t>
            </a:r>
            <a:endParaRPr lang="en-US" sz="2000" b="1" dirty="0">
              <a:solidFill>
                <a:srgbClr val="FF00FF"/>
              </a:solidFill>
            </a:endParaRPr>
          </a:p>
        </p:txBody>
      </p:sp>
      <p:cxnSp>
        <p:nvCxnSpPr>
          <p:cNvPr id="11" name="Straight Arrow Connector 10"/>
          <p:cNvCxnSpPr>
            <a:cxnSpLocks/>
          </p:cNvCxnSpPr>
          <p:nvPr/>
        </p:nvCxnSpPr>
        <p:spPr>
          <a:xfrm flipH="1" flipV="1">
            <a:off x="8647109" y="4619311"/>
            <a:ext cx="1003633" cy="105557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cxnSpLocks/>
          </p:cNvCxnSpPr>
          <p:nvPr/>
        </p:nvCxnSpPr>
        <p:spPr>
          <a:xfrm flipV="1">
            <a:off x="9871245" y="4619311"/>
            <a:ext cx="1192598" cy="105557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388499" y="5617430"/>
            <a:ext cx="291632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Periodic Boundary Condition</a:t>
            </a:r>
            <a:endParaRPr lang="en-US" sz="20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8860976" y="4118729"/>
                <a:ext cx="202053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 smtClean="0">
                    <a:solidFill>
                      <a:srgbClr val="0000FF"/>
                    </a:solidFill>
                  </a:rPr>
                  <a:t>UV Resin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400" b="1" i="1" smtClean="0">
                          <a:solidFill>
                            <a:srgbClr val="0000FF"/>
                          </a:solidFill>
                          <a:latin typeface="Cambria Math" charset="0"/>
                        </a:rPr>
                        <m:t>𝜽</m:t>
                      </m:r>
                      <m:d>
                        <m:dPr>
                          <m:ctrlPr>
                            <a:rPr lang="en-US" altLang="ja-JP" sz="24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2400" b="1" i="1" smtClean="0">
                              <a:solidFill>
                                <a:srgbClr val="0000FF"/>
                              </a:solidFill>
                              <a:latin typeface="Cambria Math" charset="0"/>
                            </a:rPr>
                            <m:t>𝒕</m:t>
                          </m:r>
                        </m:e>
                      </m:d>
                      <m:r>
                        <a:rPr lang="en-US" altLang="ja-JP" sz="2400" b="1" i="1" smtClean="0">
                          <a:solidFill>
                            <a:srgbClr val="0000FF"/>
                          </a:solidFill>
                          <a:latin typeface="Cambria Math" charset="0"/>
                        </a:rPr>
                        <m:t>=−</m:t>
                      </m:r>
                      <m:r>
                        <a:rPr lang="en-US" altLang="ja-JP" sz="2400" b="1" i="1" smtClean="0">
                          <a:solidFill>
                            <a:srgbClr val="0000FF"/>
                          </a:solidFill>
                          <a:latin typeface="Cambria Math" charset="0"/>
                        </a:rPr>
                        <m:t>𝒕</m:t>
                      </m:r>
                    </m:oMath>
                  </m:oMathPara>
                </a14:m>
                <a:endParaRPr lang="en-US" sz="2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0976" y="4118729"/>
                <a:ext cx="2020538" cy="830997"/>
              </a:xfrm>
              <a:prstGeom prst="rect">
                <a:avLst/>
              </a:prstGeom>
              <a:blipFill>
                <a:blip r:embed="rId4"/>
                <a:stretch>
                  <a:fillRect t="-514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9128301" y="2049356"/>
            <a:ext cx="19823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PDMS Mold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0812524" y="872716"/>
            <a:ext cx="103970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/>
              <a:t>2</a:t>
            </a:r>
            <a:r>
              <a:rPr lang="en-US" altLang="ja-JP" dirty="0" smtClean="0"/>
              <a:t>D View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92721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609" y="1093647"/>
            <a:ext cx="4788401" cy="3999911"/>
          </a:xfrm>
          <a:prstGeom prst="rect">
            <a:avLst/>
          </a:prstGeom>
        </p:spPr>
      </p:pic>
      <p:pic>
        <p:nvPicPr>
          <p:cNvPr id="19" name="h100_c3d8_usub_6000s_u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486" b="230"/>
          <a:stretch>
            <a:fillRect/>
          </a:stretch>
        </p:blipFill>
        <p:spPr>
          <a:xfrm>
            <a:off x="695400" y="1075491"/>
            <a:ext cx="5182909" cy="4298094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UV </a:t>
            </a:r>
            <a:r>
              <a:rPr lang="en-US" altLang="ja-JP" dirty="0" smtClean="0"/>
              <a:t>Curing Process </a:t>
            </a:r>
            <a:r>
              <a:rPr lang="en-US" altLang="ja-JP" dirty="0"/>
              <a:t>Simulation </a:t>
            </a:r>
            <a:r>
              <a:rPr lang="en-US" altLang="ja-JP" dirty="0" smtClean="0"/>
              <a:t>(Simulation Result</a:t>
            </a:r>
            <a:r>
              <a:rPr lang="en-US" altLang="ja-JP" dirty="0"/>
              <a:t>)</a:t>
            </a:r>
            <a:endParaRPr lang="en-US" dirty="0"/>
          </a:p>
        </p:txBody>
      </p:sp>
      <p:sp>
        <p:nvSpPr>
          <p:cNvPr id="18" name="コンテンツ プレースホルダー 1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Displacement Dist. in X Direction</a:t>
            </a:r>
            <a:endParaRPr kumimoji="1" lang="ja-JP" altLang="en-US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18</a:t>
            </a:fld>
            <a:endParaRPr lang="ja-JP" altLang="en-US" dirty="0"/>
          </a:p>
        </p:txBody>
      </p:sp>
      <p:sp>
        <p:nvSpPr>
          <p:cNvPr id="6" name="テキスト ボックス 6"/>
          <p:cNvSpPr txBox="1"/>
          <p:nvPr/>
        </p:nvSpPr>
        <p:spPr>
          <a:xfrm>
            <a:off x="6168008" y="675381"/>
            <a:ext cx="5319002" cy="40011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 smtClean="0"/>
              <a:t>Deformation Scale Factor: 30 x 30 x 1 in </a:t>
            </a:r>
            <a:r>
              <a:rPr lang="en-US" altLang="ja-JP" sz="2000" i="1" dirty="0" smtClean="0"/>
              <a:t>XYZ</a:t>
            </a:r>
            <a:endParaRPr kumimoji="1" lang="en-US" altLang="ja-JP" sz="2000" i="1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7174405" y="4879008"/>
                <a:ext cx="413561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u="sng" dirty="0" smtClean="0"/>
                  <a:t>Sectional view </a:t>
                </a:r>
                <a:br>
                  <a:rPr lang="en-US" sz="2400" b="1" u="sng" dirty="0" smtClean="0"/>
                </a:br>
                <a:r>
                  <a:rPr lang="en-US" sz="2400" b="1" u="sng" dirty="0" smtClean="0"/>
                  <a:t>(cut on </a:t>
                </a:r>
                <a14:m>
                  <m:oMath xmlns:m="http://schemas.openxmlformats.org/officeDocument/2006/math">
                    <m:r>
                      <a:rPr lang="en-US" sz="2400" b="1" i="1" u="sng" smtClean="0">
                        <a:latin typeface="Cambria Math" charset="0"/>
                      </a:rPr>
                      <m:t>𝒀</m:t>
                    </m:r>
                  </m:oMath>
                </a14:m>
                <a:r>
                  <a:rPr lang="en-US" sz="2400" b="1" u="sng" dirty="0" smtClean="0"/>
                  <a:t> plane)</a:t>
                </a:r>
                <a:endParaRPr lang="en-US" sz="2400" b="1" u="sng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4405" y="4879008"/>
                <a:ext cx="4135610" cy="830997"/>
              </a:xfrm>
              <a:prstGeom prst="rect">
                <a:avLst/>
              </a:prstGeom>
              <a:blipFill rotWithShape="0">
                <a:blip r:embed="rId6"/>
                <a:stretch>
                  <a:fillRect t="-5109" b="-160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テキスト ボックス 11"/>
          <p:cNvSpPr txBox="1"/>
          <p:nvPr/>
        </p:nvSpPr>
        <p:spPr>
          <a:xfrm>
            <a:off x="811999" y="5643708"/>
            <a:ext cx="5477208" cy="707886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>
              <a:buClr>
                <a:schemeClr val="tx1"/>
              </a:buClr>
            </a:pPr>
            <a:r>
              <a:rPr lang="en-US" altLang="ja-JP" sz="2000" dirty="0" smtClean="0">
                <a:solidFill>
                  <a:srgbClr val="FF0000"/>
                </a:solidFill>
              </a:rPr>
              <a:t>Surface </a:t>
            </a:r>
            <a:r>
              <a:rPr lang="en-US" altLang="ja-JP" sz="2000" dirty="0">
                <a:solidFill>
                  <a:srgbClr val="FF0000"/>
                </a:solidFill>
              </a:rPr>
              <a:t>c</a:t>
            </a:r>
            <a:r>
              <a:rPr lang="en-US" altLang="ja-JP" sz="2000" dirty="0" smtClean="0">
                <a:solidFill>
                  <a:srgbClr val="FF0000"/>
                </a:solidFill>
              </a:rPr>
              <a:t>urvature </a:t>
            </a:r>
            <a:r>
              <a:rPr lang="en-US" altLang="ja-JP" sz="2000" dirty="0" smtClean="0"/>
              <a:t>due to the mold deformation</a:t>
            </a:r>
            <a:r>
              <a:rPr lang="en-US" altLang="ja-JP" sz="2000" dirty="0" smtClean="0">
                <a:solidFill>
                  <a:srgbClr val="FF0000"/>
                </a:solidFill>
              </a:rPr>
              <a:t/>
            </a:r>
            <a:br>
              <a:rPr lang="en-US" altLang="ja-JP" sz="2000" dirty="0" smtClean="0">
                <a:solidFill>
                  <a:srgbClr val="FF0000"/>
                </a:solidFill>
              </a:rPr>
            </a:br>
            <a:r>
              <a:rPr lang="en-US" altLang="ja-JP" sz="2000" dirty="0" smtClean="0"/>
              <a:t>is observed.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71678" y="5182043"/>
            <a:ext cx="1757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smtClean="0"/>
              <a:t>3D view</a:t>
            </a:r>
            <a:endParaRPr lang="en-US" sz="2400" b="1" u="sng" dirty="0"/>
          </a:p>
        </p:txBody>
      </p:sp>
      <p:sp>
        <p:nvSpPr>
          <p:cNvPr id="10" name="テキスト ボックス 11"/>
          <p:cNvSpPr txBox="1"/>
          <p:nvPr/>
        </p:nvSpPr>
        <p:spPr>
          <a:xfrm>
            <a:off x="7165416" y="5643708"/>
            <a:ext cx="4169004" cy="707886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>
              <a:buClr>
                <a:schemeClr val="tx1"/>
              </a:buClr>
            </a:pPr>
            <a:r>
              <a:rPr lang="en-US" altLang="ja-JP" sz="2000" dirty="0" smtClean="0">
                <a:solidFill>
                  <a:srgbClr val="FF00FF"/>
                </a:solidFill>
              </a:rPr>
              <a:t>Flow of UV resin </a:t>
            </a:r>
            <a:r>
              <a:rPr lang="en-US" altLang="ja-JP" sz="2000" dirty="0" smtClean="0"/>
              <a:t>due to the </a:t>
            </a:r>
            <a:br>
              <a:rPr lang="en-US" altLang="ja-JP" sz="2000" dirty="0" smtClean="0"/>
            </a:br>
            <a:r>
              <a:rPr lang="en-US" altLang="ja-JP" sz="2000" dirty="0" smtClean="0">
                <a:solidFill>
                  <a:srgbClr val="FF0000"/>
                </a:solidFill>
              </a:rPr>
              <a:t>UV shrink</a:t>
            </a:r>
            <a:r>
              <a:rPr lang="en-US" altLang="ja-JP" sz="2000" dirty="0" smtClean="0"/>
              <a:t> is observed.</a:t>
            </a:r>
          </a:p>
        </p:txBody>
      </p:sp>
      <p:sp>
        <p:nvSpPr>
          <p:cNvPr id="12" name="Freeform 11"/>
          <p:cNvSpPr/>
          <p:nvPr/>
        </p:nvSpPr>
        <p:spPr>
          <a:xfrm flipH="1">
            <a:off x="10026542" y="3820027"/>
            <a:ext cx="513436" cy="715597"/>
          </a:xfrm>
          <a:custGeom>
            <a:avLst/>
            <a:gdLst>
              <a:gd name="connsiteX0" fmla="*/ 0 w 682770"/>
              <a:gd name="connsiteY0" fmla="*/ 597408 h 597408"/>
              <a:gd name="connsiteX1" fmla="*/ 573024 w 682770"/>
              <a:gd name="connsiteY1" fmla="*/ 463296 h 597408"/>
              <a:gd name="connsiteX2" fmla="*/ 682752 w 682770"/>
              <a:gd name="connsiteY2" fmla="*/ 0 h 597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82770" h="597408">
                <a:moveTo>
                  <a:pt x="0" y="597408"/>
                </a:moveTo>
                <a:cubicBezTo>
                  <a:pt x="229616" y="580136"/>
                  <a:pt x="459232" y="562864"/>
                  <a:pt x="573024" y="463296"/>
                </a:cubicBezTo>
                <a:cubicBezTo>
                  <a:pt x="686816" y="363728"/>
                  <a:pt x="682752" y="0"/>
                  <a:pt x="682752" y="0"/>
                </a:cubicBezTo>
              </a:path>
            </a:pathLst>
          </a:custGeom>
          <a:noFill/>
          <a:ln w="38100">
            <a:solidFill>
              <a:srgbClr val="FF00FF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9206242" y="3820027"/>
            <a:ext cx="513436" cy="715597"/>
          </a:xfrm>
          <a:custGeom>
            <a:avLst/>
            <a:gdLst>
              <a:gd name="connsiteX0" fmla="*/ 0 w 682770"/>
              <a:gd name="connsiteY0" fmla="*/ 597408 h 597408"/>
              <a:gd name="connsiteX1" fmla="*/ 573024 w 682770"/>
              <a:gd name="connsiteY1" fmla="*/ 463296 h 597408"/>
              <a:gd name="connsiteX2" fmla="*/ 682752 w 682770"/>
              <a:gd name="connsiteY2" fmla="*/ 0 h 597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82770" h="597408">
                <a:moveTo>
                  <a:pt x="0" y="597408"/>
                </a:moveTo>
                <a:cubicBezTo>
                  <a:pt x="229616" y="580136"/>
                  <a:pt x="459232" y="562864"/>
                  <a:pt x="573024" y="463296"/>
                </a:cubicBezTo>
                <a:cubicBezTo>
                  <a:pt x="686816" y="363728"/>
                  <a:pt x="682752" y="0"/>
                  <a:pt x="682752" y="0"/>
                </a:cubicBezTo>
              </a:path>
            </a:pathLst>
          </a:custGeom>
          <a:noFill/>
          <a:ln w="38100">
            <a:solidFill>
              <a:srgbClr val="FF00FF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9083804" y="2742032"/>
            <a:ext cx="294473" cy="15144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9968282" y="2696943"/>
            <a:ext cx="328726" cy="19652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9121559" y="3349119"/>
            <a:ext cx="256718" cy="22212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10040290" y="3327644"/>
            <a:ext cx="360040" cy="14899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9553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UV </a:t>
            </a:r>
            <a:r>
              <a:rPr lang="en-US" altLang="ja-JP" dirty="0" smtClean="0"/>
              <a:t>Curing Process </a:t>
            </a:r>
            <a:r>
              <a:rPr lang="en-US" altLang="ja-JP" dirty="0"/>
              <a:t>Simulation </a:t>
            </a:r>
            <a:r>
              <a:rPr lang="en-US" altLang="ja-JP" dirty="0" smtClean="0"/>
              <a:t>(Validation)</a:t>
            </a:r>
            <a:endParaRPr lang="en-US" dirty="0"/>
          </a:p>
        </p:txBody>
      </p:sp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Curvature Depth Dist. on Mirror Surface</a:t>
            </a:r>
            <a:endParaRPr kumimoji="1" lang="ja-JP" altLang="en-US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19</a:t>
            </a:fld>
            <a:endParaRPr lang="ja-JP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468" y="1054935"/>
            <a:ext cx="3696211" cy="36454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13284" y="4584030"/>
            <a:ext cx="49510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smtClean="0">
                <a:solidFill>
                  <a:srgbClr val="0070C0"/>
                </a:solidFill>
              </a:rPr>
              <a:t>Simulation Result</a:t>
            </a:r>
            <a:r>
              <a:rPr lang="en-US" sz="2400" dirty="0">
                <a:solidFill>
                  <a:srgbClr val="0070C0"/>
                </a:solidFill>
              </a:rPr>
              <a:t/>
            </a:r>
            <a:br>
              <a:rPr lang="en-US" sz="2400" dirty="0">
                <a:solidFill>
                  <a:srgbClr val="0070C0"/>
                </a:solidFill>
              </a:rPr>
            </a:br>
            <a:r>
              <a:rPr lang="en-US" sz="2000" dirty="0" smtClean="0"/>
              <a:t>(For </a:t>
            </a:r>
            <a:r>
              <a:rPr lang="en-US" sz="2000" dirty="0"/>
              <a:t>ease of comparison, the contour color scheme </a:t>
            </a:r>
            <a:r>
              <a:rPr lang="en-US" sz="2000" dirty="0" smtClean="0"/>
              <a:t>uses “reversed rainbow”.)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372166" y="4584030"/>
            <a:ext cx="57233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smtClean="0"/>
              <a:t>Experimental Result</a:t>
            </a:r>
            <a:br>
              <a:rPr lang="en-US" sz="2400" b="1" u="sng" dirty="0" smtClean="0"/>
            </a:br>
            <a:r>
              <a:rPr lang="en-US" sz="2000" dirty="0" smtClean="0"/>
              <a:t>(Measured with scanning </a:t>
            </a:r>
            <a:r>
              <a:rPr lang="en-US" sz="2000" dirty="0"/>
              <a:t>probe </a:t>
            </a:r>
            <a:r>
              <a:rPr lang="en-US" sz="2000" dirty="0" smtClean="0"/>
              <a:t>microscope)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366814" y="5616169"/>
            <a:ext cx="11293082" cy="461665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dirty="0" smtClean="0">
                <a:solidFill>
                  <a:srgbClr val="00B050"/>
                </a:solidFill>
              </a:rPr>
              <a:t>✔</a:t>
            </a:r>
            <a:r>
              <a:rPr lang="en-US" altLang="ja-JP" sz="2400" dirty="0" smtClean="0"/>
              <a:t> Simulation result agreed with </a:t>
            </a:r>
            <a:r>
              <a:rPr lang="en-US" sz="2400" dirty="0" smtClean="0"/>
              <a:t>the </a:t>
            </a:r>
            <a:r>
              <a:rPr lang="en-US" sz="2400" dirty="0"/>
              <a:t>experimental measurement data </a:t>
            </a:r>
            <a:r>
              <a:rPr lang="en-US" sz="2400" dirty="0" smtClean="0"/>
              <a:t>qualitatively. 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/>
              <p:cNvSpPr txBox="1"/>
              <p:nvPr/>
            </p:nvSpPr>
            <p:spPr>
              <a:xfrm>
                <a:off x="4996097" y="1922056"/>
                <a:ext cx="1963999" cy="193899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2000" dirty="0" smtClean="0"/>
                  <a:t>The maximum</a:t>
                </a:r>
                <a:br>
                  <a:rPr kumimoji="1" lang="en-US" altLang="ja-JP" sz="2000" dirty="0" smtClean="0"/>
                </a:br>
                <a:r>
                  <a:rPr kumimoji="1" lang="en-US" altLang="ja-JP" sz="2000" dirty="0" smtClean="0"/>
                  <a:t>curvature depth</a:t>
                </a:r>
                <a:br>
                  <a:rPr kumimoji="1" lang="en-US" altLang="ja-JP" sz="2000" dirty="0" smtClean="0"/>
                </a:br>
                <a:r>
                  <a:rPr kumimoji="1" lang="en-US" altLang="ja-JP" sz="2000" dirty="0" smtClean="0"/>
                  <a:t>is about 1 </a:t>
                </a:r>
                <a14:m>
                  <m:oMath xmlns:m="http://schemas.openxmlformats.org/officeDocument/2006/math">
                    <m:r>
                      <a:rPr kumimoji="1" lang="en-US" altLang="ja-JP" sz="2000" b="0" i="1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kumimoji="1" lang="en-US" altLang="ja-JP" sz="2000" dirty="0" smtClean="0"/>
                  <a:t>m</a:t>
                </a:r>
                <a:br>
                  <a:rPr kumimoji="1" lang="en-US" altLang="ja-JP" sz="2000" dirty="0" smtClean="0"/>
                </a:br>
                <a:r>
                  <a:rPr kumimoji="1" lang="en-US" altLang="ja-JP" sz="2000" dirty="0" smtClean="0"/>
                  <a:t>located at </a:t>
                </a:r>
                <a:br>
                  <a:rPr kumimoji="1" lang="en-US" altLang="ja-JP" sz="2000" dirty="0" smtClean="0"/>
                </a:br>
                <a:r>
                  <a:rPr kumimoji="1" lang="en-US" altLang="ja-JP" sz="2000" dirty="0" smtClean="0"/>
                  <a:t>lower center</a:t>
                </a:r>
                <a:br>
                  <a:rPr kumimoji="1" lang="en-US" altLang="ja-JP" sz="2000" dirty="0" smtClean="0"/>
                </a:br>
                <a:r>
                  <a:rPr kumimoji="1" lang="en-US" altLang="ja-JP" sz="2000" dirty="0" smtClean="0"/>
                  <a:t>of the surface. </a:t>
                </a:r>
                <a:endParaRPr kumimoji="1" lang="ja-JP" altLang="en-US" sz="2000" dirty="0"/>
              </a:p>
            </p:txBody>
          </p:sp>
        </mc:Choice>
        <mc:Fallback xmlns="">
          <p:sp>
            <p:nvSpPr>
              <p:cNvPr id="13" name="テキスト ボックス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6097" y="1922056"/>
                <a:ext cx="1963999" cy="1938992"/>
              </a:xfrm>
              <a:prstGeom prst="rect">
                <a:avLst/>
              </a:prstGeom>
              <a:blipFill>
                <a:blip r:embed="rId3"/>
                <a:stretch>
                  <a:fillRect l="-3106" t="-1258" r="-2484" b="-503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図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100" y="1054935"/>
            <a:ext cx="4866130" cy="3645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451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Background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</a:t>
            </a:fld>
            <a:endParaRPr lang="ja-JP" altLang="en-US" dirty="0"/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166642" y="657225"/>
            <a:ext cx="11906021" cy="5773737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UV imprinting </a:t>
            </a:r>
            <a:r>
              <a:rPr lang="en-US" dirty="0"/>
              <a:t>is </a:t>
            </a:r>
            <a:r>
              <a:rPr lang="en-US" dirty="0" smtClean="0"/>
              <a:t>a </a:t>
            </a:r>
            <a:r>
              <a:rPr lang="en-US" dirty="0"/>
              <a:t>low cost and high throughput production </a:t>
            </a:r>
            <a:r>
              <a:rPr lang="en-US" dirty="0" smtClean="0"/>
              <a:t>method.</a:t>
            </a:r>
            <a:endParaRPr lang="en-US" altLang="ja-JP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cs typeface="Ricty Diminished" charset="0"/>
            </a:endParaRPr>
          </a:p>
          <a:p>
            <a:r>
              <a:rPr lang="en-US" altLang="ja-JP" dirty="0" smtClean="0"/>
              <a:t>I</a:t>
            </a:r>
            <a:r>
              <a:rPr lang="en-US" dirty="0" smtClean="0"/>
              <a:t>t </a:t>
            </a:r>
            <a:r>
              <a:rPr lang="en-US" dirty="0"/>
              <a:t>has been adopted to the production of various </a:t>
            </a:r>
            <a:r>
              <a:rPr lang="en-US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optical devices</a:t>
            </a:r>
            <a:br>
              <a:rPr lang="en-US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en-US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requiring high surface accuracy</a:t>
            </a:r>
            <a:r>
              <a:rPr lang="en-US" dirty="0" smtClean="0"/>
              <a:t> such as micro mirror array.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987553" y="2384884"/>
            <a:ext cx="19823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PDMS Mold</a:t>
            </a:r>
            <a:endParaRPr lang="en-US" sz="2400" b="1" dirty="0">
              <a:solidFill>
                <a:schemeClr val="bg1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067538" y="2394291"/>
            <a:ext cx="2930632" cy="1436016"/>
            <a:chOff x="206832" y="3768634"/>
            <a:chExt cx="3043315" cy="1855470"/>
          </a:xfrm>
        </p:grpSpPr>
        <p:grpSp>
          <p:nvGrpSpPr>
            <p:cNvPr id="21" name="Group 20"/>
            <p:cNvGrpSpPr/>
            <p:nvPr/>
          </p:nvGrpSpPr>
          <p:grpSpPr>
            <a:xfrm>
              <a:off x="467544" y="3848271"/>
              <a:ext cx="2782603" cy="1775833"/>
              <a:chOff x="340299" y="3720590"/>
              <a:chExt cx="2782603" cy="1775833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0299" y="3720590"/>
                <a:ext cx="2782603" cy="1775833"/>
              </a:xfrm>
              <a:prstGeom prst="rect">
                <a:avLst/>
              </a:prstGeom>
            </p:spPr>
          </p:pic>
          <p:sp>
            <p:nvSpPr>
              <p:cNvPr id="24" name="TextBox 23"/>
              <p:cNvSpPr txBox="1"/>
              <p:nvPr/>
            </p:nvSpPr>
            <p:spPr>
              <a:xfrm>
                <a:off x="340299" y="4924647"/>
                <a:ext cx="1693275" cy="461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 smtClean="0">
                    <a:solidFill>
                      <a:srgbClr val="0000FF"/>
                    </a:solidFill>
                  </a:rPr>
                  <a:t>UV Resin</a:t>
                </a:r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206832" y="3768634"/>
              <a:ext cx="2230003" cy="596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M</a:t>
              </a:r>
              <a:r>
                <a:rPr lang="en-US" sz="2400" b="1" dirty="0" smtClean="0">
                  <a:solidFill>
                    <a:schemeClr val="bg1"/>
                  </a:solidFill>
                </a:rPr>
                <a:t>old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296250" y="2475609"/>
            <a:ext cx="4781270" cy="2781566"/>
            <a:chOff x="4188638" y="3208144"/>
            <a:chExt cx="4969038" cy="2794973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8835" y="3208144"/>
              <a:ext cx="4968841" cy="2794973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4188638" y="4309482"/>
              <a:ext cx="1175449" cy="369332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mtClean="0"/>
                <a:t>Observer</a:t>
              </a:r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331863" y="3567222"/>
              <a:ext cx="1812137" cy="369332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Parity Mirror </a:t>
              </a:r>
              <a:r>
                <a:rPr lang="en-US" baseline="30000" dirty="0" smtClean="0"/>
                <a:t>®</a:t>
              </a:r>
              <a:endParaRPr lang="en-US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622001" y="3382556"/>
              <a:ext cx="1524482" cy="369332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mtClean="0"/>
                <a:t>Aerial image</a:t>
              </a:r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322355" y="5510728"/>
              <a:ext cx="1524481" cy="369332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mtClean="0"/>
                <a:t>Light source</a:t>
              </a:r>
              <a:endParaRPr lang="en-US" dirty="0"/>
            </a:p>
          </p:txBody>
        </p:sp>
      </p:grpSp>
      <p:sp>
        <p:nvSpPr>
          <p:cNvPr id="31" name="下矢印 12"/>
          <p:cNvSpPr/>
          <p:nvPr/>
        </p:nvSpPr>
        <p:spPr>
          <a:xfrm>
            <a:off x="2365692" y="3866392"/>
            <a:ext cx="608797" cy="646489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TextBox 31"/>
          <p:cNvSpPr txBox="1"/>
          <p:nvPr/>
        </p:nvSpPr>
        <p:spPr>
          <a:xfrm>
            <a:off x="2674458" y="3821770"/>
            <a:ext cx="2141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UV Exposure</a:t>
            </a:r>
            <a:br>
              <a:rPr lang="en-US" sz="2000" dirty="0" smtClean="0"/>
            </a:br>
            <a:r>
              <a:rPr lang="en-US" sz="2000" dirty="0" smtClean="0"/>
              <a:t>&amp;</a:t>
            </a:r>
            <a:r>
              <a:rPr lang="en-US" sz="2000" dirty="0"/>
              <a:t> </a:t>
            </a:r>
            <a:r>
              <a:rPr lang="en-US" sz="2000" dirty="0" smtClean="0"/>
              <a:t>Demolding</a:t>
            </a:r>
            <a:endParaRPr lang="en-US" sz="2000" dirty="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401" y="4561942"/>
            <a:ext cx="2647769" cy="1076946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1350401" y="5205256"/>
            <a:ext cx="1630579" cy="357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UV Resin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361353" y="5291365"/>
            <a:ext cx="46512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Example of optical product produced by</a:t>
            </a:r>
          </a:p>
          <a:p>
            <a:r>
              <a:rPr lang="en-US" dirty="0"/>
              <a:t>m</a:t>
            </a:r>
            <a:r>
              <a:rPr lang="en-US" dirty="0" smtClean="0"/>
              <a:t>icro imprint. (Parity Innovations </a:t>
            </a:r>
            <a:r>
              <a:rPr lang="en-US" dirty="0"/>
              <a:t>Co., Ltd</a:t>
            </a:r>
            <a:r>
              <a:rPr lang="en-US" dirty="0" smtClean="0"/>
              <a:t>.)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726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20</a:t>
            </a:fld>
            <a:endParaRPr lang="ja-JP" alt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6928" y="0"/>
            <a:ext cx="12198928" cy="620712"/>
          </a:xfrm>
        </p:spPr>
        <p:txBody>
          <a:bodyPr/>
          <a:lstStyle/>
          <a:p>
            <a:r>
              <a:rPr lang="en-US" dirty="0" smtClean="0"/>
              <a:t>Mold </a:t>
            </a:r>
            <a:r>
              <a:rPr lang="en-US" dirty="0"/>
              <a:t>S</a:t>
            </a:r>
            <a:r>
              <a:rPr lang="en-US" dirty="0" smtClean="0"/>
              <a:t>hape Optimization (Outline)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376" b="52957"/>
          <a:stretch/>
        </p:blipFill>
        <p:spPr>
          <a:xfrm>
            <a:off x="3600783" y="811555"/>
            <a:ext cx="2016224" cy="26409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00" b="52099"/>
          <a:stretch/>
        </p:blipFill>
        <p:spPr>
          <a:xfrm>
            <a:off x="9516380" y="776396"/>
            <a:ext cx="2032324" cy="2661370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6365488" y="1857473"/>
            <a:ext cx="1886247" cy="584886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7275" y="811555"/>
            <a:ext cx="24705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b="1" u="sng" dirty="0" err="1">
                <a:solidFill>
                  <a:srgbClr val="0070C0"/>
                </a:solidFill>
              </a:rPr>
              <a:t>U</a:t>
            </a:r>
            <a:r>
              <a:rPr lang="en-US" altLang="ja-JP" sz="2400" b="1" u="sng" dirty="0" err="1" smtClean="0">
                <a:solidFill>
                  <a:srgbClr val="0070C0"/>
                </a:solidFill>
              </a:rPr>
              <a:t>noptimized</a:t>
            </a:r>
            <a:r>
              <a:rPr lang="en-US" altLang="ja-JP" sz="2400" b="1" u="sng" dirty="0" smtClean="0">
                <a:solidFill>
                  <a:srgbClr val="0070C0"/>
                </a:solidFill>
              </a:rPr>
              <a:t> </a:t>
            </a:r>
            <a:r>
              <a:rPr lang="en-US" altLang="ja-JP" sz="2400" b="1" u="sng" dirty="0">
                <a:solidFill>
                  <a:srgbClr val="0070C0"/>
                </a:solidFill>
              </a:rPr>
              <a:t>M</a:t>
            </a:r>
            <a:r>
              <a:rPr lang="en-US" altLang="ja-JP" sz="2400" b="1" u="sng" dirty="0" smtClean="0">
                <a:solidFill>
                  <a:srgbClr val="0070C0"/>
                </a:solidFill>
              </a:rPr>
              <a:t>old </a:t>
            </a:r>
            <a:r>
              <a:rPr lang="en-US" altLang="ja-JP" sz="2400" b="1" u="sng" dirty="0">
                <a:solidFill>
                  <a:srgbClr val="0070C0"/>
                </a:solidFill>
              </a:rPr>
              <a:t>S</a:t>
            </a:r>
            <a:r>
              <a:rPr lang="en-US" altLang="ja-JP" sz="2400" b="1" u="sng" dirty="0" smtClean="0">
                <a:solidFill>
                  <a:srgbClr val="0070C0"/>
                </a:solidFill>
              </a:rPr>
              <a:t>hape</a:t>
            </a:r>
          </a:p>
        </p:txBody>
      </p:sp>
      <p:sp>
        <p:nvSpPr>
          <p:cNvPr id="9" name="Freeform 8"/>
          <p:cNvSpPr/>
          <p:nvPr/>
        </p:nvSpPr>
        <p:spPr>
          <a:xfrm>
            <a:off x="8618605" y="1478812"/>
            <a:ext cx="1213048" cy="716384"/>
          </a:xfrm>
          <a:custGeom>
            <a:avLst/>
            <a:gdLst>
              <a:gd name="connsiteX0" fmla="*/ 0 w 800100"/>
              <a:gd name="connsiteY0" fmla="*/ 0 h 368300"/>
              <a:gd name="connsiteX1" fmla="*/ 469900 w 800100"/>
              <a:gd name="connsiteY1" fmla="*/ 304800 h 368300"/>
              <a:gd name="connsiteX2" fmla="*/ 800100 w 800100"/>
              <a:gd name="connsiteY2" fmla="*/ 368300 h 368300"/>
              <a:gd name="connsiteX0" fmla="*/ 0 w 724710"/>
              <a:gd name="connsiteY0" fmla="*/ 0 h 374947"/>
              <a:gd name="connsiteX1" fmla="*/ 394510 w 724710"/>
              <a:gd name="connsiteY1" fmla="*/ 311447 h 374947"/>
              <a:gd name="connsiteX2" fmla="*/ 724710 w 724710"/>
              <a:gd name="connsiteY2" fmla="*/ 374947 h 374947"/>
              <a:gd name="connsiteX0" fmla="*/ 0 w 724710"/>
              <a:gd name="connsiteY0" fmla="*/ 0 h 374947"/>
              <a:gd name="connsiteX1" fmla="*/ 394510 w 724710"/>
              <a:gd name="connsiteY1" fmla="*/ 311447 h 374947"/>
              <a:gd name="connsiteX2" fmla="*/ 724710 w 724710"/>
              <a:gd name="connsiteY2" fmla="*/ 374947 h 374947"/>
              <a:gd name="connsiteX0" fmla="*/ 0 w 800100"/>
              <a:gd name="connsiteY0" fmla="*/ 0 h 374947"/>
              <a:gd name="connsiteX1" fmla="*/ 394510 w 800100"/>
              <a:gd name="connsiteY1" fmla="*/ 311447 h 374947"/>
              <a:gd name="connsiteX2" fmla="*/ 800100 w 800100"/>
              <a:gd name="connsiteY2" fmla="*/ 374947 h 374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0100" h="374947">
                <a:moveTo>
                  <a:pt x="0" y="0"/>
                </a:moveTo>
                <a:cubicBezTo>
                  <a:pt x="151522" y="148296"/>
                  <a:pt x="261160" y="248956"/>
                  <a:pt x="394510" y="311447"/>
                </a:cubicBezTo>
                <a:cubicBezTo>
                  <a:pt x="527860" y="373938"/>
                  <a:pt x="800100" y="374947"/>
                  <a:pt x="800100" y="374947"/>
                </a:cubicBezTo>
              </a:path>
            </a:pathLst>
          </a:custGeom>
          <a:noFill/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313866" y="2399082"/>
            <a:ext cx="2035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/>
              <a:t>UV Exposure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7313256" y="998553"/>
            <a:ext cx="2203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✘</a:t>
            </a:r>
            <a:r>
              <a:rPr lang="en-US" altLang="ja-JP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Curvature!</a:t>
            </a:r>
          </a:p>
        </p:txBody>
      </p:sp>
      <p:sp>
        <p:nvSpPr>
          <p:cNvPr id="12" name="Freeform 11"/>
          <p:cNvSpPr/>
          <p:nvPr/>
        </p:nvSpPr>
        <p:spPr>
          <a:xfrm>
            <a:off x="2797520" y="1642552"/>
            <a:ext cx="1098748" cy="716384"/>
          </a:xfrm>
          <a:custGeom>
            <a:avLst/>
            <a:gdLst>
              <a:gd name="connsiteX0" fmla="*/ 0 w 800100"/>
              <a:gd name="connsiteY0" fmla="*/ 0 h 368300"/>
              <a:gd name="connsiteX1" fmla="*/ 469900 w 800100"/>
              <a:gd name="connsiteY1" fmla="*/ 304800 h 368300"/>
              <a:gd name="connsiteX2" fmla="*/ 800100 w 800100"/>
              <a:gd name="connsiteY2" fmla="*/ 368300 h 368300"/>
              <a:gd name="connsiteX0" fmla="*/ 0 w 724710"/>
              <a:gd name="connsiteY0" fmla="*/ 0 h 374947"/>
              <a:gd name="connsiteX1" fmla="*/ 394510 w 724710"/>
              <a:gd name="connsiteY1" fmla="*/ 311447 h 374947"/>
              <a:gd name="connsiteX2" fmla="*/ 724710 w 724710"/>
              <a:gd name="connsiteY2" fmla="*/ 374947 h 374947"/>
              <a:gd name="connsiteX0" fmla="*/ 0 w 724710"/>
              <a:gd name="connsiteY0" fmla="*/ 0 h 374947"/>
              <a:gd name="connsiteX1" fmla="*/ 394510 w 724710"/>
              <a:gd name="connsiteY1" fmla="*/ 311447 h 374947"/>
              <a:gd name="connsiteX2" fmla="*/ 724710 w 724710"/>
              <a:gd name="connsiteY2" fmla="*/ 374947 h 374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4710" h="374947">
                <a:moveTo>
                  <a:pt x="0" y="0"/>
                </a:moveTo>
                <a:cubicBezTo>
                  <a:pt x="151522" y="148296"/>
                  <a:pt x="273725" y="248956"/>
                  <a:pt x="394510" y="311447"/>
                </a:cubicBezTo>
                <a:cubicBezTo>
                  <a:pt x="515295" y="373938"/>
                  <a:pt x="724710" y="374947"/>
                  <a:pt x="724710" y="374947"/>
                </a:cubicBezTo>
              </a:path>
            </a:pathLst>
          </a:custGeom>
          <a:noFill/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2136" r="63321"/>
          <a:stretch/>
        </p:blipFill>
        <p:spPr>
          <a:xfrm>
            <a:off x="3605276" y="3620757"/>
            <a:ext cx="2016224" cy="2682986"/>
          </a:xfrm>
          <a:prstGeom prst="rect">
            <a:avLst/>
          </a:prstGeom>
        </p:spPr>
      </p:pic>
      <p:sp>
        <p:nvSpPr>
          <p:cNvPr id="14" name="Right Arrow 13"/>
          <p:cNvSpPr/>
          <p:nvPr/>
        </p:nvSpPr>
        <p:spPr>
          <a:xfrm>
            <a:off x="6356043" y="4759529"/>
            <a:ext cx="1886247" cy="584886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90675" y="3536230"/>
            <a:ext cx="11981989" cy="78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11" t="51941"/>
          <a:stretch/>
        </p:blipFill>
        <p:spPr>
          <a:xfrm>
            <a:off x="9516380" y="3620757"/>
            <a:ext cx="2046906" cy="2682986"/>
          </a:xfrm>
          <a:prstGeom prst="rect">
            <a:avLst/>
          </a:prstGeom>
        </p:spPr>
      </p:pic>
      <p:sp>
        <p:nvSpPr>
          <p:cNvPr id="17" name="テキスト ボックス 6"/>
          <p:cNvSpPr txBox="1"/>
          <p:nvPr/>
        </p:nvSpPr>
        <p:spPr>
          <a:xfrm>
            <a:off x="17212" y="1787362"/>
            <a:ext cx="2259582" cy="83099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 smtClean="0"/>
              <a:t>Before Mold </a:t>
            </a:r>
            <a:r>
              <a:rPr lang="en-US" altLang="ja-JP" sz="2400" dirty="0"/>
              <a:t>O</a:t>
            </a:r>
            <a:r>
              <a:rPr lang="en-US" altLang="ja-JP" sz="2400" dirty="0" smtClean="0"/>
              <a:t>ptimization</a:t>
            </a:r>
            <a:endParaRPr kumimoji="1" lang="en-US" altLang="ja-JP" sz="2400" dirty="0" smtClean="0"/>
          </a:p>
        </p:txBody>
      </p:sp>
      <p:sp>
        <p:nvSpPr>
          <p:cNvPr id="18" name="テキスト ボックス 6"/>
          <p:cNvSpPr txBox="1"/>
          <p:nvPr/>
        </p:nvSpPr>
        <p:spPr>
          <a:xfrm>
            <a:off x="32720" y="4411096"/>
            <a:ext cx="2296505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b="1" u="sng" dirty="0" smtClean="0"/>
              <a:t>After Mold</a:t>
            </a:r>
          </a:p>
          <a:p>
            <a:pPr algn="ctr"/>
            <a:r>
              <a:rPr lang="en-US" altLang="ja-JP" sz="2400" b="1" u="sng" dirty="0"/>
              <a:t>O</a:t>
            </a:r>
            <a:r>
              <a:rPr kumimoji="1" lang="en-US" altLang="ja-JP" sz="2400" b="1" u="sng" dirty="0" smtClean="0"/>
              <a:t>ptimization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475504" y="3580099"/>
            <a:ext cx="1927347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b="1" u="sng" dirty="0" smtClean="0">
                <a:solidFill>
                  <a:srgbClr val="FF9900"/>
                </a:solidFill>
              </a:rPr>
              <a:t>Optimized Mold Shape</a:t>
            </a:r>
          </a:p>
        </p:txBody>
      </p:sp>
      <p:sp>
        <p:nvSpPr>
          <p:cNvPr id="20" name="Freeform 19"/>
          <p:cNvSpPr/>
          <p:nvPr/>
        </p:nvSpPr>
        <p:spPr>
          <a:xfrm>
            <a:off x="2621187" y="4415581"/>
            <a:ext cx="1098748" cy="716384"/>
          </a:xfrm>
          <a:custGeom>
            <a:avLst/>
            <a:gdLst>
              <a:gd name="connsiteX0" fmla="*/ 0 w 800100"/>
              <a:gd name="connsiteY0" fmla="*/ 0 h 368300"/>
              <a:gd name="connsiteX1" fmla="*/ 469900 w 800100"/>
              <a:gd name="connsiteY1" fmla="*/ 304800 h 368300"/>
              <a:gd name="connsiteX2" fmla="*/ 800100 w 800100"/>
              <a:gd name="connsiteY2" fmla="*/ 368300 h 368300"/>
              <a:gd name="connsiteX0" fmla="*/ 0 w 724710"/>
              <a:gd name="connsiteY0" fmla="*/ 0 h 374947"/>
              <a:gd name="connsiteX1" fmla="*/ 394510 w 724710"/>
              <a:gd name="connsiteY1" fmla="*/ 311447 h 374947"/>
              <a:gd name="connsiteX2" fmla="*/ 724710 w 724710"/>
              <a:gd name="connsiteY2" fmla="*/ 374947 h 374947"/>
              <a:gd name="connsiteX0" fmla="*/ 0 w 724710"/>
              <a:gd name="connsiteY0" fmla="*/ 0 h 374947"/>
              <a:gd name="connsiteX1" fmla="*/ 394510 w 724710"/>
              <a:gd name="connsiteY1" fmla="*/ 311447 h 374947"/>
              <a:gd name="connsiteX2" fmla="*/ 724710 w 724710"/>
              <a:gd name="connsiteY2" fmla="*/ 374947 h 374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4710" h="374947">
                <a:moveTo>
                  <a:pt x="0" y="0"/>
                </a:moveTo>
                <a:cubicBezTo>
                  <a:pt x="151522" y="148296"/>
                  <a:pt x="273725" y="248956"/>
                  <a:pt x="394510" y="311447"/>
                </a:cubicBezTo>
                <a:cubicBezTo>
                  <a:pt x="515295" y="373938"/>
                  <a:pt x="724710" y="374947"/>
                  <a:pt x="724710" y="374947"/>
                </a:cubicBezTo>
              </a:path>
            </a:pathLst>
          </a:custGeom>
          <a:noFill/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8634462" y="4358362"/>
            <a:ext cx="1061938" cy="519684"/>
          </a:xfrm>
          <a:custGeom>
            <a:avLst/>
            <a:gdLst>
              <a:gd name="connsiteX0" fmla="*/ 0 w 800100"/>
              <a:gd name="connsiteY0" fmla="*/ 0 h 368300"/>
              <a:gd name="connsiteX1" fmla="*/ 469900 w 800100"/>
              <a:gd name="connsiteY1" fmla="*/ 304800 h 368300"/>
              <a:gd name="connsiteX2" fmla="*/ 800100 w 800100"/>
              <a:gd name="connsiteY2" fmla="*/ 368300 h 368300"/>
              <a:gd name="connsiteX0" fmla="*/ 0 w 724710"/>
              <a:gd name="connsiteY0" fmla="*/ 0 h 374947"/>
              <a:gd name="connsiteX1" fmla="*/ 394510 w 724710"/>
              <a:gd name="connsiteY1" fmla="*/ 311447 h 374947"/>
              <a:gd name="connsiteX2" fmla="*/ 724710 w 724710"/>
              <a:gd name="connsiteY2" fmla="*/ 374947 h 374947"/>
              <a:gd name="connsiteX0" fmla="*/ 0 w 724710"/>
              <a:gd name="connsiteY0" fmla="*/ 0 h 374947"/>
              <a:gd name="connsiteX1" fmla="*/ 394510 w 724710"/>
              <a:gd name="connsiteY1" fmla="*/ 311447 h 374947"/>
              <a:gd name="connsiteX2" fmla="*/ 724710 w 724710"/>
              <a:gd name="connsiteY2" fmla="*/ 374947 h 374947"/>
              <a:gd name="connsiteX0" fmla="*/ 0 w 800100"/>
              <a:gd name="connsiteY0" fmla="*/ 0 h 374947"/>
              <a:gd name="connsiteX1" fmla="*/ 394510 w 800100"/>
              <a:gd name="connsiteY1" fmla="*/ 311447 h 374947"/>
              <a:gd name="connsiteX2" fmla="*/ 800100 w 800100"/>
              <a:gd name="connsiteY2" fmla="*/ 374947 h 374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0100" h="374947">
                <a:moveTo>
                  <a:pt x="0" y="0"/>
                </a:moveTo>
                <a:cubicBezTo>
                  <a:pt x="151522" y="148296"/>
                  <a:pt x="261160" y="248956"/>
                  <a:pt x="394510" y="311447"/>
                </a:cubicBezTo>
                <a:cubicBezTo>
                  <a:pt x="527860" y="373938"/>
                  <a:pt x="800100" y="374947"/>
                  <a:pt x="800100" y="374947"/>
                </a:cubicBezTo>
              </a:path>
            </a:pathLst>
          </a:custGeom>
          <a:noFill/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365489" y="3854824"/>
            <a:ext cx="32768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✔</a:t>
            </a:r>
            <a:r>
              <a:rPr lang="en-US" altLang="ja-JP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Lesser </a:t>
            </a:r>
            <a:r>
              <a:rPr lang="en-US" altLang="ja-JP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n-US" altLang="ja-JP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urvature!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294761" y="5177422"/>
            <a:ext cx="20459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/>
              <a:t>UV Exposure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36398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Mold Shape Optimization </a:t>
            </a:r>
            <a:r>
              <a:rPr lang="en-US" altLang="ja-JP" dirty="0" smtClean="0"/>
              <a:t>(Simulation Result)</a:t>
            </a:r>
            <a:endParaRPr lang="en-US" dirty="0"/>
          </a:p>
        </p:txBody>
      </p:sp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Curvature Depth Dist. on Mirror Surface</a:t>
            </a:r>
            <a:endParaRPr kumimoji="1" lang="ja-JP" altLang="en-US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21</a:t>
            </a:fld>
            <a:endParaRPr lang="ja-JP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23949" y="4480645"/>
            <a:ext cx="61520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smtClean="0">
                <a:solidFill>
                  <a:srgbClr val="0070C0"/>
                </a:solidFill>
              </a:rPr>
              <a:t>Simulation Result with </a:t>
            </a:r>
            <a:r>
              <a:rPr lang="en-US" sz="2400" b="1" u="sng" dirty="0" err="1" smtClean="0">
                <a:solidFill>
                  <a:srgbClr val="0070C0"/>
                </a:solidFill>
              </a:rPr>
              <a:t>Unoptimized</a:t>
            </a:r>
            <a:r>
              <a:rPr lang="en-US" sz="2400" b="1" u="sng" dirty="0" smtClean="0">
                <a:solidFill>
                  <a:srgbClr val="0070C0"/>
                </a:solidFill>
              </a:rPr>
              <a:t> Mold</a:t>
            </a:r>
            <a:r>
              <a:rPr lang="en-US" sz="2400" b="1" u="sng" dirty="0" smtClean="0"/>
              <a:t/>
            </a:r>
            <a:br>
              <a:rPr lang="en-US" sz="2400" b="1" u="sng" dirty="0" smtClean="0"/>
            </a:br>
            <a:r>
              <a:rPr lang="ja-JP" altLang="en-US" sz="2400" dirty="0">
                <a:solidFill>
                  <a:srgbClr val="FF0000"/>
                </a:solidFill>
              </a:rPr>
              <a:t>✘</a:t>
            </a:r>
            <a:r>
              <a:rPr lang="en-US" altLang="ja-JP" sz="2400" dirty="0"/>
              <a:t> Maximum curvature depth: </a:t>
            </a:r>
            <a:r>
              <a:rPr lang="en-US" altLang="ja-JP" sz="2400" dirty="0" smtClean="0"/>
              <a:t>1 µm</a:t>
            </a:r>
            <a:endParaRPr lang="en-US" altLang="ja-JP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6384032" y="4473116"/>
            <a:ext cx="5807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smtClean="0">
                <a:solidFill>
                  <a:srgbClr val="FF9900"/>
                </a:solidFill>
              </a:rPr>
              <a:t>Simulation Result with Optimized Mold</a:t>
            </a:r>
            <a:br>
              <a:rPr lang="en-US" sz="2400" b="1" u="sng" dirty="0" smtClean="0">
                <a:solidFill>
                  <a:srgbClr val="FF9900"/>
                </a:solidFill>
              </a:rPr>
            </a:br>
            <a:r>
              <a:rPr lang="ja-JP" altLang="en-US" sz="2400" dirty="0">
                <a:solidFill>
                  <a:srgbClr val="00B050"/>
                </a:solidFill>
              </a:rPr>
              <a:t>✔</a:t>
            </a:r>
            <a:r>
              <a:rPr lang="en-US" altLang="ja-JP" sz="2400" dirty="0"/>
              <a:t> Maximum curvature depth: </a:t>
            </a:r>
            <a:r>
              <a:rPr lang="en-US" altLang="ja-JP" sz="2400" dirty="0" smtClean="0"/>
              <a:t>0.01 µm</a:t>
            </a:r>
            <a:endParaRPr lang="en-US" altLang="ja-JP" sz="2400" dirty="0"/>
          </a:p>
        </p:txBody>
      </p:sp>
      <p:sp>
        <p:nvSpPr>
          <p:cNvPr id="11" name="テキスト ボックス 11"/>
          <p:cNvSpPr txBox="1"/>
          <p:nvPr/>
        </p:nvSpPr>
        <p:spPr>
          <a:xfrm>
            <a:off x="531981" y="5337212"/>
            <a:ext cx="11021862" cy="954107"/>
          </a:xfrm>
          <a:prstGeom prst="rect">
            <a:avLst/>
          </a:prstGeom>
          <a:solidFill>
            <a:schemeClr val="accent5">
              <a:lumMod val="9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>
              <a:buClr>
                <a:schemeClr val="tx1"/>
              </a:buClr>
            </a:pPr>
            <a:r>
              <a:rPr lang="en-US" altLang="ja-JP" sz="2800" dirty="0" smtClean="0"/>
              <a:t>The optimized mold greatly suppressed the curvature and achieved a super-flat mirror surface!</a:t>
            </a: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41" y="1061845"/>
            <a:ext cx="4752527" cy="3560341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056" y="1061844"/>
            <a:ext cx="4752527" cy="3560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142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6000" dirty="0" smtClean="0"/>
              <a:t>Summary</a:t>
            </a:r>
            <a:endParaRPr kumimoji="1" lang="ja-JP" altLang="en-US" sz="60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22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45842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A numerical modeling method for </a:t>
            </a:r>
            <a:r>
              <a:rPr lang="en-US" altLang="ja-JP" b="1" dirty="0">
                <a:solidFill>
                  <a:srgbClr val="0000CC"/>
                </a:solidFill>
              </a:rPr>
              <a:t>UV shrink &amp; curing simulation</a:t>
            </a:r>
            <a:r>
              <a:rPr lang="en-US" altLang="ja-JP" dirty="0"/>
              <a:t/>
            </a:r>
            <a:br>
              <a:rPr lang="en-US" altLang="ja-JP" dirty="0"/>
            </a:br>
            <a:r>
              <a:rPr lang="en-US" altLang="ja-JP" dirty="0"/>
              <a:t>using </a:t>
            </a:r>
            <a:r>
              <a:rPr lang="en-US" altLang="ja-JP" b="1" dirty="0">
                <a:solidFill>
                  <a:srgbClr val="FF0000"/>
                </a:solidFill>
              </a:rPr>
              <a:t>thermo-viscoelastic model </a:t>
            </a:r>
            <a:r>
              <a:rPr lang="en-US" altLang="ja-JP" dirty="0"/>
              <a:t>was proposed.</a:t>
            </a:r>
          </a:p>
          <a:p>
            <a:r>
              <a:rPr lang="en-US" altLang="ja-JP" dirty="0"/>
              <a:t>The model parameters were identified through the </a:t>
            </a:r>
            <a:r>
              <a:rPr lang="en-US" altLang="ja-JP" b="1" dirty="0">
                <a:solidFill>
                  <a:srgbClr val="C00000"/>
                </a:solidFill>
              </a:rPr>
              <a:t>rheology  measurement experiments</a:t>
            </a:r>
            <a:r>
              <a:rPr lang="en-US" altLang="ja-JP" dirty="0"/>
              <a:t>.</a:t>
            </a:r>
          </a:p>
          <a:p>
            <a:r>
              <a:rPr lang="en-US" altLang="ja-JP" dirty="0"/>
              <a:t>A process simulation for micro mirror array using PDMS mold </a:t>
            </a:r>
            <a:br>
              <a:rPr lang="en-US" altLang="ja-JP" dirty="0"/>
            </a:br>
            <a:r>
              <a:rPr lang="en-US" altLang="ja-JP" dirty="0"/>
              <a:t>validated the </a:t>
            </a:r>
            <a:r>
              <a:rPr lang="en-US" altLang="ja-JP" b="1" dirty="0">
                <a:solidFill>
                  <a:srgbClr val="7030A0"/>
                </a:solidFill>
              </a:rPr>
              <a:t>qualitative accuracy on mirror surface curvature.</a:t>
            </a:r>
          </a:p>
          <a:p>
            <a:r>
              <a:rPr lang="en-US" altLang="ja-JP" dirty="0"/>
              <a:t>A demonstration of </a:t>
            </a:r>
            <a:r>
              <a:rPr lang="en-US" altLang="ja-JP" b="1" dirty="0">
                <a:solidFill>
                  <a:srgbClr val="FF9900"/>
                </a:solidFill>
              </a:rPr>
              <a:t>mold shape optimization </a:t>
            </a:r>
            <a:r>
              <a:rPr lang="en-US" altLang="ja-JP" dirty="0"/>
              <a:t>successfully suggested </a:t>
            </a:r>
            <a:br>
              <a:rPr lang="en-US" altLang="ja-JP" dirty="0"/>
            </a:br>
            <a:r>
              <a:rPr lang="en-US" altLang="ja-JP" dirty="0"/>
              <a:t>an optimal mold shape to achieve a flat mirror surface.</a:t>
            </a:r>
          </a:p>
          <a:p>
            <a:r>
              <a:rPr lang="en-US" altLang="ja-JP" dirty="0"/>
              <a:t>Quantitative validation and application to other patterns (such as</a:t>
            </a:r>
            <a:br>
              <a:rPr lang="en-US" altLang="ja-JP" dirty="0"/>
            </a:br>
            <a:r>
              <a:rPr lang="en-US" altLang="ja-JP" dirty="0"/>
              <a:t>lens arrays) are our future work.</a:t>
            </a:r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23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07786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Acknowledgement</a:t>
            </a:r>
            <a:endParaRPr kumimoji="1" lang="ja-JP" altLang="en-US" dirty="0"/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This is a joint work with Daicel Co. and Osaka Prefecture Univ.</a:t>
            </a:r>
            <a:br>
              <a:rPr kumimoji="1" lang="en-US" altLang="ja-JP" dirty="0" smtClean="0"/>
            </a:br>
            <a:r>
              <a:rPr kumimoji="1" lang="en-US" altLang="ja-JP" dirty="0" smtClean="0"/>
              <a:t>(Prof. Hirai’s group).</a:t>
            </a:r>
          </a:p>
          <a:p>
            <a:r>
              <a:rPr lang="en-US" altLang="ja-JP" dirty="0" smtClean="0"/>
              <a:t>Another joint work is scheduled for oral presentation tomorrow:</a:t>
            </a:r>
          </a:p>
          <a:p>
            <a:pPr lvl="1"/>
            <a:r>
              <a:rPr lang="en-US" altLang="ja-JP" dirty="0"/>
              <a:t>Yoshihiko Hirai et al., “3-Dimensional mold profile</a:t>
            </a:r>
            <a:r>
              <a:rPr lang="ja-JP" altLang="en-US" dirty="0"/>
              <a:t> </a:t>
            </a:r>
            <a:r>
              <a:rPr lang="en-US" altLang="ja-JP" dirty="0"/>
              <a:t>correction for resin </a:t>
            </a:r>
            <a:r>
              <a:rPr lang="en-US" altLang="ja-JP" dirty="0" smtClean="0"/>
              <a:t>shrinkage in</a:t>
            </a:r>
            <a:r>
              <a:rPr lang="ja-JP" altLang="en-US" dirty="0" smtClean="0"/>
              <a:t> </a:t>
            </a:r>
            <a:r>
              <a:rPr lang="en-US" altLang="ja-JP" dirty="0"/>
              <a:t>micro-</a:t>
            </a:r>
            <a:r>
              <a:rPr lang="en-US" altLang="ja-JP" dirty="0" err="1"/>
              <a:t>nano</a:t>
            </a:r>
            <a:r>
              <a:rPr lang="en-US" altLang="ja-JP" dirty="0"/>
              <a:t> molding process”</a:t>
            </a:r>
          </a:p>
          <a:p>
            <a:pPr lvl="1"/>
            <a:r>
              <a:rPr lang="en-US" altLang="ja-JP" dirty="0" smtClean="0"/>
              <a:t>Sep. 26 (Wed.), </a:t>
            </a:r>
            <a:r>
              <a:rPr lang="en-US" altLang="ja-JP" dirty="0"/>
              <a:t>16:25 </a:t>
            </a:r>
            <a:r>
              <a:rPr lang="en-US" altLang="ja-JP" dirty="0" smtClean="0"/>
              <a:t>-16:40, </a:t>
            </a:r>
            <a:r>
              <a:rPr lang="en-US" altLang="ja-JP" dirty="0"/>
              <a:t>Auditorium </a:t>
            </a:r>
            <a:r>
              <a:rPr lang="en-US" altLang="ja-JP" dirty="0" smtClean="0"/>
              <a:t>11 (06-11</a:t>
            </a:r>
            <a:r>
              <a:rPr lang="en-US" altLang="ja-JP" dirty="0"/>
              <a:t>: </a:t>
            </a:r>
            <a:r>
              <a:rPr lang="en-US" altLang="ja-JP" dirty="0" smtClean="0"/>
              <a:t>Metrology)</a:t>
            </a:r>
            <a:endParaRPr lang="en-US" altLang="ja-JP" dirty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24</a:t>
            </a:fld>
            <a:endParaRPr lang="ja-JP" altLang="en-US" dirty="0"/>
          </a:p>
        </p:txBody>
      </p:sp>
      <p:sp>
        <p:nvSpPr>
          <p:cNvPr id="6" name="テキスト ボックス 4"/>
          <p:cNvSpPr txBox="1"/>
          <p:nvPr/>
        </p:nvSpPr>
        <p:spPr>
          <a:xfrm>
            <a:off x="2811496" y="3717032"/>
            <a:ext cx="6568080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dirty="0" smtClean="0"/>
              <a:t>Thank you for your kind attention.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3345984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en-US" altLang="ja-JP" sz="19900" dirty="0" smtClean="0"/>
              <a:t>Appendix</a:t>
            </a:r>
            <a:endParaRPr kumimoji="1" lang="ja-JP" altLang="en-US" sz="199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25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9531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Limitation of Our Method</a:t>
            </a:r>
            <a:endParaRPr kumimoji="1" lang="ja-JP" altLang="en-US" dirty="0"/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UV exposure condition to simulate must be exactly the same as that on the rheology measurement experiments.</a:t>
            </a:r>
          </a:p>
          <a:p>
            <a:r>
              <a:rPr lang="en-US" altLang="ja-JP" dirty="0" smtClean="0"/>
              <a:t>The pattern size must be large enough to apply continuum approximation.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26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864036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Validation of Material Constitutive Model</a:t>
            </a:r>
            <a:endParaRPr kumimoji="1" lang="ja-JP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>
              <a:xfrm>
                <a:off x="334433" y="623888"/>
                <a:ext cx="11738231" cy="5773737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altLang="ja-JP" sz="24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Outline</a:t>
                </a:r>
              </a:p>
              <a:p>
                <a:r>
                  <a:rPr lang="en-US" altLang="ja-JP" sz="2400" dirty="0" smtClean="0"/>
                  <a:t>Finite element analyses </a:t>
                </a:r>
                <a:r>
                  <a:rPr lang="en-US" altLang="ja-JP" sz="2400" dirty="0"/>
                  <a:t>using the identified thermo-viscoelastic properties to </a:t>
                </a:r>
                <a:r>
                  <a:rPr lang="en-US" altLang="ja-JP" sz="2400" dirty="0" smtClean="0"/>
                  <a:t>reproduce the </a:t>
                </a:r>
                <a:r>
                  <a:rPr lang="en-US" altLang="ja-JP" sz="2400" dirty="0" err="1" smtClean="0"/>
                  <a:t>rheometer</a:t>
                </a:r>
                <a:r>
                  <a:rPr lang="en-US" altLang="ja-JP" sz="2400" dirty="0" smtClean="0"/>
                  <a:t> </a:t>
                </a:r>
                <a:r>
                  <a:rPr lang="en-US" altLang="ja-JP" sz="2400" dirty="0"/>
                  <a:t>measurement </a:t>
                </a:r>
                <a:r>
                  <a:rPr lang="en-US" altLang="ja-JP" sz="2400" dirty="0" smtClean="0"/>
                  <a:t>data is conducted. </a:t>
                </a:r>
              </a:p>
              <a:p>
                <a:r>
                  <a:rPr lang="en-US" altLang="ja-JP" sz="2400" dirty="0" smtClean="0"/>
                  <a:t>For </a:t>
                </a:r>
                <a:r>
                  <a:rPr lang="en-US" altLang="ja-JP" sz="2400" dirty="0"/>
                  <a:t>simplicity, time evolution analysis that gives shear vibration to one </a:t>
                </a:r>
                <a:r>
                  <a:rPr lang="en-US" altLang="ja-JP" sz="2400" dirty="0" smtClean="0"/>
                  <a:t>hexahedral </a:t>
                </a:r>
                <a:r>
                  <a:rPr lang="en-US" altLang="ja-JP" sz="2400" dirty="0"/>
                  <a:t>element is performed</a:t>
                </a:r>
                <a:r>
                  <a:rPr lang="en-US" altLang="ja-JP" sz="2400" dirty="0" smtClean="0"/>
                  <a:t>.</a:t>
                </a:r>
              </a:p>
              <a:p>
                <a:r>
                  <a:rPr lang="en-US" altLang="ja-JP" sz="2400" dirty="0" smtClean="0"/>
                  <a:t>Defined thermo-viscoelastic </a:t>
                </a:r>
                <a:r>
                  <a:rPr lang="en-US" altLang="ja-JP" sz="2400" dirty="0"/>
                  <a:t>properties </a:t>
                </a:r>
                <a:r>
                  <a:rPr lang="en-US" altLang="ja-JP" sz="2400" dirty="0" smtClean="0"/>
                  <a:t>are:</a:t>
                </a:r>
              </a:p>
              <a:p>
                <a:pPr lvl="1"/>
                <a:r>
                  <a:rPr lang="en-US" altLang="ja-JP" sz="2000" dirty="0" smtClean="0"/>
                  <a:t>Temperature-dependent </a:t>
                </a:r>
                <a:r>
                  <a:rPr lang="en-US" altLang="ja-JP" sz="2000" dirty="0"/>
                  <a:t>coefficient of thermal </a:t>
                </a:r>
                <a:r>
                  <a:rPr lang="en-US" altLang="ja-JP" sz="2000" dirty="0" smtClean="0"/>
                  <a:t>expansion, </a:t>
                </a:r>
                <a14:m>
                  <m:oMath xmlns:m="http://schemas.openxmlformats.org/officeDocument/2006/math"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ja-JP" sz="2000" dirty="0" smtClean="0"/>
              </a:p>
              <a:p>
                <a:pPr lvl="1"/>
                <a:r>
                  <a:rPr lang="en-US" altLang="ja-JP" sz="2000" dirty="0" smtClean="0"/>
                  <a:t>Temperature-dependent shift factor, </a:t>
                </a:r>
                <a14:m>
                  <m:oMath xmlns:m="http://schemas.openxmlformats.org/officeDocument/2006/math"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ja-JP" sz="2000" dirty="0" smtClean="0"/>
              </a:p>
              <a:p>
                <a:pPr lvl="1"/>
                <a:r>
                  <a:rPr lang="en-US" altLang="ja-JP" sz="2000" dirty="0" err="1"/>
                  <a:t>Prony</a:t>
                </a:r>
                <a:r>
                  <a:rPr lang="en-US" altLang="ja-JP" sz="2000" dirty="0"/>
                  <a:t> series at reference </a:t>
                </a:r>
                <a:r>
                  <a:rPr lang="en-US" altLang="ja-JP" sz="2000" dirty="0" smtClean="0"/>
                  <a:t>temperature,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 (</m:t>
                    </m:r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=1,…,20)</m:t>
                    </m:r>
                  </m:oMath>
                </a14:m>
                <a:endParaRPr lang="en-US" altLang="ja-JP" sz="2000" dirty="0" smtClean="0"/>
              </a:p>
              <a:p>
                <a:pPr lvl="1"/>
                <a:r>
                  <a:rPr lang="en-US" altLang="ja-JP" sz="2000" dirty="0" smtClean="0"/>
                  <a:t>Instantaneous Young’s modulus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p>
                        <m: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altLang="ja-JP" sz="2000" dirty="0" smtClean="0"/>
                  <a:t> and </a:t>
                </a:r>
                <a:r>
                  <a:rPr lang="en-US" altLang="ja-JP" sz="2000" dirty="0" smtClean="0"/>
                  <a:t>Poisson’s </a:t>
                </a:r>
                <a:r>
                  <a:rPr lang="en-US" altLang="ja-JP" sz="2000" dirty="0" smtClean="0"/>
                  <a:t>ratio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p>
                        <m: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endParaRPr lang="en-US" altLang="ja-JP" sz="2000" dirty="0" smtClean="0"/>
              </a:p>
              <a:p>
                <a:r>
                  <a:rPr lang="en-US" altLang="ja-JP" sz="2400" dirty="0" smtClean="0"/>
                  <a:t>Field condition of temperature </a:t>
                </a:r>
                <a14:m>
                  <m:oMath xmlns:m="http://schemas.openxmlformats.org/officeDocument/2006/math">
                    <m:r>
                      <a:rPr lang="en-US" altLang="ja-JP" sz="2400" b="0" i="1" smtClean="0">
                        <a:latin typeface="Cambria Math" charset="0"/>
                      </a:rPr>
                      <m:t>𝜃</m:t>
                    </m:r>
                    <m:d>
                      <m:d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400" b="0" i="1" smtClean="0">
                            <a:latin typeface="Cambria Math" charset="0"/>
                          </a:rPr>
                          <m:t>𝑡</m:t>
                        </m:r>
                      </m:e>
                    </m:d>
                    <m:r>
                      <a:rPr lang="en-US" altLang="ja-JP" sz="2400" b="0" i="1" smtClean="0">
                        <a:latin typeface="Cambria Math" charset="0"/>
                      </a:rPr>
                      <m:t>=−</m:t>
                    </m:r>
                    <m:r>
                      <a:rPr lang="en-US" altLang="ja-JP" sz="2400" b="0" i="1" smtClean="0">
                        <a:latin typeface="Cambria Math" charset="0"/>
                      </a:rPr>
                      <m:t>𝑡</m:t>
                    </m:r>
                  </m:oMath>
                </a14:m>
                <a:r>
                  <a:rPr lang="en-US" altLang="ja-JP" sz="2400" dirty="0" smtClean="0"/>
                  <a:t> is given.</a:t>
                </a:r>
              </a:p>
              <a:p>
                <a:r>
                  <a:rPr lang="en-US" altLang="ja-JP" sz="2400" dirty="0"/>
                  <a:t>B</a:t>
                </a:r>
                <a:r>
                  <a:rPr lang="en-US" altLang="ja-JP" sz="2400" dirty="0" smtClean="0"/>
                  <a:t>oundary conditions are:</a:t>
                </a:r>
              </a:p>
              <a:p>
                <a:pPr lvl="1"/>
                <a:r>
                  <a:rPr lang="en-US" altLang="ja-JP" sz="2000" dirty="0" smtClean="0"/>
                  <a:t>Perfect constraint on the lower surface</a:t>
                </a:r>
              </a:p>
              <a:p>
                <a:pPr lvl="1"/>
                <a:r>
                  <a:rPr lang="en-US" altLang="ja-JP" sz="2000" dirty="0" smtClean="0"/>
                  <a:t>Small oscillatory disp. </a:t>
                </a:r>
                <a:r>
                  <a:rPr lang="en-US" altLang="ja-JP" sz="2000" dirty="0" smtClean="0"/>
                  <a:t>In </a:t>
                </a:r>
                <a:r>
                  <a:rPr lang="en-US" altLang="ja-JP" sz="2000" dirty="0" smtClean="0"/>
                  <a:t>shear on </a:t>
                </a:r>
                <a:r>
                  <a:rPr lang="en-US" altLang="ja-JP" sz="2000" dirty="0"/>
                  <a:t>the upper surface.</a:t>
                </a:r>
                <a:endParaRPr lang="ja-JP" altLang="en-US" sz="2000" dirty="0"/>
              </a:p>
              <a:p>
                <a:pPr lvl="1"/>
                <a:endParaRPr kumimoji="1" lang="ja-JP" altLang="en-US" sz="2000" dirty="0"/>
              </a:p>
            </p:txBody>
          </p:sp>
        </mc:Choice>
        <mc:Fallback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34433" y="623888"/>
                <a:ext cx="11738231" cy="5773737"/>
              </a:xfrm>
              <a:blipFill>
                <a:blip r:embed="rId2"/>
                <a:stretch>
                  <a:fillRect l="-1662" t="-158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27</a:t>
            </a:fld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正方形/長方形 5"/>
              <p:cNvSpPr/>
              <p:nvPr/>
            </p:nvSpPr>
            <p:spPr>
              <a:xfrm>
                <a:off x="8777437" y="3212976"/>
                <a:ext cx="2196244" cy="219624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d>
                        <m:dPr>
                          <m:ctrlPr>
                            <a:rPr kumimoji="1" lang="en-US" altLang="ja-JP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kumimoji="1" lang="en-US" altLang="ja-JP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kumimoji="1" lang="en-US" altLang="ja-JP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kumimoji="1" lang="ja-JP" alt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正方形/長方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7437" y="3212976"/>
                <a:ext cx="2196244" cy="219624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正方形/長方形 4"/>
          <p:cNvSpPr/>
          <p:nvPr/>
        </p:nvSpPr>
        <p:spPr>
          <a:xfrm>
            <a:off x="7685204" y="5409220"/>
            <a:ext cx="4380709" cy="684076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平行四辺形 6"/>
          <p:cNvSpPr/>
          <p:nvPr/>
        </p:nvSpPr>
        <p:spPr>
          <a:xfrm>
            <a:off x="8777437" y="3212976"/>
            <a:ext cx="2736304" cy="2196244"/>
          </a:xfrm>
          <a:prstGeom prst="parallelogram">
            <a:avLst/>
          </a:prstGeom>
          <a:noFill/>
          <a:ln>
            <a:solidFill>
              <a:srgbClr val="008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平行四辺形 7"/>
          <p:cNvSpPr/>
          <p:nvPr/>
        </p:nvSpPr>
        <p:spPr>
          <a:xfrm flipH="1">
            <a:off x="8237377" y="3212976"/>
            <a:ext cx="2736304" cy="2196244"/>
          </a:xfrm>
          <a:prstGeom prst="parallelogram">
            <a:avLst/>
          </a:prstGeom>
          <a:noFill/>
          <a:ln>
            <a:solidFill>
              <a:srgbClr val="0000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左右矢印 8"/>
          <p:cNvSpPr/>
          <p:nvPr/>
        </p:nvSpPr>
        <p:spPr>
          <a:xfrm>
            <a:off x="9119474" y="2799196"/>
            <a:ext cx="1512168" cy="324036"/>
          </a:xfrm>
          <a:prstGeom prst="left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8249954" y="2403152"/>
            <a:ext cx="32512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 smtClean="0">
                <a:solidFill>
                  <a:srgbClr val="FF0000"/>
                </a:solidFill>
              </a:rPr>
              <a:t>Small </a:t>
            </a:r>
            <a:r>
              <a:rPr lang="en-US" altLang="ja-JP" sz="2400" dirty="0">
                <a:solidFill>
                  <a:srgbClr val="FF0000"/>
                </a:solidFill>
              </a:rPr>
              <a:t>shear </a:t>
            </a:r>
            <a:r>
              <a:rPr lang="en-US" altLang="ja-JP" sz="2400" dirty="0" smtClean="0">
                <a:solidFill>
                  <a:srgbClr val="FF0000"/>
                </a:solidFill>
              </a:rPr>
              <a:t>oscillation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73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Validation of Material Constitutive Model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Time </a:t>
            </a:r>
            <a:r>
              <a:rPr lang="en-US" altLang="ja-JP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History </a:t>
            </a: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</a:t>
            </a:r>
            <a:r>
              <a:rPr lang="en-US" altLang="ja-JP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Relative Gap Change</a:t>
            </a:r>
            <a:endParaRPr kumimoji="1"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28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153584" y="5744499"/>
            <a:ext cx="7883890" cy="523220"/>
          </a:xfrm>
          <a:prstGeom prst="rect">
            <a:avLst/>
          </a:prstGeom>
          <a:solidFill>
            <a:schemeClr val="accent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/>
              <a:t>The </a:t>
            </a:r>
            <a:r>
              <a:rPr lang="en-US" altLang="ja-JP" sz="2800" dirty="0" smtClean="0"/>
              <a:t>relative gap change is </a:t>
            </a:r>
            <a:r>
              <a:rPr lang="en-US" altLang="ja-JP" sz="2800" dirty="0"/>
              <a:t>accurately </a:t>
            </a:r>
            <a:r>
              <a:rPr lang="en-US" altLang="ja-JP" sz="2800" dirty="0" smtClean="0"/>
              <a:t>simulated.</a:t>
            </a:r>
            <a:endParaRPr kumimoji="1" lang="ja-JP" altLang="en-US" sz="2800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576" y="1052736"/>
            <a:ext cx="7092788" cy="469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666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Validation of Material Constitutive Model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Time History of Storage / Loss </a:t>
            </a: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US" altLang="ja-JP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hear </a:t>
            </a: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n-US" altLang="ja-JP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odulus</a:t>
            </a:r>
            <a:endParaRPr kumimoji="1" lang="ja-JP" altLang="en-US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29</a:t>
            </a:fld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8" y="1088740"/>
            <a:ext cx="5988463" cy="396044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004" y="1088740"/>
            <a:ext cx="5988463" cy="39604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/>
              <p:cNvSpPr txBox="1"/>
              <p:nvPr/>
            </p:nvSpPr>
            <p:spPr>
              <a:xfrm>
                <a:off x="275151" y="5085184"/>
                <a:ext cx="11521280" cy="1200329"/>
              </a:xfrm>
              <a:prstGeom prst="rect">
                <a:avLst/>
              </a:prstGeom>
              <a:solidFill>
                <a:schemeClr val="accent1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sz="2400" b="0" dirty="0" smtClean="0"/>
                  <a:t>The storage shear modulus </a:t>
                </a:r>
                <a14:m>
                  <m:oMath xmlns:m="http://schemas.openxmlformats.org/officeDocument/2006/math"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altLang="ja-JP" sz="2400" dirty="0" smtClean="0"/>
                  <a:t> is accurately simulated.</a:t>
                </a:r>
                <a:br>
                  <a:rPr lang="en-US" altLang="ja-JP" sz="2400" dirty="0" smtClean="0"/>
                </a:br>
                <a:r>
                  <a:rPr lang="en-US" altLang="ja-JP" sz="2400" dirty="0" smtClean="0"/>
                  <a:t>On the other hand, minor problem remains in the accuracy of </a:t>
                </a:r>
                <a:br>
                  <a:rPr lang="en-US" altLang="ja-JP" sz="2400" dirty="0" smtClean="0"/>
                </a:br>
                <a:r>
                  <a:rPr lang="en-US" altLang="ja-JP" sz="2400" dirty="0" smtClean="0"/>
                  <a:t>the loss shear modulus </a:t>
                </a:r>
                <a14:m>
                  <m:oMath xmlns:m="http://schemas.openxmlformats.org/officeDocument/2006/math"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′′</m:t>
                    </m:r>
                  </m:oMath>
                </a14:m>
                <a:r>
                  <a:rPr lang="en-US" altLang="ja-JP" sz="2400" dirty="0" smtClean="0"/>
                  <a:t> because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0" i="1" smtClean="0">
                            <a:latin typeface="Cambria Math" charset="0"/>
                          </a:rPr>
                          <m:t>𝐺</m:t>
                        </m:r>
                      </m:e>
                      <m:sup>
                        <m:r>
                          <a:rPr lang="en-US" altLang="ja-JP" sz="2400" b="0" i="1" smtClean="0">
                            <a:latin typeface="Cambria Math" charset="0"/>
                          </a:rPr>
                          <m:t>′</m:t>
                        </m:r>
                      </m:sup>
                    </m:sSup>
                    <m:r>
                      <a:rPr lang="en-US" altLang="ja-JP" sz="2400" b="0" i="1" smtClean="0">
                        <a:latin typeface="Cambria Math" charset="0"/>
                      </a:rPr>
                      <m:t>≫</m:t>
                    </m:r>
                    <m:sSup>
                      <m:sSup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0" i="1" smtClean="0">
                            <a:latin typeface="Cambria Math" charset="0"/>
                          </a:rPr>
                          <m:t>𝐺</m:t>
                        </m:r>
                      </m:e>
                      <m:sup>
                        <m:r>
                          <a:rPr lang="en-US" altLang="ja-JP" sz="2400" b="0" i="1" smtClean="0">
                            <a:latin typeface="Cambria Math" charset="0"/>
                          </a:rPr>
                          <m:t>′′</m:t>
                        </m:r>
                      </m:sup>
                    </m:sSup>
                  </m:oMath>
                </a14:m>
                <a:r>
                  <a:rPr lang="en-US" altLang="ja-JP" sz="2400" dirty="0" smtClean="0"/>
                  <a:t>.</a:t>
                </a:r>
                <a:endParaRPr kumimoji="1" lang="ja-JP" altLang="en-US" sz="2400" dirty="0"/>
              </a:p>
            </p:txBody>
          </p:sp>
        </mc:Choice>
        <mc:Fallback xmlns="">
          <p:sp>
            <p:nvSpPr>
              <p:cNvPr id="7" name="テキスト ボックス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151" y="5085184"/>
                <a:ext cx="11521280" cy="1200329"/>
              </a:xfrm>
              <a:prstGeom prst="rect">
                <a:avLst/>
              </a:prstGeom>
              <a:blipFill>
                <a:blip r:embed="rId4"/>
                <a:stretch>
                  <a:fillRect t="-2475" b="-940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5822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dirty="0" smtClean="0"/>
              <a:t>Issues</a:t>
            </a:r>
            <a:endParaRPr kumimoji="1" lang="ja-JP" altLang="en-US" dirty="0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dirty="0" smtClean="0"/>
              <a:t>In </a:t>
            </a:r>
            <a:r>
              <a:rPr lang="en-US" altLang="ja-JP" dirty="0"/>
              <a:t>the curing process, </a:t>
            </a:r>
            <a:r>
              <a:rPr lang="en-US" altLang="ja-JP" b="1" dirty="0">
                <a:solidFill>
                  <a:srgbClr val="FF0000"/>
                </a:solidFill>
              </a:rPr>
              <a:t>volume shrinkage of UV resin</a:t>
            </a:r>
            <a:r>
              <a:rPr lang="en-US" altLang="ja-JP" b="1" dirty="0"/>
              <a:t> </a:t>
            </a:r>
            <a:r>
              <a:rPr lang="en-US" altLang="ja-JP" dirty="0" smtClean="0"/>
              <a:t>arises and</a:t>
            </a:r>
            <a:br>
              <a:rPr lang="en-US" altLang="ja-JP" dirty="0" smtClean="0"/>
            </a:br>
            <a:r>
              <a:rPr lang="en-US" altLang="ja-JP" dirty="0" smtClean="0"/>
              <a:t>may </a:t>
            </a:r>
            <a:r>
              <a:rPr lang="en-US" altLang="ja-JP" dirty="0"/>
              <a:t>cause </a:t>
            </a:r>
            <a:r>
              <a:rPr lang="en-US" altLang="ja-JP" b="1" dirty="0" smtClean="0">
                <a:solidFill>
                  <a:srgbClr val="FF00FF"/>
                </a:solidFill>
              </a:rPr>
              <a:t>unintended </a:t>
            </a:r>
            <a:r>
              <a:rPr lang="en-US" altLang="ja-JP" b="1" dirty="0">
                <a:solidFill>
                  <a:srgbClr val="FF00FF"/>
                </a:solidFill>
              </a:rPr>
              <a:t>surface curvature</a:t>
            </a:r>
            <a:r>
              <a:rPr lang="en-US" altLang="ja-JP" dirty="0">
                <a:solidFill>
                  <a:srgbClr val="FF00FF"/>
                </a:solidFill>
              </a:rPr>
              <a:t> </a:t>
            </a:r>
            <a:r>
              <a:rPr lang="en-US" altLang="ja-JP" dirty="0"/>
              <a:t>when a soft mold such as PDMS is used.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dirty="0" smtClean="0"/>
              <a:t>There </a:t>
            </a:r>
            <a:r>
              <a:rPr lang="en-US" altLang="ja-JP" dirty="0"/>
              <a:t>is </a:t>
            </a:r>
            <a:r>
              <a:rPr lang="en-US" altLang="ja-JP" b="1" dirty="0">
                <a:solidFill>
                  <a:srgbClr val="0000CC"/>
                </a:solidFill>
              </a:rPr>
              <a:t>no numerical modeling method</a:t>
            </a:r>
            <a:r>
              <a:rPr lang="en-US" altLang="ja-JP" b="1" dirty="0"/>
              <a:t> </a:t>
            </a:r>
            <a:r>
              <a:rPr lang="en-US" altLang="ja-JP" dirty="0"/>
              <a:t>to reproduce this </a:t>
            </a:r>
            <a:r>
              <a:rPr lang="en-US" altLang="ja-JP" dirty="0" smtClean="0"/>
              <a:t>type of error </a:t>
            </a:r>
            <a:r>
              <a:rPr lang="en-US" altLang="ja-JP" dirty="0"/>
              <a:t>in UV imprint, </a:t>
            </a:r>
            <a:r>
              <a:rPr lang="en-US" altLang="ja-JP" dirty="0" smtClean="0"/>
              <a:t>although </a:t>
            </a:r>
            <a:r>
              <a:rPr lang="en-US" altLang="ja-JP" dirty="0"/>
              <a:t>there are a few </a:t>
            </a:r>
            <a:r>
              <a:rPr lang="en-US" altLang="ja-JP" b="1" dirty="0" smtClean="0">
                <a:solidFill>
                  <a:srgbClr val="C00000"/>
                </a:solidFill>
              </a:rPr>
              <a:t>conventional methods for </a:t>
            </a:r>
            <a:r>
              <a:rPr lang="en-US" altLang="ja-JP" b="1" i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thermal</a:t>
            </a:r>
            <a:r>
              <a:rPr lang="en-US" altLang="ja-JP" b="1" dirty="0" smtClean="0">
                <a:solidFill>
                  <a:srgbClr val="C00000"/>
                </a:solidFill>
              </a:rPr>
              <a:t> imprint</a:t>
            </a:r>
            <a:r>
              <a:rPr lang="en-US" altLang="ja-JP" dirty="0" smtClean="0"/>
              <a:t>.</a:t>
            </a:r>
            <a:endParaRPr lang="en-US" altLang="ja-JP" dirty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3</a:t>
            </a:fld>
            <a:endParaRPr lang="ja-JP" altLang="en-US" dirty="0"/>
          </a:p>
        </p:txBody>
      </p:sp>
      <p:grpSp>
        <p:nvGrpSpPr>
          <p:cNvPr id="25" name="Group 24"/>
          <p:cNvGrpSpPr/>
          <p:nvPr/>
        </p:nvGrpSpPr>
        <p:grpSpPr>
          <a:xfrm>
            <a:off x="263352" y="3384788"/>
            <a:ext cx="1854850" cy="2413414"/>
            <a:chOff x="120862" y="3249896"/>
            <a:chExt cx="1854850" cy="241341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862" y="3282675"/>
              <a:ext cx="1854850" cy="2380635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239845" y="5239493"/>
              <a:ext cx="1616883" cy="4005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 smtClean="0">
                  <a:solidFill>
                    <a:srgbClr val="0000FF"/>
                  </a:solidFill>
                </a:rPr>
                <a:t>UV</a:t>
              </a:r>
              <a:r>
                <a:rPr lang="ja-JP" altLang="en-US" sz="2400" b="1" dirty="0">
                  <a:solidFill>
                    <a:srgbClr val="0000FF"/>
                  </a:solidFill>
                </a:rPr>
                <a:t> </a:t>
              </a:r>
              <a:r>
                <a:rPr lang="en-US" altLang="ja-JP" sz="2400" b="1" dirty="0" smtClean="0">
                  <a:solidFill>
                    <a:srgbClr val="0000FF"/>
                  </a:solidFill>
                </a:rPr>
                <a:t>Resin</a:t>
              </a:r>
              <a:endParaRPr lang="en-US" sz="2400" b="1" dirty="0">
                <a:solidFill>
                  <a:srgbClr val="0000FF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39845" y="3249896"/>
              <a:ext cx="1610368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</a:rPr>
                <a:t>Soft Mold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143672" y="3384788"/>
            <a:ext cx="2017809" cy="2413412"/>
            <a:chOff x="3632778" y="3495551"/>
            <a:chExt cx="2017809" cy="2413412"/>
          </a:xfrm>
        </p:grpSpPr>
        <p:grpSp>
          <p:nvGrpSpPr>
            <p:cNvPr id="16" name="Group 15"/>
            <p:cNvGrpSpPr/>
            <p:nvPr/>
          </p:nvGrpSpPr>
          <p:grpSpPr>
            <a:xfrm>
              <a:off x="3632778" y="3495551"/>
              <a:ext cx="2017809" cy="2413412"/>
              <a:chOff x="1331640" y="3390307"/>
              <a:chExt cx="2189605" cy="2848974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31640" y="3429000"/>
                <a:ext cx="2189605" cy="2810281"/>
              </a:xfrm>
              <a:prstGeom prst="rect">
                <a:avLst/>
              </a:prstGeom>
            </p:spPr>
          </p:pic>
          <p:sp>
            <p:nvSpPr>
              <p:cNvPr id="19" name="TextBox 18"/>
              <p:cNvSpPr txBox="1"/>
              <p:nvPr/>
            </p:nvSpPr>
            <p:spPr>
              <a:xfrm>
                <a:off x="1552704" y="5750209"/>
                <a:ext cx="1747475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sz="2400" b="1" dirty="0" smtClean="0">
                    <a:solidFill>
                      <a:srgbClr val="0000FF"/>
                    </a:solidFill>
                  </a:rPr>
                  <a:t>UV</a:t>
                </a:r>
                <a:r>
                  <a:rPr lang="ja-JP" altLang="en-US" sz="2400" b="1" dirty="0">
                    <a:solidFill>
                      <a:srgbClr val="0000FF"/>
                    </a:solidFill>
                  </a:rPr>
                  <a:t> </a:t>
                </a:r>
                <a:r>
                  <a:rPr lang="en-US" altLang="ja-JP" sz="2400" b="1" dirty="0" smtClean="0">
                    <a:solidFill>
                      <a:srgbClr val="0000FF"/>
                    </a:solidFill>
                  </a:rPr>
                  <a:t>Resin</a:t>
                </a:r>
                <a:endParaRPr lang="en-US" sz="24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1525754" y="3390307"/>
                <a:ext cx="1747475" cy="54498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 smtClean="0">
                    <a:solidFill>
                      <a:schemeClr val="bg1"/>
                    </a:solidFill>
                  </a:rPr>
                  <a:t>Soft Mold</a:t>
                </a:r>
                <a:endParaRPr lang="en-US" sz="24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3995049" y="4855007"/>
              <a:ext cx="1237850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FF0000"/>
                  </a:solidFill>
                </a:rPr>
                <a:t>Shrink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1" name="グループ化 30"/>
          <p:cNvGrpSpPr/>
          <p:nvPr/>
        </p:nvGrpSpPr>
        <p:grpSpPr>
          <a:xfrm>
            <a:off x="1979243" y="4290852"/>
            <a:ext cx="1297673" cy="1208937"/>
            <a:chOff x="1835227" y="4290852"/>
            <a:chExt cx="1297673" cy="1208937"/>
          </a:xfrm>
        </p:grpSpPr>
        <p:sp>
          <p:nvSpPr>
            <p:cNvPr id="12" name="下矢印 12"/>
            <p:cNvSpPr/>
            <p:nvPr/>
          </p:nvSpPr>
          <p:spPr>
            <a:xfrm rot="16200000">
              <a:off x="2240239" y="4243601"/>
              <a:ext cx="608797" cy="703300"/>
            </a:xfrm>
            <a:prstGeom prst="downArrow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835227" y="4791903"/>
              <a:ext cx="12976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UV</a:t>
              </a:r>
            </a:p>
            <a:p>
              <a:pPr algn="ctr"/>
              <a:r>
                <a:rPr lang="en-US" sz="2000" dirty="0"/>
                <a:t>E</a:t>
              </a:r>
              <a:r>
                <a:rPr lang="en-US" sz="2000" dirty="0" smtClean="0"/>
                <a:t>xposure</a:t>
              </a:r>
              <a:endParaRPr lang="en-US" sz="2000" dirty="0"/>
            </a:p>
          </p:txBody>
        </p:sp>
      </p:grpSp>
      <p:grpSp>
        <p:nvGrpSpPr>
          <p:cNvPr id="27" name="グループ化 26"/>
          <p:cNvGrpSpPr/>
          <p:nvPr/>
        </p:nvGrpSpPr>
        <p:grpSpPr>
          <a:xfrm>
            <a:off x="5051884" y="4284438"/>
            <a:ext cx="1449171" cy="958848"/>
            <a:chOff x="4660745" y="4284438"/>
            <a:chExt cx="1449171" cy="958848"/>
          </a:xfrm>
        </p:grpSpPr>
        <p:sp>
          <p:nvSpPr>
            <p:cNvPr id="7" name="下矢印 12"/>
            <p:cNvSpPr/>
            <p:nvPr/>
          </p:nvSpPr>
          <p:spPr>
            <a:xfrm rot="16200000">
              <a:off x="5080932" y="4269568"/>
              <a:ext cx="608797" cy="638538"/>
            </a:xfrm>
            <a:prstGeom prst="downArrow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660745" y="4843176"/>
              <a:ext cx="144917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Demolding</a:t>
              </a:r>
              <a:endParaRPr lang="en-US" sz="2000" dirty="0"/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138" y="3226387"/>
            <a:ext cx="3594597" cy="2580736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8148228" y="5771001"/>
            <a:ext cx="3843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Y. </a:t>
            </a:r>
            <a:r>
              <a:rPr lang="it-IT" dirty="0" err="1"/>
              <a:t>Onishi</a:t>
            </a:r>
            <a:r>
              <a:rPr lang="it-IT" dirty="0"/>
              <a:t> </a:t>
            </a:r>
            <a:r>
              <a:rPr lang="it-IT" i="1" dirty="0"/>
              <a:t>et </a:t>
            </a:r>
            <a:r>
              <a:rPr lang="it-IT" i="1" dirty="0" smtClean="0"/>
              <a:t>al.</a:t>
            </a:r>
            <a:r>
              <a:rPr lang="it-IT" dirty="0" smtClean="0"/>
              <a:t> </a:t>
            </a:r>
            <a:r>
              <a:rPr lang="it-IT" i="1" dirty="0" err="1"/>
              <a:t>Jpn</a:t>
            </a:r>
            <a:r>
              <a:rPr lang="it-IT" i="1" dirty="0"/>
              <a:t>. </a:t>
            </a:r>
            <a:r>
              <a:rPr lang="it-IT" i="1" dirty="0" err="1"/>
              <a:t>J</a:t>
            </a:r>
            <a:r>
              <a:rPr lang="it-IT" i="1" dirty="0"/>
              <a:t>. </a:t>
            </a:r>
            <a:r>
              <a:rPr lang="it-IT" i="1" dirty="0" err="1"/>
              <a:t>Appl</a:t>
            </a:r>
            <a:r>
              <a:rPr lang="it-IT" i="1" dirty="0"/>
              <a:t>. </a:t>
            </a:r>
            <a:r>
              <a:rPr lang="it-IT" i="1" dirty="0" err="1"/>
              <a:t>Phys</a:t>
            </a:r>
            <a:r>
              <a:rPr lang="it-IT" i="1" dirty="0"/>
              <a:t>. </a:t>
            </a:r>
            <a:r>
              <a:rPr lang="it-IT" b="1" dirty="0"/>
              <a:t>47 </a:t>
            </a:r>
            <a:r>
              <a:rPr lang="it-IT" dirty="0"/>
              <a:t>5145 </a:t>
            </a:r>
            <a:r>
              <a:rPr lang="it-IT" dirty="0" smtClean="0"/>
              <a:t>(2008)</a:t>
            </a:r>
            <a:endParaRPr lang="it-IT" dirty="0"/>
          </a:p>
        </p:txBody>
      </p:sp>
      <p:grpSp>
        <p:nvGrpSpPr>
          <p:cNvPr id="24" name="グループ化 23"/>
          <p:cNvGrpSpPr/>
          <p:nvPr/>
        </p:nvGrpSpPr>
        <p:grpSpPr>
          <a:xfrm>
            <a:off x="6040379" y="2920817"/>
            <a:ext cx="2107849" cy="2883440"/>
            <a:chOff x="5646375" y="2920817"/>
            <a:chExt cx="2107849" cy="2883440"/>
          </a:xfrm>
        </p:grpSpPr>
        <p:grpSp>
          <p:nvGrpSpPr>
            <p:cNvPr id="26" name="Group 25"/>
            <p:cNvGrpSpPr/>
            <p:nvPr/>
          </p:nvGrpSpPr>
          <p:grpSpPr>
            <a:xfrm>
              <a:off x="5646375" y="3061430"/>
              <a:ext cx="2107849" cy="2742827"/>
              <a:chOff x="6935829" y="2920482"/>
              <a:chExt cx="2107849" cy="2742827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6994054" y="3741148"/>
                <a:ext cx="2049624" cy="1922161"/>
                <a:chOff x="6512951" y="3953433"/>
                <a:chExt cx="2215168" cy="2215168"/>
              </a:xfrm>
            </p:grpSpPr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12951" y="3953433"/>
                  <a:ext cx="2215168" cy="2215168"/>
                </a:xfrm>
                <a:prstGeom prst="rect">
                  <a:avLst/>
                </a:prstGeom>
              </p:spPr>
            </p:pic>
            <p:sp>
              <p:nvSpPr>
                <p:cNvPr id="10" name="TextBox 9"/>
                <p:cNvSpPr txBox="1"/>
                <p:nvPr/>
              </p:nvSpPr>
              <p:spPr>
                <a:xfrm>
                  <a:off x="6745289" y="5658514"/>
                  <a:ext cx="1747475" cy="46166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ja-JP" sz="2400" b="1" dirty="0" smtClean="0">
                      <a:solidFill>
                        <a:srgbClr val="0000FF"/>
                      </a:solidFill>
                    </a:rPr>
                    <a:t>UV</a:t>
                  </a:r>
                  <a:r>
                    <a:rPr lang="ja-JP" altLang="en-US" sz="2400" b="1" dirty="0">
                      <a:solidFill>
                        <a:srgbClr val="0000FF"/>
                      </a:solidFill>
                    </a:rPr>
                    <a:t> </a:t>
                  </a:r>
                  <a:r>
                    <a:rPr lang="en-US" altLang="ja-JP" sz="2400" b="1" dirty="0" smtClean="0">
                      <a:solidFill>
                        <a:srgbClr val="0000FF"/>
                      </a:solidFill>
                    </a:rPr>
                    <a:t>Resin</a:t>
                  </a:r>
                  <a:endParaRPr lang="en-US" sz="2400" b="1" dirty="0">
                    <a:solidFill>
                      <a:srgbClr val="0000FF"/>
                    </a:solidFill>
                  </a:endParaRPr>
                </a:p>
              </p:txBody>
            </p:sp>
          </p:grpSp>
          <p:sp>
            <p:nvSpPr>
              <p:cNvPr id="23" name="TextBox 22"/>
              <p:cNvSpPr txBox="1"/>
              <p:nvPr/>
            </p:nvSpPr>
            <p:spPr>
              <a:xfrm>
                <a:off x="6935829" y="2920482"/>
                <a:ext cx="442216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ja-JP" altLang="en-US" sz="6000" dirty="0" smtClean="0">
                    <a:solidFill>
                      <a:srgbClr val="FF00FF"/>
                    </a:solidFill>
                  </a:rPr>
                  <a:t>✘</a:t>
                </a:r>
                <a:endParaRPr lang="en-US" sz="6000" dirty="0">
                  <a:solidFill>
                    <a:srgbClr val="FF00FF"/>
                  </a:solidFill>
                </a:endParaRPr>
              </a:p>
            </p:txBody>
          </p:sp>
        </p:grpSp>
        <p:sp>
          <p:nvSpPr>
            <p:cNvPr id="30" name="TextBox 29"/>
            <p:cNvSpPr txBox="1"/>
            <p:nvPr/>
          </p:nvSpPr>
          <p:spPr>
            <a:xfrm>
              <a:off x="5695150" y="2920817"/>
              <a:ext cx="203815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FF00FF"/>
                  </a:solidFill>
                </a:rPr>
                <a:t>Unintended</a:t>
              </a:r>
              <a:br>
                <a:rPr lang="en-US" sz="2000" dirty="0" smtClean="0">
                  <a:solidFill>
                    <a:srgbClr val="FF00FF"/>
                  </a:solidFill>
                </a:rPr>
              </a:br>
              <a:r>
                <a:rPr lang="en-US" sz="2000" dirty="0" smtClean="0">
                  <a:solidFill>
                    <a:srgbClr val="FF00FF"/>
                  </a:solidFill>
                </a:rPr>
                <a:t>Surface</a:t>
              </a:r>
              <a:br>
                <a:rPr lang="en-US" sz="2000" dirty="0" smtClean="0">
                  <a:solidFill>
                    <a:srgbClr val="FF00FF"/>
                  </a:solidFill>
                </a:rPr>
              </a:br>
              <a:r>
                <a:rPr lang="en-US" sz="2000" dirty="0" smtClean="0">
                  <a:solidFill>
                    <a:srgbClr val="FF00FF"/>
                  </a:solidFill>
                </a:rPr>
                <a:t>Curvature</a:t>
              </a:r>
              <a:endParaRPr lang="en-US" sz="2000" dirty="0">
                <a:solidFill>
                  <a:srgbClr val="FF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4019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Outline of UV Process Simulation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altLang="ja-JP" b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Step 1: Stationary (1 sec.)</a:t>
                </a:r>
                <a:endParaRPr lang="en-US" altLang="ja-JP" b="1" u="sng" dirty="0"/>
              </a:p>
              <a:p>
                <a:pPr lvl="1"/>
                <a:r>
                  <a:rPr lang="en-US" altLang="ja-JP" dirty="0"/>
                  <a:t>Static analysis</a:t>
                </a:r>
              </a:p>
              <a:p>
                <a:pPr lvl="1"/>
                <a:r>
                  <a:rPr lang="en-US" altLang="ja-JP" dirty="0">
                    <a:solidFill>
                      <a:srgbClr val="FF00FF"/>
                    </a:solidFill>
                  </a:rPr>
                  <a:t>Start no-slip &amp; no-separation contact</a:t>
                </a:r>
              </a:p>
              <a:p>
                <a:pPr marL="0" indent="0">
                  <a:buNone/>
                </a:pPr>
                <a:r>
                  <a:rPr lang="en-US" altLang="ja-JP" b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Step 2: UV curing (100 sec.)</a:t>
                </a:r>
                <a:endParaRPr lang="en-US" altLang="ja-JP" b="1" u="sng" dirty="0"/>
              </a:p>
              <a:p>
                <a:pPr lvl="1"/>
                <a:r>
                  <a:rPr lang="en-US" altLang="ja-JP" dirty="0"/>
                  <a:t>Quasi-static analysis</a:t>
                </a:r>
              </a:p>
              <a:p>
                <a:pPr lvl="1"/>
                <a:r>
                  <a:rPr lang="en-US" altLang="ja-JP" dirty="0">
                    <a:solidFill>
                      <a:srgbClr val="0000FF"/>
                    </a:solidFill>
                  </a:rPr>
                  <a:t>Lower UV resin temperature: </a:t>
                </a:r>
                <a14:m>
                  <m:oMath xmlns:m="http://schemas.openxmlformats.org/officeDocument/2006/math">
                    <m:r>
                      <a:rPr lang="en-US" altLang="ja-JP" i="1">
                        <a:solidFill>
                          <a:srgbClr val="0000FF"/>
                        </a:solidFill>
                        <a:latin typeface="Cambria Math" charset="0"/>
                      </a:rPr>
                      <m:t>𝜃</m:t>
                    </m:r>
                    <m:d>
                      <m:dPr>
                        <m:ctrlPr>
                          <a:rPr lang="en-US" altLang="ja-JP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i="1">
                            <a:solidFill>
                              <a:srgbClr val="0000FF"/>
                            </a:solidFill>
                            <a:latin typeface="Cambria Math" charset="0"/>
                          </a:rPr>
                          <m:t>𝑡</m:t>
                        </m:r>
                      </m:e>
                    </m:d>
                    <m:r>
                      <a:rPr lang="en-US" altLang="ja-JP" i="1">
                        <a:solidFill>
                          <a:srgbClr val="0000FF"/>
                        </a:solidFill>
                        <a:latin typeface="Cambria Math" charset="0"/>
                      </a:rPr>
                      <m:t>=−</m:t>
                    </m:r>
                    <m:r>
                      <a:rPr lang="en-US" altLang="ja-JP" i="1">
                        <a:solidFill>
                          <a:srgbClr val="0000FF"/>
                        </a:solidFill>
                        <a:latin typeface="Cambria Math" charset="0"/>
                      </a:rPr>
                      <m:t>𝑡</m:t>
                    </m:r>
                  </m:oMath>
                </a14:m>
                <a:endParaRPr lang="en-US" altLang="ja-JP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lang="en-US" altLang="ja-JP" b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Step 3: Demolding &amp; Dark curing </a:t>
                </a:r>
                <a:r>
                  <a:rPr lang="en-US" altLang="ja-JP" b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(6000 </a:t>
                </a:r>
                <a:r>
                  <a:rPr lang="en-US" altLang="ja-JP" b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sec.)</a:t>
                </a:r>
                <a:endParaRPr lang="en-US" altLang="ja-JP" u="sng" dirty="0"/>
              </a:p>
              <a:p>
                <a:pPr lvl="1"/>
                <a:r>
                  <a:rPr lang="en-US" altLang="ja-JP" dirty="0"/>
                  <a:t>Quasi-static analysis</a:t>
                </a:r>
              </a:p>
              <a:p>
                <a:pPr lvl="1"/>
                <a:r>
                  <a:rPr lang="en-US" altLang="ja-JP" dirty="0">
                    <a:solidFill>
                      <a:srgbClr val="FF00FF"/>
                    </a:solidFill>
                  </a:rPr>
                  <a:t>Remove no-slip &amp; no-separation contact</a:t>
                </a:r>
              </a:p>
              <a:p>
                <a:pPr lvl="1"/>
                <a:r>
                  <a:rPr lang="en-US" altLang="ja-JP" dirty="0">
                    <a:solidFill>
                      <a:srgbClr val="FF0000"/>
                    </a:solidFill>
                  </a:rPr>
                  <a:t>Lift mold upward</a:t>
                </a:r>
              </a:p>
              <a:p>
                <a:pPr lvl="1"/>
                <a:r>
                  <a:rPr lang="en-US" altLang="ja-JP" dirty="0">
                    <a:solidFill>
                      <a:srgbClr val="0000FF"/>
                    </a:solidFill>
                  </a:rPr>
                  <a:t>Continue lowering UV resin temperature: </a:t>
                </a:r>
                <a14:m>
                  <m:oMath xmlns:m="http://schemas.openxmlformats.org/officeDocument/2006/math">
                    <m:r>
                      <a:rPr lang="en-US" altLang="ja-JP" i="1">
                        <a:solidFill>
                          <a:srgbClr val="0000FF"/>
                        </a:solidFill>
                        <a:latin typeface="Cambria Math" charset="0"/>
                      </a:rPr>
                      <m:t>𝜃</m:t>
                    </m:r>
                    <m:d>
                      <m:dPr>
                        <m:ctrlPr>
                          <a:rPr lang="en-US" altLang="ja-JP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i="1">
                            <a:solidFill>
                              <a:srgbClr val="0000FF"/>
                            </a:solidFill>
                            <a:latin typeface="Cambria Math" charset="0"/>
                          </a:rPr>
                          <m:t>𝑡</m:t>
                        </m:r>
                      </m:e>
                    </m:d>
                    <m:r>
                      <a:rPr lang="en-US" altLang="ja-JP" i="1">
                        <a:solidFill>
                          <a:srgbClr val="0000FF"/>
                        </a:solidFill>
                        <a:latin typeface="Cambria Math" charset="0"/>
                      </a:rPr>
                      <m:t>=−</m:t>
                    </m:r>
                    <m:r>
                      <a:rPr lang="en-US" altLang="ja-JP" i="1">
                        <a:solidFill>
                          <a:srgbClr val="0000FF"/>
                        </a:solidFill>
                        <a:latin typeface="Cambria Math" charset="0"/>
                      </a:rPr>
                      <m:t>𝑡</m:t>
                    </m:r>
                  </m:oMath>
                </a14:m>
                <a:r>
                  <a:rPr lang="en-US" altLang="ja-JP" dirty="0">
                    <a:solidFill>
                      <a:srgbClr val="0000FF"/>
                    </a:solidFill>
                  </a:rPr>
                  <a:t> </a:t>
                </a:r>
              </a:p>
              <a:p>
                <a:endParaRPr kumimoji="1" lang="ja-JP" altLang="en-US" sz="32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958" t="-200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30</a:t>
            </a:fld>
            <a:endParaRPr lang="ja-JP" altLang="en-US" dirty="0"/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232" y="1143848"/>
            <a:ext cx="2965902" cy="4580996"/>
          </a:xfrm>
          <a:prstGeom prst="rect">
            <a:avLst/>
          </a:prstGeom>
        </p:spPr>
      </p:pic>
      <p:sp>
        <p:nvSpPr>
          <p:cNvPr id="6" name="TextBox 7"/>
          <p:cNvSpPr txBox="1"/>
          <p:nvPr/>
        </p:nvSpPr>
        <p:spPr>
          <a:xfrm>
            <a:off x="8436301" y="774481"/>
            <a:ext cx="3051915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smtClean="0">
                <a:solidFill>
                  <a:srgbClr val="FF0000"/>
                </a:solidFill>
              </a:rPr>
              <a:t>Displacement </a:t>
            </a:r>
            <a:r>
              <a:rPr lang="en-US" altLang="ja-JP" sz="2000" b="1" dirty="0" smtClean="0">
                <a:solidFill>
                  <a:srgbClr val="FF0000"/>
                </a:solidFill>
              </a:rPr>
              <a:t>400µm</a:t>
            </a:r>
            <a:endParaRPr lang="en-US" sz="2000" b="1" dirty="0">
              <a:solidFill>
                <a:srgbClr val="FF0000"/>
              </a:solidFill>
            </a:endParaRPr>
          </a:p>
        </p:txBody>
      </p:sp>
      <p:cxnSp>
        <p:nvCxnSpPr>
          <p:cNvPr id="7" name="Straight Arrow Connector 8"/>
          <p:cNvCxnSpPr>
            <a:cxnSpLocks/>
          </p:cNvCxnSpPr>
          <p:nvPr/>
        </p:nvCxnSpPr>
        <p:spPr>
          <a:xfrm>
            <a:off x="8647109" y="1662193"/>
            <a:ext cx="501816" cy="892279"/>
          </a:xfrm>
          <a:prstGeom prst="straightConnector1">
            <a:avLst/>
          </a:prstGeom>
          <a:ln w="381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9"/>
          <p:cNvSpPr txBox="1"/>
          <p:nvPr/>
        </p:nvSpPr>
        <p:spPr>
          <a:xfrm>
            <a:off x="6645900" y="973681"/>
            <a:ext cx="2261340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FF"/>
                </a:solidFill>
              </a:rPr>
              <a:t>No</a:t>
            </a:r>
            <a:r>
              <a:rPr lang="en-US" sz="2000" b="1" dirty="0">
                <a:solidFill>
                  <a:srgbClr val="FF00FF"/>
                </a:solidFill>
              </a:rPr>
              <a:t>-</a:t>
            </a:r>
            <a:r>
              <a:rPr lang="en-US" sz="2000" b="1" dirty="0" smtClean="0">
                <a:solidFill>
                  <a:srgbClr val="FF00FF"/>
                </a:solidFill>
              </a:rPr>
              <a:t>slip &amp;</a:t>
            </a:r>
          </a:p>
          <a:p>
            <a:pPr algn="ctr"/>
            <a:r>
              <a:rPr lang="en-US" sz="2000" b="1" dirty="0" smtClean="0">
                <a:solidFill>
                  <a:srgbClr val="FF00FF"/>
                </a:solidFill>
              </a:rPr>
              <a:t>No-separation</a:t>
            </a:r>
          </a:p>
          <a:p>
            <a:pPr algn="ctr"/>
            <a:r>
              <a:rPr lang="en-US" sz="2000" b="1" dirty="0" smtClean="0">
                <a:solidFill>
                  <a:srgbClr val="FF00FF"/>
                </a:solidFill>
              </a:rPr>
              <a:t>contact</a:t>
            </a:r>
            <a:endParaRPr lang="en-US" sz="2000" b="1" dirty="0">
              <a:solidFill>
                <a:srgbClr val="FF00FF"/>
              </a:solidFill>
            </a:endParaRPr>
          </a:p>
        </p:txBody>
      </p:sp>
      <p:cxnSp>
        <p:nvCxnSpPr>
          <p:cNvPr id="9" name="Straight Arrow Connector 10"/>
          <p:cNvCxnSpPr>
            <a:cxnSpLocks/>
          </p:cNvCxnSpPr>
          <p:nvPr/>
        </p:nvCxnSpPr>
        <p:spPr>
          <a:xfrm flipH="1" flipV="1">
            <a:off x="8647109" y="4619311"/>
            <a:ext cx="1003633" cy="105557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11"/>
          <p:cNvCxnSpPr>
            <a:cxnSpLocks/>
          </p:cNvCxnSpPr>
          <p:nvPr/>
        </p:nvCxnSpPr>
        <p:spPr>
          <a:xfrm flipV="1">
            <a:off x="9871245" y="4619311"/>
            <a:ext cx="1192598" cy="105557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2"/>
          <p:cNvSpPr txBox="1"/>
          <p:nvPr/>
        </p:nvSpPr>
        <p:spPr>
          <a:xfrm>
            <a:off x="8388499" y="5617430"/>
            <a:ext cx="291632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Periodic boundary condition</a:t>
            </a:r>
            <a:endParaRPr lang="en-US" sz="20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3"/>
              <p:cNvSpPr txBox="1"/>
              <p:nvPr/>
            </p:nvSpPr>
            <p:spPr>
              <a:xfrm>
                <a:off x="8860976" y="4118729"/>
                <a:ext cx="202053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 smtClean="0">
                    <a:solidFill>
                      <a:srgbClr val="0000FF"/>
                    </a:solidFill>
                  </a:rPr>
                  <a:t>UV Resin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altLang="ja-JP" sz="2400" b="1" i="1" smtClean="0">
                        <a:solidFill>
                          <a:srgbClr val="0000FF"/>
                        </a:solidFill>
                        <a:latin typeface="Cambria Math" charset="0"/>
                      </a:rPr>
                      <m:t>𝜽</m:t>
                    </m:r>
                    <m:d>
                      <m:dPr>
                        <m:ctrlPr>
                          <a:rPr lang="en-US" altLang="ja-JP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400" b="1" i="1" smtClean="0">
                            <a:solidFill>
                              <a:srgbClr val="0000FF"/>
                            </a:solidFill>
                            <a:latin typeface="Cambria Math" charset="0"/>
                          </a:rPr>
                          <m:t>𝒕</m:t>
                        </m:r>
                      </m:e>
                    </m:d>
                    <m:r>
                      <a:rPr lang="en-US" altLang="ja-JP" sz="2400" b="1" i="1" smtClean="0">
                        <a:solidFill>
                          <a:srgbClr val="0000FF"/>
                        </a:solidFill>
                        <a:latin typeface="Cambria Math" charset="0"/>
                      </a:rPr>
                      <m:t>=−</m:t>
                    </m:r>
                    <m:r>
                      <a:rPr lang="en-US" altLang="ja-JP" sz="2400" b="1" i="1" smtClean="0">
                        <a:solidFill>
                          <a:srgbClr val="0000FF"/>
                        </a:solidFill>
                        <a:latin typeface="Cambria Math" charset="0"/>
                      </a:rPr>
                      <m:t>𝒕</m:t>
                    </m:r>
                  </m:oMath>
                </a14:m>
                <a:r>
                  <a:rPr lang="en-US" altLang="ja-JP" sz="2400" b="1" dirty="0" smtClean="0">
                    <a:solidFill>
                      <a:srgbClr val="0000FF"/>
                    </a:solidFill>
                  </a:rPr>
                  <a:t> </a:t>
                </a:r>
                <a:r>
                  <a:rPr lang="ja-JP" altLang="en-US" sz="2400" b="1" dirty="0" smtClean="0">
                    <a:solidFill>
                      <a:srgbClr val="0000FF"/>
                    </a:solidFill>
                  </a:rPr>
                  <a:t>℃</a:t>
                </a:r>
                <a:endParaRPr lang="en-US" sz="2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0976" y="4118729"/>
                <a:ext cx="2020538" cy="830997"/>
              </a:xfrm>
              <a:prstGeom prst="rect">
                <a:avLst/>
              </a:prstGeom>
              <a:blipFill>
                <a:blip r:embed="rId4"/>
                <a:stretch>
                  <a:fillRect t="-5147" r="-1511" b="-1397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4"/>
          <p:cNvSpPr txBox="1"/>
          <p:nvPr/>
        </p:nvSpPr>
        <p:spPr>
          <a:xfrm>
            <a:off x="9128301" y="2049356"/>
            <a:ext cx="19823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PDMS Mold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34433" y="5805264"/>
            <a:ext cx="5757134" cy="40011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ja-JP" sz="2000" dirty="0" smtClean="0"/>
              <a:t>ABAQUS/Standard</a:t>
            </a:r>
            <a:r>
              <a:rPr lang="en-US" altLang="ja-JP" sz="2000" dirty="0"/>
              <a:t> </a:t>
            </a:r>
            <a:r>
              <a:rPr lang="en-US" altLang="ja-JP" sz="2000" dirty="0" smtClean="0"/>
              <a:t>C3D8 is used for FE analysis.</a:t>
            </a:r>
            <a:endParaRPr kumimoji="1" lang="en-US" altLang="ja-JP" sz="2000" dirty="0" smtClean="0"/>
          </a:p>
        </p:txBody>
      </p:sp>
    </p:spTree>
    <p:extLst>
      <p:ext uri="{BB962C8B-B14F-4D97-AF65-F5344CB8AC3E}">
        <p14:creationId xmlns:p14="http://schemas.microsoft.com/office/powerpoint/2010/main" val="20343819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31</a:t>
            </a:fld>
            <a:endParaRPr lang="ja-JP" alt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6928" y="0"/>
            <a:ext cx="12198928" cy="620712"/>
          </a:xfrm>
        </p:spPr>
        <p:txBody>
          <a:bodyPr>
            <a:normAutofit/>
          </a:bodyPr>
          <a:lstStyle/>
          <a:p>
            <a:r>
              <a:rPr lang="en-US" dirty="0" smtClean="0"/>
              <a:t>Search Flow of Optimized </a:t>
            </a:r>
            <a:r>
              <a:rPr lang="en-US" dirty="0"/>
              <a:t>M</a:t>
            </a:r>
            <a:r>
              <a:rPr lang="en-US" dirty="0" smtClean="0"/>
              <a:t>old </a:t>
            </a:r>
            <a:r>
              <a:rPr lang="en-US" dirty="0"/>
              <a:t>S</a:t>
            </a:r>
            <a:r>
              <a:rPr lang="en-US" dirty="0" smtClean="0"/>
              <a:t>hape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376" b="52957"/>
          <a:stretch/>
        </p:blipFill>
        <p:spPr>
          <a:xfrm>
            <a:off x="684779" y="2187905"/>
            <a:ext cx="2020825" cy="26469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00" b="52099"/>
          <a:stretch/>
        </p:blipFill>
        <p:spPr>
          <a:xfrm>
            <a:off x="5049263" y="2195594"/>
            <a:ext cx="2007987" cy="2629500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9567271" y="2230143"/>
            <a:ext cx="2624729" cy="2660667"/>
            <a:chOff x="9567271" y="2668308"/>
            <a:chExt cx="2624729" cy="266066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52136" r="63321"/>
            <a:stretch/>
          </p:blipFill>
          <p:spPr>
            <a:xfrm>
              <a:off x="9567271" y="2668308"/>
              <a:ext cx="1999452" cy="2660667"/>
            </a:xfrm>
            <a:prstGeom prst="rect">
              <a:avLst/>
            </a:prstGeom>
          </p:spPr>
        </p:pic>
        <p:cxnSp>
          <p:nvCxnSpPr>
            <p:cNvPr id="11" name="Straight Arrow Connector 10"/>
            <p:cNvCxnSpPr/>
            <p:nvPr/>
          </p:nvCxnSpPr>
          <p:spPr>
            <a:xfrm flipH="1">
              <a:off x="9729083" y="4025808"/>
              <a:ext cx="668535" cy="4361"/>
            </a:xfrm>
            <a:prstGeom prst="straightConnector1">
              <a:avLst/>
            </a:prstGeom>
            <a:ln w="635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H="1">
              <a:off x="9759429" y="4522102"/>
              <a:ext cx="415274" cy="0"/>
            </a:xfrm>
            <a:prstGeom prst="straightConnector1">
              <a:avLst/>
            </a:prstGeom>
            <a:ln w="635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H="1">
              <a:off x="9749546" y="3545165"/>
              <a:ext cx="415273" cy="0"/>
            </a:xfrm>
            <a:prstGeom prst="straightConnector1">
              <a:avLst/>
            </a:prstGeom>
            <a:ln w="635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10174703" y="4055672"/>
              <a:ext cx="201729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0000FF"/>
                  </a:solidFill>
                </a:rPr>
                <a:t>Forced </a:t>
              </a:r>
            </a:p>
            <a:p>
              <a:r>
                <a:rPr lang="en-US" sz="2000" b="1" dirty="0" smtClean="0">
                  <a:solidFill>
                    <a:srgbClr val="0000FF"/>
                  </a:solidFill>
                </a:rPr>
                <a:t>Displacement</a:t>
              </a:r>
              <a:endParaRPr lang="en-US" sz="2000" b="1" dirty="0">
                <a:solidFill>
                  <a:srgbClr val="0000FF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48982" y="1627692"/>
            <a:ext cx="2692418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smtClean="0"/>
              <a:t>Initial mold </a:t>
            </a:r>
            <a:r>
              <a:rPr lang="en-US" altLang="ja-JP" sz="2400" dirty="0" smtClean="0"/>
              <a:t>shape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996341" y="1623764"/>
            <a:ext cx="3141312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ja-JP" sz="2400" dirty="0" smtClean="0">
                <a:solidFill>
                  <a:schemeClr val="tx1"/>
                </a:solidFill>
              </a:rPr>
              <a:t>Modify mold shape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2821355" y="2506816"/>
            <a:ext cx="2084313" cy="1797525"/>
            <a:chOff x="2821355" y="2944981"/>
            <a:chExt cx="2084313" cy="1797525"/>
          </a:xfrm>
        </p:grpSpPr>
        <p:sp>
          <p:nvSpPr>
            <p:cNvPr id="8" name="Right Arrow 7"/>
            <p:cNvSpPr/>
            <p:nvPr/>
          </p:nvSpPr>
          <p:spPr>
            <a:xfrm>
              <a:off x="3333207" y="3338713"/>
              <a:ext cx="1142377" cy="584886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FF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601694" y="2944981"/>
              <a:ext cx="543739" cy="5232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ja-JP" altLang="en-US" sz="2800" b="1">
                  <a:solidFill>
                    <a:srgbClr val="FF0000"/>
                  </a:solidFill>
                </a:rPr>
                <a:t>①</a:t>
              </a:r>
              <a:endParaRPr lang="en-US" sz="2800" b="1" dirty="0">
                <a:solidFill>
                  <a:srgbClr val="FF0000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821355" y="3911509"/>
              <a:ext cx="208431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FF0000"/>
                  </a:solidFill>
                </a:rPr>
                <a:t>UV process simulation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4553931" y="1627587"/>
            <a:ext cx="2998649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Get </a:t>
            </a:r>
            <a:r>
              <a:rPr lang="en-US" sz="2400" dirty="0" smtClean="0"/>
              <a:t>curvature </a:t>
            </a:r>
            <a:r>
              <a:rPr lang="en-US" sz="2400" dirty="0" smtClean="0"/>
              <a:t>data</a:t>
            </a:r>
            <a:endParaRPr lang="en-US" sz="2400" dirty="0"/>
          </a:p>
        </p:txBody>
      </p:sp>
      <p:sp>
        <p:nvSpPr>
          <p:cNvPr id="20" name="TextBox 19"/>
          <p:cNvSpPr txBox="1"/>
          <p:nvPr/>
        </p:nvSpPr>
        <p:spPr>
          <a:xfrm>
            <a:off x="2110159" y="704106"/>
            <a:ext cx="7026913" cy="830997"/>
          </a:xfrm>
          <a:prstGeom prst="rect">
            <a:avLst/>
          </a:prstGeom>
          <a:solidFill>
            <a:srgbClr val="FFEFAB"/>
          </a:solidFill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sz="2400" b="1" i="1" u="sng" dirty="0" smtClean="0">
                <a:solidFill>
                  <a:schemeClr val="tx1"/>
                </a:solidFill>
              </a:rPr>
              <a:t>Cost function</a:t>
            </a:r>
            <a:r>
              <a:rPr lang="ja-JP" altLang="en-US" sz="2400" dirty="0" smtClean="0">
                <a:solidFill>
                  <a:schemeClr val="tx1"/>
                </a:solidFill>
              </a:rPr>
              <a:t>：</a:t>
            </a:r>
            <a:r>
              <a:rPr lang="en-US" altLang="ja-JP" sz="2400" dirty="0">
                <a:solidFill>
                  <a:schemeClr val="tx1"/>
                </a:solidFill>
              </a:rPr>
              <a:t> </a:t>
            </a:r>
            <a:r>
              <a:rPr lang="en-US" altLang="ja-JP" sz="2400" dirty="0" smtClean="0">
                <a:solidFill>
                  <a:schemeClr val="tx1"/>
                </a:solidFill>
              </a:rPr>
              <a:t> Squared </a:t>
            </a:r>
            <a:r>
              <a:rPr lang="en-US" altLang="ja-JP" sz="2400" dirty="0">
                <a:solidFill>
                  <a:schemeClr val="tx1"/>
                </a:solidFill>
              </a:rPr>
              <a:t>sum of curvature depth</a:t>
            </a:r>
            <a:endParaRPr lang="en-US" altLang="ja-JP" sz="2400" dirty="0" smtClean="0">
              <a:solidFill>
                <a:schemeClr val="tx1"/>
              </a:solidFill>
            </a:endParaRPr>
          </a:p>
          <a:p>
            <a:r>
              <a:rPr lang="en-US" altLang="ja-JP" sz="2400" b="1" i="1" u="sng" dirty="0" smtClean="0">
                <a:solidFill>
                  <a:schemeClr val="tx1"/>
                </a:solidFill>
              </a:rPr>
              <a:t>Optimization method</a:t>
            </a:r>
            <a:r>
              <a:rPr lang="en-US" altLang="ja-JP" sz="2400" dirty="0" smtClean="0">
                <a:solidFill>
                  <a:schemeClr val="tx1"/>
                </a:solidFill>
              </a:rPr>
              <a:t>:</a:t>
            </a:r>
            <a:r>
              <a:rPr lang="en-US" altLang="ja-JP" sz="2400" dirty="0">
                <a:solidFill>
                  <a:schemeClr val="tx1"/>
                </a:solidFill>
              </a:rPr>
              <a:t> </a:t>
            </a:r>
            <a:r>
              <a:rPr lang="en-US" altLang="ja-JP" sz="2400" dirty="0" smtClean="0">
                <a:solidFill>
                  <a:schemeClr val="tx1"/>
                </a:solidFill>
              </a:rPr>
              <a:t> Quasi-Newton </a:t>
            </a:r>
            <a:r>
              <a:rPr lang="en-US" altLang="ja-JP" sz="2400" dirty="0">
                <a:solidFill>
                  <a:schemeClr val="tx1"/>
                </a:solidFill>
              </a:rPr>
              <a:t>method</a:t>
            </a:r>
            <a:endParaRPr lang="en-US" altLang="ja-JP" sz="2400" dirty="0" smtClean="0">
              <a:solidFill>
                <a:schemeClr val="tx1"/>
              </a:solidFill>
            </a:endParaRPr>
          </a:p>
        </p:txBody>
      </p:sp>
      <p:sp>
        <p:nvSpPr>
          <p:cNvPr id="21" name="フリーフォーム 4"/>
          <p:cNvSpPr/>
          <p:nvPr/>
        </p:nvSpPr>
        <p:spPr>
          <a:xfrm>
            <a:off x="1684823" y="4858116"/>
            <a:ext cx="8963478" cy="667167"/>
          </a:xfrm>
          <a:custGeom>
            <a:avLst/>
            <a:gdLst>
              <a:gd name="connsiteX0" fmla="*/ 6976872 w 6976872"/>
              <a:gd name="connsiteY0" fmla="*/ 0 h 493776"/>
              <a:gd name="connsiteX1" fmla="*/ 6976872 w 6976872"/>
              <a:gd name="connsiteY1" fmla="*/ 493776 h 493776"/>
              <a:gd name="connsiteX2" fmla="*/ 0 w 6976872"/>
              <a:gd name="connsiteY2" fmla="*/ 493776 h 493776"/>
              <a:gd name="connsiteX3" fmla="*/ 0 w 6976872"/>
              <a:gd name="connsiteY3" fmla="*/ 73152 h 493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76872" h="493776">
                <a:moveTo>
                  <a:pt x="6976872" y="0"/>
                </a:moveTo>
                <a:lnTo>
                  <a:pt x="6976872" y="493776"/>
                </a:lnTo>
                <a:lnTo>
                  <a:pt x="0" y="493776"/>
                </a:lnTo>
                <a:lnTo>
                  <a:pt x="0" y="73152"/>
                </a:lnTo>
              </a:path>
            </a:pathLst>
          </a:custGeom>
          <a:noFill/>
          <a:ln w="127000">
            <a:solidFill>
              <a:srgbClr val="FF99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TextBox 40"/>
          <p:cNvSpPr txBox="1"/>
          <p:nvPr/>
        </p:nvSpPr>
        <p:spPr>
          <a:xfrm>
            <a:off x="4333391" y="5021168"/>
            <a:ext cx="351040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b="1" dirty="0" smtClean="0">
                <a:solidFill>
                  <a:srgbClr val="FF9900"/>
                </a:solidFill>
              </a:rPr>
              <a:t>③</a:t>
            </a:r>
            <a:r>
              <a:rPr lang="en-US" altLang="ja-JP" sz="2400" dirty="0" smtClean="0">
                <a:solidFill>
                  <a:srgbClr val="FF9900"/>
                </a:solidFill>
              </a:rPr>
              <a:t> Mold shape update</a:t>
            </a:r>
            <a:endParaRPr lang="en-US" sz="2400" dirty="0">
              <a:solidFill>
                <a:srgbClr val="FF9900"/>
              </a:solidFill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7029784" y="2488228"/>
            <a:ext cx="2564953" cy="2185445"/>
            <a:chOff x="7029784" y="2926393"/>
            <a:chExt cx="2564953" cy="2185445"/>
          </a:xfrm>
        </p:grpSpPr>
        <p:sp>
          <p:nvSpPr>
            <p:cNvPr id="10" name="Rectangle 9"/>
            <p:cNvSpPr/>
            <p:nvPr/>
          </p:nvSpPr>
          <p:spPr>
            <a:xfrm>
              <a:off x="8075772" y="2926393"/>
              <a:ext cx="543739" cy="52322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ja-JP" altLang="en-US" sz="2800" b="1" dirty="0" smtClean="0">
                  <a:solidFill>
                    <a:srgbClr val="0000FF"/>
                  </a:solidFill>
                </a:rPr>
                <a:t>②</a:t>
              </a:r>
              <a:endParaRPr lang="en-US" sz="2800" b="1" dirty="0">
                <a:solidFill>
                  <a:srgbClr val="0000FF"/>
                </a:solidFill>
              </a:endParaRPr>
            </a:p>
          </p:txBody>
        </p:sp>
        <p:sp>
          <p:nvSpPr>
            <p:cNvPr id="17" name="Right Arrow 16"/>
            <p:cNvSpPr/>
            <p:nvPr/>
          </p:nvSpPr>
          <p:spPr>
            <a:xfrm>
              <a:off x="7650071" y="3294798"/>
              <a:ext cx="1395142" cy="677776"/>
            </a:xfrm>
            <a:prstGeom prst="rightArrow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>
                <a:solidFill>
                  <a:schemeClr val="accent2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029784" y="3911509"/>
              <a:ext cx="256495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0000FF"/>
                  </a:solidFill>
                </a:rPr>
                <a:t>Modify mold shape according to the curvature  </a:t>
              </a:r>
              <a:endParaRPr lang="en-US" sz="2400" dirty="0">
                <a:solidFill>
                  <a:srgbClr val="0000FF"/>
                </a:solidFill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389272" y="5589240"/>
            <a:ext cx="113279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This optimization loop </a:t>
            </a:r>
            <a:r>
              <a:rPr lang="en-US" sz="2400" dirty="0" smtClean="0"/>
              <a:t>continues </a:t>
            </a:r>
            <a:br>
              <a:rPr lang="en-US" sz="2400" dirty="0" smtClean="0"/>
            </a:br>
            <a:r>
              <a:rPr lang="en-US" sz="2400" dirty="0" smtClean="0"/>
              <a:t>until </a:t>
            </a:r>
            <a:r>
              <a:rPr lang="en-US" sz="2400" dirty="0"/>
              <a:t>the curvature after UV </a:t>
            </a:r>
            <a:r>
              <a:rPr lang="en-US" sz="2400" dirty="0" smtClean="0"/>
              <a:t>shrink becomes flat within tolerance.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62143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32</a:t>
            </a:fld>
            <a:endParaRPr lang="ja-JP" alt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-6929" y="0"/>
            <a:ext cx="12164147" cy="620712"/>
          </a:xfrm>
        </p:spPr>
        <p:txBody>
          <a:bodyPr/>
          <a:lstStyle/>
          <a:p>
            <a:r>
              <a:rPr lang="en-US" dirty="0" smtClean="0"/>
              <a:t>How to Find </a:t>
            </a:r>
            <a:r>
              <a:rPr lang="en-US" dirty="0" smtClean="0"/>
              <a:t>Optimal </a:t>
            </a:r>
            <a:r>
              <a:rPr lang="en-US" dirty="0"/>
              <a:t>M</a:t>
            </a:r>
            <a:r>
              <a:rPr lang="en-US" dirty="0" smtClean="0"/>
              <a:t>old </a:t>
            </a:r>
            <a:r>
              <a:rPr lang="en-US" dirty="0"/>
              <a:t>S</a:t>
            </a:r>
            <a:r>
              <a:rPr lang="en-US" dirty="0" smtClean="0"/>
              <a:t>hape?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997031" y="939444"/>
                <a:ext cx="4591480" cy="878218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/>
                <a:r>
                  <a:rPr lang="en-US" altLang="ja-JP" sz="2000" dirty="0" smtClean="0">
                    <a:solidFill>
                      <a:schemeClr val="tx1"/>
                    </a:solidFill>
                  </a:rPr>
                  <a:t>1. Perform proposed FE analysis using mold shape reprecented by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ja-JP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sz="2000" i="1"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en-US" altLang="ja-JP" sz="2000" i="1">
                            <a:latin typeface="Cambria Math" charset="0"/>
                          </a:rPr>
                          <m:t>𝑖</m:t>
                        </m:r>
                      </m:sub>
                      <m:sup>
                        <m:d>
                          <m:dPr>
                            <m:ctrlPr>
                              <a:rPr lang="en-US" altLang="ja-JP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2000" i="1">
                                <a:latin typeface="Cambria Math" charset="0"/>
                              </a:rPr>
                              <m:t>𝑛</m:t>
                            </m:r>
                          </m:e>
                        </m:d>
                      </m:sup>
                    </m:sSubSup>
                  </m:oMath>
                </a14:m>
                <a:r>
                  <a:rPr lang="en-US" altLang="ja-JP" sz="2000" dirty="0" smtClean="0"/>
                  <a:t>.</a:t>
                </a:r>
                <a:endParaRPr lang="en-US" altLang="ja-JP" sz="2000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7031" y="939444"/>
                <a:ext cx="4591480" cy="878218"/>
              </a:xfrm>
              <a:prstGeom prst="rect">
                <a:avLst/>
              </a:prstGeom>
              <a:blipFill rotWithShape="0">
                <a:blip r:embed="rId2"/>
                <a:stretch>
                  <a:fillRect l="-1461" r="-2125" b="-486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000683" y="2130856"/>
                <a:ext cx="4587827" cy="732275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/>
                <a:r>
                  <a:rPr lang="en-US" altLang="ja-JP" sz="2000" dirty="0" smtClean="0"/>
                  <a:t>2. Get nodal coordinates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sz="2000" b="0" i="1" smtClean="0"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en-US" altLang="ja-JP" sz="2000" b="0" i="1" smtClean="0">
                            <a:latin typeface="Cambria Math" charset="0"/>
                          </a:rPr>
                          <m:t>𝑖</m:t>
                        </m:r>
                      </m:sub>
                      <m:sup>
                        <m:r>
                          <a:rPr lang="en-US" altLang="ja-JP" sz="2000" b="0" i="1" smtClean="0">
                            <a:latin typeface="Cambria Math" charset="0"/>
                          </a:rPr>
                          <m:t>′</m:t>
                        </m:r>
                        <m:d>
                          <m:dPr>
                            <m:ctrlPr>
                              <a:rPr lang="en-US" altLang="ja-JP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2000" b="0" i="1" smtClean="0">
                                <a:latin typeface="Cambria Math" charset="0"/>
                              </a:rPr>
                              <m:t>𝑛</m:t>
                            </m:r>
                          </m:e>
                        </m:d>
                      </m:sup>
                    </m:sSubSup>
                  </m:oMath>
                </a14:m>
                <a:r>
                  <a:rPr lang="en-US" altLang="ja-JP" sz="2000" dirty="0" smtClean="0"/>
                  <a:t> after the analysis.</a:t>
                </a:r>
                <a:endParaRPr lang="en-US" altLang="ja-JP" sz="2000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0683" y="2130856"/>
                <a:ext cx="4587827" cy="732275"/>
              </a:xfrm>
              <a:prstGeom prst="rect">
                <a:avLst/>
              </a:prstGeom>
              <a:blipFill rotWithShape="0">
                <a:blip r:embed="rId3"/>
                <a:stretch>
                  <a:fillRect l="-1328" r="-1461" b="-191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997030" y="4271199"/>
                <a:ext cx="4591480" cy="86861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/>
                <a:r>
                  <a:rPr lang="en-US" altLang="ja-JP" sz="2000" dirty="0"/>
                  <a:t>4</a:t>
                </a:r>
                <a:r>
                  <a:rPr lang="en-US" altLang="ja-JP" sz="2000" dirty="0" smtClean="0"/>
                  <a:t>.  Apply forced displacement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ja-JP" sz="2000" b="0" i="0" smtClean="0">
                        <a:solidFill>
                          <a:srgbClr val="00B050"/>
                        </a:solidFill>
                        <a:latin typeface="Cambria Math" charset="0"/>
                      </a:rPr>
                      <m:t>Δ</m:t>
                    </m:r>
                    <m:sSubSup>
                      <m:sSubSupPr>
                        <m:ctrlPr>
                          <a:rPr lang="en-US" altLang="ja-JP" sz="20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sz="2000" b="0" i="1" smtClean="0">
                            <a:solidFill>
                              <a:srgbClr val="00B050"/>
                            </a:solidFill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en-US" altLang="ja-JP" sz="2000" b="0" i="1" smtClean="0">
                            <a:solidFill>
                              <a:srgbClr val="00B050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  <m:sup>
                        <m:d>
                          <m:dPr>
                            <m:ctrlPr>
                              <a:rPr lang="en-US" altLang="ja-JP" sz="20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2000" b="0" i="1" smtClean="0">
                                <a:solidFill>
                                  <a:srgbClr val="00B050"/>
                                </a:solidFill>
                                <a:latin typeface="Cambria Math" charset="0"/>
                              </a:rPr>
                              <m:t>𝑛</m:t>
                            </m:r>
                          </m:e>
                        </m:d>
                      </m:sup>
                    </m:sSubSup>
                    <m:r>
                      <a:rPr lang="en-US" altLang="ja-JP" sz="20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=−</m:t>
                    </m:r>
                    <m:r>
                      <a:rPr lang="en-US" altLang="ja-JP" sz="20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𝛼</m:t>
                    </m:r>
                    <m:sSubSup>
                      <m:sSubSupPr>
                        <m:ctrlPr>
                          <a:rPr lang="en-US" altLang="ja-JP" sz="2000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sz="2000" i="1">
                            <a:solidFill>
                              <a:srgbClr val="FF00FF"/>
                            </a:solidFill>
                            <a:latin typeface="Cambria Math" charset="0"/>
                          </a:rPr>
                          <m:t>𝑑</m:t>
                        </m:r>
                      </m:e>
                      <m:sub>
                        <m:r>
                          <a:rPr lang="en-US" altLang="ja-JP" sz="2000" i="1">
                            <a:solidFill>
                              <a:srgbClr val="FF00FF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  <m:sup>
                        <m:d>
                          <m:dPr>
                            <m:ctrlPr>
                              <a:rPr lang="en-US" altLang="ja-JP" sz="2000" i="1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2000" i="1">
                                <a:solidFill>
                                  <a:srgbClr val="FF00FF"/>
                                </a:solidFill>
                                <a:latin typeface="Cambria Math" charset="0"/>
                              </a:rPr>
                              <m:t>𝑛</m:t>
                            </m:r>
                          </m:e>
                        </m:d>
                      </m:sup>
                    </m:sSubSup>
                  </m:oMath>
                </a14:m>
                <a:r>
                  <a:rPr lang="en-US" altLang="ja-JP" sz="2000" dirty="0" smtClean="0"/>
                  <a:t> to the nodes of the mold.</a:t>
                </a:r>
                <a:endParaRPr lang="en-US" altLang="ja-JP" sz="2000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7030" y="4271199"/>
                <a:ext cx="4591480" cy="868610"/>
              </a:xfrm>
              <a:prstGeom prst="rect">
                <a:avLst/>
              </a:prstGeom>
              <a:blipFill rotWithShape="0">
                <a:blip r:embed="rId4"/>
                <a:stretch>
                  <a:fillRect l="-1461" b="-98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997030" y="5458541"/>
                <a:ext cx="4591479" cy="791775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/>
                <a:r>
                  <a:rPr lang="en-US" altLang="ja-JP" sz="2000" dirty="0" smtClean="0"/>
                  <a:t>5. Mold shape coordinates are updated to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ja-JP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sz="2000" i="1"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en-US" altLang="ja-JP" sz="2000" i="1">
                            <a:latin typeface="Cambria Math" charset="0"/>
                          </a:rPr>
                          <m:t>𝑖</m:t>
                        </m:r>
                      </m:sub>
                      <m:sup>
                        <m:d>
                          <m:dPr>
                            <m:ctrlPr>
                              <a:rPr lang="en-US" altLang="ja-JP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2000" i="1">
                                <a:latin typeface="Cambria Math" charset="0"/>
                              </a:rPr>
                              <m:t>𝑛</m:t>
                            </m:r>
                            <m:r>
                              <a:rPr lang="en-US" altLang="ja-JP" sz="2000" b="0" i="1" smtClean="0">
                                <a:latin typeface="Cambria Math" charset="0"/>
                              </a:rPr>
                              <m:t>+1</m:t>
                            </m:r>
                          </m:e>
                        </m:d>
                      </m:sup>
                    </m:sSubSup>
                  </m:oMath>
                </a14:m>
                <a:r>
                  <a:rPr lang="en-US" altLang="ja-JP" sz="2000" dirty="0" smtClean="0"/>
                  <a:t>.</a:t>
                </a:r>
                <a:endParaRPr lang="en-US" altLang="ja-JP" sz="2000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7030" y="5458541"/>
                <a:ext cx="4591479" cy="791775"/>
              </a:xfrm>
              <a:prstGeom prst="rect">
                <a:avLst/>
              </a:prstGeom>
              <a:blipFill rotWithShape="0">
                <a:blip r:embed="rId5"/>
                <a:stretch>
                  <a:fillRect l="-1461" t="-2308" r="-2656" b="-107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/>
          <p:cNvCxnSpPr>
            <a:endCxn id="13" idx="0"/>
          </p:cNvCxnSpPr>
          <p:nvPr/>
        </p:nvCxnSpPr>
        <p:spPr>
          <a:xfrm>
            <a:off x="3298207" y="1833237"/>
            <a:ext cx="1826" cy="354815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lbow Connector 13"/>
          <p:cNvCxnSpPr>
            <a:stCxn id="14" idx="2"/>
          </p:cNvCxnSpPr>
          <p:nvPr/>
        </p:nvCxnSpPr>
        <p:spPr>
          <a:xfrm rot="5400000">
            <a:off x="3139754" y="5312127"/>
            <a:ext cx="318732" cy="1"/>
          </a:xfrm>
          <a:prstGeom prst="bentConnector3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997032" y="3093151"/>
                <a:ext cx="4591478" cy="762271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/>
                <a:r>
                  <a:rPr lang="en-US" altLang="ja-JP" sz="2000" dirty="0" smtClean="0">
                    <a:solidFill>
                      <a:schemeClr val="tx1"/>
                    </a:solidFill>
                  </a:rPr>
                  <a:t>3. Curvature depth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ja-JP" sz="2000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sz="2000" i="1">
                            <a:solidFill>
                              <a:srgbClr val="FF00FF"/>
                            </a:solidFill>
                            <a:latin typeface="Cambria Math" charset="0"/>
                          </a:rPr>
                          <m:t>𝑑</m:t>
                        </m:r>
                      </m:e>
                      <m:sub>
                        <m:r>
                          <a:rPr lang="en-US" altLang="ja-JP" sz="2000" i="1">
                            <a:solidFill>
                              <a:srgbClr val="FF00FF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  <m:sup>
                        <m:d>
                          <m:dPr>
                            <m:ctrlPr>
                              <a:rPr lang="en-US" altLang="ja-JP" sz="2000" i="1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2000" i="1">
                                <a:solidFill>
                                  <a:srgbClr val="FF00FF"/>
                                </a:solidFill>
                                <a:latin typeface="Cambria Math" charset="0"/>
                              </a:rPr>
                              <m:t>𝑛</m:t>
                            </m:r>
                          </m:e>
                        </m:d>
                      </m:sup>
                    </m:sSubSup>
                  </m:oMath>
                </a14:m>
                <a:r>
                  <a:rPr lang="en-US" altLang="ja-JP" sz="2000" b="0" dirty="0" smtClean="0">
                    <a:solidFill>
                      <a:srgbClr val="FF00FF"/>
                    </a:solidFill>
                  </a:rPr>
                  <a:t> </a:t>
                </a:r>
                <a:r>
                  <a:rPr lang="en-US" altLang="ja-JP" sz="2000" dirty="0">
                    <a:solidFill>
                      <a:schemeClr val="tx1"/>
                    </a:solidFill>
                  </a:rPr>
                  <a:t>s</a:t>
                </a:r>
                <a:r>
                  <a:rPr lang="en-US" altLang="ja-JP" sz="2000" b="0" dirty="0" smtClean="0">
                    <a:solidFill>
                      <a:schemeClr val="tx1"/>
                    </a:solidFill>
                  </a:rPr>
                  <a:t>atisfies</a:t>
                </a:r>
                <a:r>
                  <a:rPr lang="en-US" altLang="ja-JP" sz="2000" b="0" dirty="0" smtClean="0">
                    <a:solidFill>
                      <a:srgbClr val="FF00FF"/>
                    </a:solidFill>
                  </a:rPr>
                  <a:t> </a:t>
                </a:r>
              </a:p>
              <a:p>
                <a:pPr lvl="0"/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ja-JP" sz="2000" b="0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sz="2000" b="0" i="1" smtClean="0">
                            <a:solidFill>
                              <a:srgbClr val="FF00FF"/>
                            </a:solidFill>
                            <a:latin typeface="Cambria Math" charset="0"/>
                          </a:rPr>
                          <m:t>𝑑</m:t>
                        </m:r>
                      </m:e>
                      <m:sub>
                        <m:r>
                          <a:rPr lang="en-US" altLang="ja-JP" sz="2000" b="0" i="1" smtClean="0">
                            <a:solidFill>
                              <a:srgbClr val="FF00FF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  <m:sup>
                        <m:d>
                          <m:dPr>
                            <m:ctrlPr>
                              <a:rPr lang="en-US" altLang="ja-JP" sz="2000" b="0" i="1" smtClean="0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2000" b="0" i="1" smtClean="0">
                                <a:solidFill>
                                  <a:srgbClr val="FF00FF"/>
                                </a:solidFill>
                                <a:latin typeface="Cambria Math" charset="0"/>
                              </a:rPr>
                              <m:t>𝑛</m:t>
                            </m:r>
                          </m:e>
                        </m:d>
                      </m:sup>
                    </m:sSubSup>
                    <m:r>
                      <a:rPr lang="en-US" altLang="ja-JP" sz="20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&lt;</m:t>
                    </m:r>
                    <m:r>
                      <a:rPr lang="en-US" altLang="ja-JP" sz="20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𝜖</m:t>
                    </m:r>
                    <m:r>
                      <a:rPr lang="en-US" altLang="ja-JP" sz="20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 ∀</m:t>
                    </m:r>
                    <m:r>
                      <a:rPr lang="en-US" altLang="ja-JP" sz="2000" i="1">
                        <a:solidFill>
                          <a:schemeClr val="tx1"/>
                        </a:solidFill>
                        <a:latin typeface="Cambria Math" charset="0"/>
                      </a:rPr>
                      <m:t>𝑖</m:t>
                    </m:r>
                  </m:oMath>
                </a14:m>
                <a:r>
                  <a:rPr lang="en-US" altLang="ja-JP" sz="2000" dirty="0" smtClean="0">
                    <a:solidFill>
                      <a:schemeClr val="tx1"/>
                    </a:solidFill>
                  </a:rPr>
                  <a:t> ?</a:t>
                </a:r>
                <a:endParaRPr lang="en-US" altLang="ja-JP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7032" y="3093151"/>
                <a:ext cx="4591478" cy="762271"/>
              </a:xfrm>
              <a:prstGeom prst="rect">
                <a:avLst/>
              </a:prstGeom>
              <a:blipFill rotWithShape="0">
                <a:blip r:embed="rId6"/>
                <a:stretch>
                  <a:fillRect l="-1461" t="-2400" b="-712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/>
          <p:cNvCxnSpPr>
            <a:stCxn id="13" idx="2"/>
          </p:cNvCxnSpPr>
          <p:nvPr/>
        </p:nvCxnSpPr>
        <p:spPr>
          <a:xfrm flipH="1">
            <a:off x="3298207" y="2863132"/>
            <a:ext cx="1826" cy="245594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299120" y="3863946"/>
            <a:ext cx="0" cy="415777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299119" y="3841001"/>
            <a:ext cx="720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/>
              <a:t>NO</a:t>
            </a:r>
            <a:endParaRPr lang="en-US" sz="2400" b="1"/>
          </a:p>
        </p:txBody>
      </p:sp>
      <p:cxnSp>
        <p:nvCxnSpPr>
          <p:cNvPr id="19" name="Elbow Connector 18"/>
          <p:cNvCxnSpPr/>
          <p:nvPr/>
        </p:nvCxnSpPr>
        <p:spPr>
          <a:xfrm>
            <a:off x="5588509" y="3514518"/>
            <a:ext cx="615362" cy="1969928"/>
          </a:xfrm>
          <a:prstGeom prst="bentConnector2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685129" y="3086422"/>
            <a:ext cx="8550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FF0000"/>
                </a:solidFill>
              </a:rPr>
              <a:t>YES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806797" y="5481228"/>
            <a:ext cx="929519" cy="707886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Break</a:t>
            </a:r>
          </a:p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loop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6954604" y="2010644"/>
            <a:ext cx="4780038" cy="4310633"/>
            <a:chOff x="4617883" y="2022249"/>
            <a:chExt cx="4602899" cy="396441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7883" y="2022249"/>
              <a:ext cx="4602899" cy="3964414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7105466" y="3528377"/>
              <a:ext cx="63804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smtClean="0">
                  <a:solidFill>
                    <a:srgbClr val="FF0000"/>
                  </a:solidFill>
                </a:rPr>
                <a:t>1.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316416" y="4510332"/>
              <a:ext cx="63804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smtClean="0"/>
                <a:t>2.</a:t>
              </a:r>
              <a:endParaRPr lang="en-US" sz="32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853885" y="2974391"/>
              <a:ext cx="63804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smtClean="0">
                  <a:solidFill>
                    <a:srgbClr val="FF00FF"/>
                  </a:solidFill>
                </a:rPr>
                <a:t>3.</a:t>
              </a:r>
              <a:endParaRPr lang="en-US" sz="3200" dirty="0">
                <a:solidFill>
                  <a:srgbClr val="FF00FF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608628" y="3352830"/>
              <a:ext cx="63804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smtClean="0">
                  <a:solidFill>
                    <a:srgbClr val="00B050"/>
                  </a:solidFill>
                </a:rPr>
                <a:t>4.</a:t>
              </a:r>
              <a:endParaRPr lang="en-US" sz="3200" dirty="0">
                <a:solidFill>
                  <a:srgbClr val="00B050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071980" y="4236542"/>
              <a:ext cx="63804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smtClean="0"/>
                <a:t>5.</a:t>
              </a:r>
              <a:endParaRPr lang="en-US" sz="3200" dirty="0"/>
            </a:p>
          </p:txBody>
        </p:sp>
      </p:grpSp>
      <p:cxnSp>
        <p:nvCxnSpPr>
          <p:cNvPr id="27" name="Elbow Connector 26"/>
          <p:cNvCxnSpPr>
            <a:stCxn id="16" idx="1"/>
          </p:cNvCxnSpPr>
          <p:nvPr/>
        </p:nvCxnSpPr>
        <p:spPr>
          <a:xfrm rot="10800000">
            <a:off x="997031" y="1344517"/>
            <a:ext cx="12700" cy="4477703"/>
          </a:xfrm>
          <a:prstGeom prst="bentConnector3">
            <a:avLst>
              <a:gd name="adj1" fmla="val 5287134"/>
            </a:avLst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7"/>
              <p:cNvSpPr txBox="1"/>
              <p:nvPr/>
            </p:nvSpPr>
            <p:spPr>
              <a:xfrm>
                <a:off x="5806797" y="652236"/>
                <a:ext cx="6350422" cy="1307602"/>
              </a:xfrm>
              <a:prstGeom prst="rect">
                <a:avLst/>
              </a:prstGeom>
              <a:solidFill>
                <a:srgbClr val="FFEFAB"/>
              </a:solidFill>
              <a:ln>
                <a:noFill/>
              </a:ln>
              <a:effectLst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altLang="ja-JP" sz="2400" b="1" dirty="0" smtClean="0"/>
                  <a:t>Find nodal coordinates set of the mold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altLang="ja-JP" sz="24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ja-JP" sz="24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400" b="1" i="1">
                                <a:latin typeface="Cambria Math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altLang="ja-JP" sz="2400" b="1" i="1">
                                <a:latin typeface="Cambria Math" charset="0"/>
                              </a:rPr>
                              <m:t>𝟎</m:t>
                            </m:r>
                          </m:sub>
                        </m:sSub>
                        <m:r>
                          <a:rPr lang="en-US" altLang="ja-JP" sz="2400" b="1" i="1">
                            <a:latin typeface="Cambria Math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US" altLang="ja-JP" sz="24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400" b="1" i="1">
                                <a:latin typeface="Cambria Math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altLang="ja-JP" sz="2400" b="1" i="1">
                                <a:latin typeface="Cambria Math" charset="0"/>
                              </a:rPr>
                              <m:t>𝑵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ja-JP" sz="2400" b="1" dirty="0" smtClean="0"/>
                  <a:t> that minimize </a:t>
                </a:r>
                <a:r>
                  <a:rPr lang="en-US" altLang="ja-JP" sz="2400" b="1" dirty="0" smtClean="0"/>
                  <a:t>squared </a:t>
                </a:r>
                <a:r>
                  <a:rPr lang="en-US" altLang="ja-JP" sz="2400" b="1" dirty="0" smtClean="0"/>
                  <a:t>sum of curvature depth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nary>
                          <m:naryPr>
                            <m:chr m:val="∑"/>
                            <m:ctrlPr>
                              <a:rPr lang="en-US" altLang="ja-JP" sz="2400" b="1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altLang="ja-JP" sz="2400" b="1" i="1" smtClean="0">
                                <a:latin typeface="Cambria Math" charset="0"/>
                              </a:rPr>
                              <m:t>𝒊</m:t>
                            </m:r>
                            <m:r>
                              <a:rPr lang="en-US" altLang="ja-JP" sz="2400" b="1" i="1" smtClean="0">
                                <a:latin typeface="Cambria Math" charset="0"/>
                              </a:rPr>
                              <m:t>=</m:t>
                            </m:r>
                            <m:r>
                              <a:rPr lang="en-US" altLang="ja-JP" sz="2400" b="1" i="1" smtClean="0">
                                <a:latin typeface="Cambria Math" charset="0"/>
                              </a:rPr>
                              <m:t>𝟎</m:t>
                            </m:r>
                          </m:sub>
                          <m:sup>
                            <m:r>
                              <a:rPr lang="en-US" altLang="ja-JP" sz="2400" b="1" i="1" smtClean="0">
                                <a:latin typeface="Cambria Math" charset="0"/>
                              </a:rPr>
                              <m:t>𝑵</m:t>
                            </m:r>
                          </m:sup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altLang="ja-JP" sz="24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ja-JP" sz="24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2400" b="1" i="1" smtClean="0">
                                        <a:latin typeface="Cambria Math" charset="0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en-US" altLang="ja-JP" sz="2400" b="1" i="1" smtClean="0">
                                        <a:latin typeface="Cambria Math" charset="0"/>
                                      </a:rPr>
                                      <m:t>𝒊</m:t>
                                    </m:r>
                                  </m:sub>
                                </m:sSub>
                              </m:e>
                            </m:d>
                          </m:e>
                        </m:nary>
                      </m:e>
                      <m:sup>
                        <m:r>
                          <a:rPr lang="en-US" altLang="ja-JP" sz="2400" b="1" i="1" smtClean="0">
                            <a:latin typeface="Cambria Math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altLang="ja-JP" sz="2400" b="1" dirty="0" smtClean="0"/>
                  <a:t>.</a:t>
                </a:r>
              </a:p>
            </p:txBody>
          </p:sp>
        </mc:Choice>
        <mc:Fallback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6797" y="652236"/>
                <a:ext cx="6350422" cy="1307602"/>
              </a:xfrm>
              <a:prstGeom prst="rect">
                <a:avLst/>
              </a:prstGeom>
              <a:blipFill>
                <a:blip r:embed="rId8"/>
                <a:stretch>
                  <a:fillRect l="-1537" t="-3271" b="-9813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9811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Mold Shape Optimization </a:t>
            </a:r>
            <a:r>
              <a:rPr lang="en-US" altLang="ja-JP" dirty="0" smtClean="0"/>
              <a:t>(Simulation Result)</a:t>
            </a:r>
            <a:endParaRPr lang="en-US" dirty="0"/>
          </a:p>
        </p:txBody>
      </p:sp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Curvature Depth Dist. on Mirror Surface</a:t>
            </a:r>
            <a:endParaRPr kumimoji="1" lang="ja-JP" altLang="en-US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33</a:t>
            </a:fld>
            <a:endParaRPr lang="ja-JP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23949" y="4480645"/>
            <a:ext cx="61520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smtClean="0">
                <a:solidFill>
                  <a:srgbClr val="00B0F0"/>
                </a:solidFill>
              </a:rPr>
              <a:t>Simulation Result with </a:t>
            </a:r>
            <a:r>
              <a:rPr lang="en-US" sz="2400" b="1" u="sng" dirty="0" err="1" smtClean="0">
                <a:solidFill>
                  <a:srgbClr val="00B0F0"/>
                </a:solidFill>
              </a:rPr>
              <a:t>Unoptimized</a:t>
            </a:r>
            <a:r>
              <a:rPr lang="en-US" sz="2400" b="1" u="sng" dirty="0" smtClean="0">
                <a:solidFill>
                  <a:srgbClr val="00B0F0"/>
                </a:solidFill>
              </a:rPr>
              <a:t> Mold</a:t>
            </a:r>
            <a:r>
              <a:rPr lang="en-US" sz="2400" b="1" u="sng" dirty="0" smtClean="0"/>
              <a:t/>
            </a:r>
            <a:br>
              <a:rPr lang="en-US" sz="2400" b="1" u="sng" dirty="0" smtClean="0"/>
            </a:br>
            <a:r>
              <a:rPr lang="ja-JP" altLang="en-US" sz="2400" dirty="0">
                <a:solidFill>
                  <a:srgbClr val="FF0000"/>
                </a:solidFill>
              </a:rPr>
              <a:t>✘</a:t>
            </a:r>
            <a:r>
              <a:rPr lang="en-US" altLang="ja-JP" sz="2400" dirty="0"/>
              <a:t> Maximum curvature depth: </a:t>
            </a:r>
            <a:r>
              <a:rPr lang="en-US" altLang="ja-JP" sz="2400" dirty="0" smtClean="0"/>
              <a:t>1 µm</a:t>
            </a:r>
            <a:endParaRPr lang="en-US" altLang="ja-JP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6384032" y="4473116"/>
            <a:ext cx="5807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smtClean="0">
                <a:solidFill>
                  <a:srgbClr val="FF9900"/>
                </a:solidFill>
              </a:rPr>
              <a:t>Simulation Result with Optimized Mold</a:t>
            </a:r>
            <a:br>
              <a:rPr lang="en-US" sz="2400" b="1" u="sng" dirty="0" smtClean="0">
                <a:solidFill>
                  <a:srgbClr val="FF9900"/>
                </a:solidFill>
              </a:rPr>
            </a:br>
            <a:r>
              <a:rPr lang="ja-JP" altLang="en-US" sz="2400" dirty="0">
                <a:solidFill>
                  <a:srgbClr val="00B050"/>
                </a:solidFill>
              </a:rPr>
              <a:t>✔</a:t>
            </a:r>
            <a:r>
              <a:rPr lang="en-US" altLang="ja-JP" sz="2400" dirty="0"/>
              <a:t> Maximum curvature depth: </a:t>
            </a:r>
            <a:r>
              <a:rPr lang="en-US" altLang="ja-JP" sz="2400" dirty="0" smtClean="0"/>
              <a:t>0.01 µm</a:t>
            </a:r>
            <a:endParaRPr lang="en-US" altLang="ja-JP" sz="2400" dirty="0"/>
          </a:p>
        </p:txBody>
      </p:sp>
      <p:sp>
        <p:nvSpPr>
          <p:cNvPr id="11" name="テキスト ボックス 11"/>
          <p:cNvSpPr txBox="1"/>
          <p:nvPr/>
        </p:nvSpPr>
        <p:spPr>
          <a:xfrm>
            <a:off x="531981" y="5395214"/>
            <a:ext cx="11021862" cy="954107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>
              <a:buClr>
                <a:schemeClr val="tx1"/>
              </a:buClr>
            </a:pPr>
            <a:r>
              <a:rPr lang="en-US" altLang="ja-JP" sz="2800" dirty="0" smtClean="0"/>
              <a:t>The optimized mold greatly suppressed the curvature and achieved a super-flat mirror surface!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72" y="1057808"/>
            <a:ext cx="5220342" cy="3559324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988" y="1064091"/>
            <a:ext cx="5211127" cy="3553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833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3200" dirty="0" smtClean="0"/>
              <a:t>Brief </a:t>
            </a:r>
            <a:r>
              <a:rPr lang="en-US" altLang="ja-JP" sz="3200" dirty="0" smtClean="0"/>
              <a:t>of Conventional Method for </a:t>
            </a:r>
            <a:r>
              <a:rPr lang="en-US" altLang="ja-JP" sz="3200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kumimoji="1" lang="en-US" altLang="ja-JP" sz="3200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hermal</a:t>
            </a:r>
            <a:r>
              <a:rPr kumimoji="1" lang="en-US" altLang="ja-JP" sz="3200" dirty="0" smtClean="0"/>
              <a:t> Imprint Simulation</a:t>
            </a:r>
            <a:endParaRPr kumimoji="1" lang="ja-JP" altLang="en-US" sz="32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b="1" dirty="0" smtClean="0"/>
              <a:t>Thermo-viscoelastic</a:t>
            </a:r>
            <a:r>
              <a:rPr lang="en-US" altLang="ja-JP" dirty="0" smtClean="0"/>
              <a:t> </a:t>
            </a:r>
            <a:r>
              <a:rPr lang="en-US" altLang="ja-JP" dirty="0"/>
              <a:t>c</a:t>
            </a:r>
            <a:r>
              <a:rPr kumimoji="1" lang="en-US" altLang="ja-JP" dirty="0" smtClean="0"/>
              <a:t>onstitutive model</a:t>
            </a:r>
          </a:p>
          <a:p>
            <a:pPr lvl="1"/>
            <a:r>
              <a:rPr lang="en-US" altLang="ja-JP" dirty="0" smtClean="0"/>
              <a:t>Thermal contraction is described with </a:t>
            </a:r>
            <a:r>
              <a:rPr lang="en-US" altLang="ja-JP" b="1" dirty="0" smtClean="0">
                <a:solidFill>
                  <a:srgbClr val="0000CC"/>
                </a:solidFill>
              </a:rPr>
              <a:t>thermal </a:t>
            </a:r>
            <a:br>
              <a:rPr lang="en-US" altLang="ja-JP" b="1" dirty="0" smtClean="0">
                <a:solidFill>
                  <a:srgbClr val="0000CC"/>
                </a:solidFill>
              </a:rPr>
            </a:br>
            <a:r>
              <a:rPr lang="en-US" altLang="ja-JP" b="1" dirty="0" smtClean="0">
                <a:solidFill>
                  <a:srgbClr val="0000CC"/>
                </a:solidFill>
              </a:rPr>
              <a:t>expansion coefficient</a:t>
            </a:r>
            <a:r>
              <a:rPr lang="en-US" altLang="ja-JP" dirty="0" smtClean="0"/>
              <a:t>.</a:t>
            </a:r>
            <a:endParaRPr kumimoji="1" lang="en-US" altLang="ja-JP" dirty="0" smtClean="0"/>
          </a:p>
          <a:p>
            <a:pPr lvl="1"/>
            <a:r>
              <a:rPr kumimoji="1" lang="en-US" altLang="ja-JP" dirty="0" smtClean="0"/>
              <a:t>Shear behavior is described with the </a:t>
            </a:r>
            <a:r>
              <a:rPr lang="en-US" altLang="ja-JP" b="1" dirty="0" smtClean="0">
                <a:solidFill>
                  <a:srgbClr val="C00000"/>
                </a:solidFill>
              </a:rPr>
              <a:t>t</a:t>
            </a:r>
            <a:r>
              <a:rPr lang="en-US" altLang="ja-JP" sz="2400" b="1" dirty="0" smtClean="0">
                <a:solidFill>
                  <a:srgbClr val="C00000"/>
                </a:solidFill>
              </a:rPr>
              <a:t>ime-</a:t>
            </a:r>
            <a:br>
              <a:rPr lang="en-US" altLang="ja-JP" sz="2400" b="1" dirty="0" smtClean="0">
                <a:solidFill>
                  <a:srgbClr val="C00000"/>
                </a:solidFill>
              </a:rPr>
            </a:br>
            <a:r>
              <a:rPr lang="en-US" altLang="ja-JP" sz="2400" b="1" dirty="0" smtClean="0">
                <a:solidFill>
                  <a:srgbClr val="C00000"/>
                </a:solidFill>
              </a:rPr>
              <a:t>temperature superposition principle</a:t>
            </a:r>
            <a:r>
              <a:rPr lang="en-US" altLang="ja-JP" sz="2400" dirty="0" smtClean="0"/>
              <a:t> and </a:t>
            </a:r>
            <a:br>
              <a:rPr lang="en-US" altLang="ja-JP" sz="2400" dirty="0" smtClean="0"/>
            </a:br>
            <a:r>
              <a:rPr lang="en-US" altLang="ja-JP" sz="2400" b="1" dirty="0" err="1" smtClean="0">
                <a:solidFill>
                  <a:srgbClr val="C00000"/>
                </a:solidFill>
              </a:rPr>
              <a:t>Prony</a:t>
            </a:r>
            <a:r>
              <a:rPr lang="en-US" altLang="ja-JP" sz="2400" b="1" dirty="0" smtClean="0">
                <a:solidFill>
                  <a:srgbClr val="C00000"/>
                </a:solidFill>
              </a:rPr>
              <a:t> series </a:t>
            </a:r>
            <a:r>
              <a:rPr lang="en-US" altLang="ja-JP" sz="2400" dirty="0" smtClean="0"/>
              <a:t>for </a:t>
            </a:r>
            <a:r>
              <a:rPr kumimoji="1" lang="en-US" altLang="ja-JP" sz="2400" dirty="0" smtClean="0"/>
              <a:t>the </a:t>
            </a:r>
            <a:r>
              <a:rPr kumimoji="1" lang="en-US" altLang="ja-JP" sz="2400" b="1" dirty="0" smtClean="0"/>
              <a:t>generalized Maxwell model</a:t>
            </a:r>
            <a:r>
              <a:rPr kumimoji="1" lang="en-US" altLang="ja-JP" sz="2400" dirty="0" smtClean="0"/>
              <a:t>.</a:t>
            </a:r>
          </a:p>
          <a:p>
            <a:pPr lvl="1"/>
            <a:r>
              <a:rPr lang="en-US" altLang="ja-JP" dirty="0" smtClean="0"/>
              <a:t>Volumetric behavior is assumed to be independent</a:t>
            </a:r>
            <a:br>
              <a:rPr lang="en-US" altLang="ja-JP" dirty="0" smtClean="0"/>
            </a:br>
            <a:r>
              <a:rPr lang="en-US" altLang="ja-JP" dirty="0" smtClean="0"/>
              <a:t>of strain rate and temperature.</a:t>
            </a:r>
            <a:endParaRPr lang="en-US" altLang="ja-JP" sz="3600" dirty="0" smtClean="0"/>
          </a:p>
          <a:p>
            <a:r>
              <a:rPr kumimoji="1" lang="en-US" altLang="ja-JP" dirty="0" smtClean="0"/>
              <a:t>Numerical simulation with the </a:t>
            </a:r>
            <a:r>
              <a:rPr kumimoji="1" lang="en-US" altLang="ja-JP" b="1" dirty="0" smtClean="0">
                <a:solidFill>
                  <a:srgbClr val="008000"/>
                </a:solidFill>
              </a:rPr>
              <a:t>finite element </a:t>
            </a:r>
            <a:br>
              <a:rPr kumimoji="1" lang="en-US" altLang="ja-JP" b="1" dirty="0" smtClean="0">
                <a:solidFill>
                  <a:srgbClr val="008000"/>
                </a:solidFill>
              </a:rPr>
            </a:br>
            <a:r>
              <a:rPr kumimoji="1" lang="en-US" altLang="ja-JP" b="1" dirty="0" smtClean="0">
                <a:solidFill>
                  <a:srgbClr val="008000"/>
                </a:solidFill>
              </a:rPr>
              <a:t>method (FEM)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4</a:t>
            </a:fld>
            <a:endParaRPr lang="ja-JP" altLang="en-US" dirty="0"/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8040216" y="548680"/>
            <a:ext cx="3636404" cy="2663763"/>
            <a:chOff x="159" y="639"/>
            <a:chExt cx="2505" cy="1813"/>
          </a:xfrm>
        </p:grpSpPr>
        <p:sp>
          <p:nvSpPr>
            <p:cNvPr id="7" name="Text Box 6"/>
            <p:cNvSpPr txBox="1">
              <a:spLocks noChangeArrowheads="1"/>
            </p:cNvSpPr>
            <p:nvPr/>
          </p:nvSpPr>
          <p:spPr bwMode="auto">
            <a:xfrm>
              <a:off x="159" y="1326"/>
              <a:ext cx="486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marL="341313" indent="-341313" defTabSz="457200" eaLnBrk="0" hangingPunct="0"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defTabSz="457200" eaLnBrk="0" hangingPunct="0"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defTabSz="457200" eaLnBrk="0" hangingPunct="0"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defTabSz="457200" eaLnBrk="0" hangingPunct="0"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defTabSz="457200" eaLnBrk="0" hangingPunct="0"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hangingPunct="1">
                <a:lnSpc>
                  <a:spcPct val="93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Arial" panose="020B0604020202020204" pitchFamily="34" charset="0"/>
                <a:buNone/>
              </a:pPr>
              <a:r>
                <a:rPr kumimoji="0" lang="en-GB" altLang="ja-JP" sz="3200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G</a:t>
              </a:r>
              <a:r>
                <a:rPr kumimoji="0" lang="en-GB" altLang="ja-JP" sz="3200" baseline="-10000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inf</a:t>
              </a:r>
              <a:endParaRPr kumimoji="0" lang="en-GB" altLang="ja-JP" sz="3200" baseline="-10000" dirty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8" name="Text Box 7"/>
            <p:cNvSpPr txBox="1">
              <a:spLocks noChangeArrowheads="1"/>
            </p:cNvSpPr>
            <p:nvPr/>
          </p:nvSpPr>
          <p:spPr bwMode="auto">
            <a:xfrm>
              <a:off x="2036" y="1686"/>
              <a:ext cx="383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marL="341313" indent="-341313" defTabSz="457200" eaLnBrk="0" hangingPunct="0"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defTabSz="457200" eaLnBrk="0" hangingPunct="0"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defTabSz="457200" eaLnBrk="0" hangingPunct="0"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defTabSz="457200" eaLnBrk="0" hangingPunct="0"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defTabSz="457200" eaLnBrk="0" hangingPunct="0"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hangingPunct="1">
                <a:lnSpc>
                  <a:spcPct val="93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Arial" panose="020B0604020202020204" pitchFamily="34" charset="0"/>
                <a:buNone/>
              </a:pPr>
              <a:r>
                <a:rPr kumimoji="0" lang="en-GB" altLang="ja-JP" sz="3200">
                  <a:solidFill>
                    <a:srgbClr val="000000"/>
                  </a:solidFill>
                  <a:latin typeface="Times New Roman" panose="02020603050405020304" pitchFamily="18" charset="0"/>
                </a:rPr>
                <a:t>G</a:t>
              </a:r>
              <a:r>
                <a:rPr kumimoji="0" lang="en-GB" altLang="ja-JP" sz="3200" baseline="-10000">
                  <a:solidFill>
                    <a:srgbClr val="000000"/>
                  </a:solidFill>
                  <a:latin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9" name="Text Box 8"/>
            <p:cNvSpPr txBox="1">
              <a:spLocks noChangeArrowheads="1"/>
            </p:cNvSpPr>
            <p:nvPr/>
          </p:nvSpPr>
          <p:spPr bwMode="auto">
            <a:xfrm>
              <a:off x="864" y="961"/>
              <a:ext cx="310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marL="341313" indent="-341313" defTabSz="457200" eaLnBrk="0" hangingPunct="0"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defTabSz="457200" eaLnBrk="0" hangingPunct="0"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defTabSz="457200" eaLnBrk="0" hangingPunct="0"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defTabSz="457200" eaLnBrk="0" hangingPunct="0"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defTabSz="457200" eaLnBrk="0" hangingPunct="0"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hangingPunct="1">
                <a:lnSpc>
                  <a:spcPct val="102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Arial" panose="020B0604020202020204" pitchFamily="34" charset="0"/>
                <a:buNone/>
              </a:pPr>
              <a:r>
                <a:rPr kumimoji="0" lang="ja-JP" altLang="en-GB" sz="3200">
                  <a:solidFill>
                    <a:srgbClr val="000000"/>
                  </a:solidFill>
                  <a:latin typeface="Symbol" panose="05050102010706020507" pitchFamily="18" charset="2"/>
                </a:rPr>
                <a:t></a:t>
              </a:r>
              <a:r>
                <a:rPr kumimoji="0" lang="en-GB" altLang="ja-JP" sz="3200" baseline="-10000">
                  <a:solidFill>
                    <a:srgbClr val="000000"/>
                  </a:solidFill>
                  <a:latin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0" name="Text Box 9"/>
            <p:cNvSpPr txBox="1">
              <a:spLocks noChangeArrowheads="1"/>
            </p:cNvSpPr>
            <p:nvPr/>
          </p:nvSpPr>
          <p:spPr bwMode="auto">
            <a:xfrm>
              <a:off x="2051" y="957"/>
              <a:ext cx="310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marL="341313" indent="-341313" defTabSz="457200" eaLnBrk="0" hangingPunct="0"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defTabSz="457200" eaLnBrk="0" hangingPunct="0"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defTabSz="457200" eaLnBrk="0" hangingPunct="0"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defTabSz="457200" eaLnBrk="0" hangingPunct="0"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defTabSz="457200" eaLnBrk="0" hangingPunct="0"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hangingPunct="1">
                <a:lnSpc>
                  <a:spcPct val="102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Arial" panose="020B0604020202020204" pitchFamily="34" charset="0"/>
                <a:buNone/>
              </a:pPr>
              <a:r>
                <a:rPr kumimoji="0" lang="ja-JP" altLang="en-GB" sz="3200">
                  <a:solidFill>
                    <a:srgbClr val="000000"/>
                  </a:solidFill>
                  <a:latin typeface="Symbol" panose="05050102010706020507" pitchFamily="18" charset="2"/>
                </a:rPr>
                <a:t></a:t>
              </a:r>
              <a:r>
                <a:rPr kumimoji="0" lang="en-GB" altLang="ja-JP" sz="3200" baseline="-10000">
                  <a:solidFill>
                    <a:srgbClr val="000000"/>
                  </a:solidFill>
                  <a:latin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11" name="Line 10"/>
            <p:cNvSpPr>
              <a:spLocks noChangeShapeType="1"/>
            </p:cNvSpPr>
            <p:nvPr/>
          </p:nvSpPr>
          <p:spPr bwMode="auto">
            <a:xfrm>
              <a:off x="1635" y="639"/>
              <a:ext cx="1" cy="196"/>
            </a:xfrm>
            <a:prstGeom prst="line">
              <a:avLst/>
            </a:prstGeom>
            <a:noFill/>
            <a:ln w="3816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2" name="Line 11"/>
            <p:cNvSpPr>
              <a:spLocks noChangeShapeType="1"/>
            </p:cNvSpPr>
            <p:nvPr/>
          </p:nvSpPr>
          <p:spPr bwMode="auto">
            <a:xfrm>
              <a:off x="754" y="822"/>
              <a:ext cx="1771" cy="1"/>
            </a:xfrm>
            <a:prstGeom prst="line">
              <a:avLst/>
            </a:prstGeom>
            <a:noFill/>
            <a:ln w="3816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grpSp>
          <p:nvGrpSpPr>
            <p:cNvPr id="13" name="Group 12"/>
            <p:cNvGrpSpPr>
              <a:grpSpLocks/>
            </p:cNvGrpSpPr>
            <p:nvPr/>
          </p:nvGrpSpPr>
          <p:grpSpPr bwMode="auto">
            <a:xfrm>
              <a:off x="622" y="819"/>
              <a:ext cx="265" cy="1423"/>
              <a:chOff x="622" y="819"/>
              <a:chExt cx="265" cy="1423"/>
            </a:xfrm>
          </p:grpSpPr>
          <p:sp>
            <p:nvSpPr>
              <p:cNvPr id="60" name="Line 13"/>
              <p:cNvSpPr>
                <a:spLocks noChangeShapeType="1"/>
              </p:cNvSpPr>
              <p:nvPr/>
            </p:nvSpPr>
            <p:spPr bwMode="auto">
              <a:xfrm flipH="1">
                <a:off x="754" y="819"/>
                <a:ext cx="7" cy="347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1" name="Line 14"/>
              <p:cNvSpPr>
                <a:spLocks noChangeShapeType="1"/>
              </p:cNvSpPr>
              <p:nvPr/>
            </p:nvSpPr>
            <p:spPr bwMode="auto">
              <a:xfrm>
                <a:off x="755" y="1165"/>
                <a:ext cx="132" cy="49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2" name="Line 15"/>
              <p:cNvSpPr>
                <a:spLocks noChangeShapeType="1"/>
              </p:cNvSpPr>
              <p:nvPr/>
            </p:nvSpPr>
            <p:spPr bwMode="auto">
              <a:xfrm flipH="1">
                <a:off x="621" y="1214"/>
                <a:ext cx="268" cy="49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3" name="Line 16"/>
              <p:cNvSpPr>
                <a:spLocks noChangeShapeType="1"/>
              </p:cNvSpPr>
              <p:nvPr/>
            </p:nvSpPr>
            <p:spPr bwMode="auto">
              <a:xfrm>
                <a:off x="622" y="1263"/>
                <a:ext cx="266" cy="48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4" name="Line 17"/>
              <p:cNvSpPr>
                <a:spLocks noChangeShapeType="1"/>
              </p:cNvSpPr>
              <p:nvPr/>
            </p:nvSpPr>
            <p:spPr bwMode="auto">
              <a:xfrm flipH="1">
                <a:off x="621" y="1312"/>
                <a:ext cx="268" cy="49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5" name="Line 18"/>
              <p:cNvSpPr>
                <a:spLocks noChangeShapeType="1"/>
              </p:cNvSpPr>
              <p:nvPr/>
            </p:nvSpPr>
            <p:spPr bwMode="auto">
              <a:xfrm>
                <a:off x="622" y="1361"/>
                <a:ext cx="266" cy="49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6" name="Line 19"/>
              <p:cNvSpPr>
                <a:spLocks noChangeShapeType="1"/>
              </p:cNvSpPr>
              <p:nvPr/>
            </p:nvSpPr>
            <p:spPr bwMode="auto">
              <a:xfrm flipH="1">
                <a:off x="621" y="1410"/>
                <a:ext cx="268" cy="48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7" name="Line 20"/>
              <p:cNvSpPr>
                <a:spLocks noChangeShapeType="1"/>
              </p:cNvSpPr>
              <p:nvPr/>
            </p:nvSpPr>
            <p:spPr bwMode="auto">
              <a:xfrm>
                <a:off x="622" y="1459"/>
                <a:ext cx="266" cy="49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8" name="Line 21"/>
              <p:cNvSpPr>
                <a:spLocks noChangeShapeType="1"/>
              </p:cNvSpPr>
              <p:nvPr/>
            </p:nvSpPr>
            <p:spPr bwMode="auto">
              <a:xfrm flipH="1">
                <a:off x="621" y="1508"/>
                <a:ext cx="268" cy="49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9" name="Line 22"/>
              <p:cNvSpPr>
                <a:spLocks noChangeShapeType="1"/>
              </p:cNvSpPr>
              <p:nvPr/>
            </p:nvSpPr>
            <p:spPr bwMode="auto">
              <a:xfrm>
                <a:off x="622" y="1557"/>
                <a:ext cx="266" cy="49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70" name="Line 23"/>
              <p:cNvSpPr>
                <a:spLocks noChangeShapeType="1"/>
              </p:cNvSpPr>
              <p:nvPr/>
            </p:nvSpPr>
            <p:spPr bwMode="auto">
              <a:xfrm flipH="1">
                <a:off x="621" y="1607"/>
                <a:ext cx="268" cy="48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71" name="Line 24"/>
              <p:cNvSpPr>
                <a:spLocks noChangeShapeType="1"/>
              </p:cNvSpPr>
              <p:nvPr/>
            </p:nvSpPr>
            <p:spPr bwMode="auto">
              <a:xfrm>
                <a:off x="622" y="1655"/>
                <a:ext cx="266" cy="49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72" name="Line 25"/>
              <p:cNvSpPr>
                <a:spLocks noChangeShapeType="1"/>
              </p:cNvSpPr>
              <p:nvPr/>
            </p:nvSpPr>
            <p:spPr bwMode="auto">
              <a:xfrm flipH="1">
                <a:off x="621" y="1704"/>
                <a:ext cx="268" cy="49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73" name="Line 26"/>
              <p:cNvSpPr>
                <a:spLocks noChangeShapeType="1"/>
              </p:cNvSpPr>
              <p:nvPr/>
            </p:nvSpPr>
            <p:spPr bwMode="auto">
              <a:xfrm>
                <a:off x="622" y="1753"/>
                <a:ext cx="133" cy="48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74" name="Line 27"/>
              <p:cNvSpPr>
                <a:spLocks noChangeShapeType="1"/>
              </p:cNvSpPr>
              <p:nvPr/>
            </p:nvSpPr>
            <p:spPr bwMode="auto">
              <a:xfrm>
                <a:off x="755" y="1802"/>
                <a:ext cx="1" cy="441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</p:grpSp>
        <p:sp>
          <p:nvSpPr>
            <p:cNvPr id="14" name="Line 28"/>
            <p:cNvSpPr>
              <a:spLocks noChangeShapeType="1"/>
            </p:cNvSpPr>
            <p:nvPr/>
          </p:nvSpPr>
          <p:spPr bwMode="auto">
            <a:xfrm>
              <a:off x="754" y="2243"/>
              <a:ext cx="1771" cy="1"/>
            </a:xfrm>
            <a:prstGeom prst="line">
              <a:avLst/>
            </a:prstGeom>
            <a:noFill/>
            <a:ln w="3816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5" name="Line 29"/>
            <p:cNvSpPr>
              <a:spLocks noChangeShapeType="1"/>
            </p:cNvSpPr>
            <p:nvPr/>
          </p:nvSpPr>
          <p:spPr bwMode="auto">
            <a:xfrm>
              <a:off x="1636" y="2256"/>
              <a:ext cx="1" cy="196"/>
            </a:xfrm>
            <a:prstGeom prst="line">
              <a:avLst/>
            </a:prstGeom>
            <a:noFill/>
            <a:ln w="3816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grpSp>
          <p:nvGrpSpPr>
            <p:cNvPr id="16" name="Group 30"/>
            <p:cNvGrpSpPr>
              <a:grpSpLocks/>
            </p:cNvGrpSpPr>
            <p:nvPr/>
          </p:nvGrpSpPr>
          <p:grpSpPr bwMode="auto">
            <a:xfrm>
              <a:off x="1121" y="819"/>
              <a:ext cx="319" cy="1436"/>
              <a:chOff x="1121" y="819"/>
              <a:chExt cx="319" cy="1436"/>
            </a:xfrm>
          </p:grpSpPr>
          <p:sp>
            <p:nvSpPr>
              <p:cNvPr id="40" name="Line 31"/>
              <p:cNvSpPr>
                <a:spLocks noChangeShapeType="1"/>
              </p:cNvSpPr>
              <p:nvPr/>
            </p:nvSpPr>
            <p:spPr bwMode="auto">
              <a:xfrm flipH="1" flipV="1">
                <a:off x="1280" y="2019"/>
                <a:ext cx="7" cy="238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1" name="Rectangle 32"/>
              <p:cNvSpPr>
                <a:spLocks noChangeArrowheads="1"/>
              </p:cNvSpPr>
              <p:nvPr/>
            </p:nvSpPr>
            <p:spPr bwMode="auto">
              <a:xfrm>
                <a:off x="1140" y="1027"/>
                <a:ext cx="294" cy="266"/>
              </a:xfrm>
              <a:prstGeom prst="rect">
                <a:avLst/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/>
                <a:endParaRPr lang="ja-JP" altLang="en-US"/>
              </a:p>
            </p:txBody>
          </p:sp>
          <p:sp>
            <p:nvSpPr>
              <p:cNvPr id="42" name="Line 33"/>
              <p:cNvSpPr>
                <a:spLocks noChangeShapeType="1"/>
              </p:cNvSpPr>
              <p:nvPr/>
            </p:nvSpPr>
            <p:spPr bwMode="auto">
              <a:xfrm flipH="1">
                <a:off x="1120" y="1292"/>
                <a:ext cx="167" cy="7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3" name="Line 34"/>
              <p:cNvSpPr>
                <a:spLocks noChangeShapeType="1"/>
              </p:cNvSpPr>
              <p:nvPr/>
            </p:nvSpPr>
            <p:spPr bwMode="auto">
              <a:xfrm flipV="1">
                <a:off x="1140" y="1026"/>
                <a:ext cx="1" cy="268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4" name="Line 35"/>
              <p:cNvSpPr>
                <a:spLocks noChangeShapeType="1"/>
              </p:cNvSpPr>
              <p:nvPr/>
            </p:nvSpPr>
            <p:spPr bwMode="auto">
              <a:xfrm>
                <a:off x="1281" y="1299"/>
                <a:ext cx="160" cy="1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5" name="Line 36"/>
              <p:cNvSpPr>
                <a:spLocks noChangeShapeType="1"/>
              </p:cNvSpPr>
              <p:nvPr/>
            </p:nvSpPr>
            <p:spPr bwMode="auto">
              <a:xfrm flipV="1">
                <a:off x="1433" y="1026"/>
                <a:ext cx="1" cy="268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6" name="Line 37"/>
              <p:cNvSpPr>
                <a:spLocks noChangeShapeType="1"/>
              </p:cNvSpPr>
              <p:nvPr/>
            </p:nvSpPr>
            <p:spPr bwMode="auto">
              <a:xfrm>
                <a:off x="1189" y="1203"/>
                <a:ext cx="195" cy="1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7" name="Line 38"/>
              <p:cNvSpPr>
                <a:spLocks noChangeShapeType="1"/>
              </p:cNvSpPr>
              <p:nvPr/>
            </p:nvSpPr>
            <p:spPr bwMode="auto">
              <a:xfrm flipH="1" flipV="1">
                <a:off x="1280" y="818"/>
                <a:ext cx="7" cy="386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8" name="Line 39"/>
              <p:cNvSpPr>
                <a:spLocks noChangeShapeType="1"/>
              </p:cNvSpPr>
              <p:nvPr/>
            </p:nvSpPr>
            <p:spPr bwMode="auto">
              <a:xfrm>
                <a:off x="1281" y="1299"/>
                <a:ext cx="1" cy="280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9" name="Line 40"/>
              <p:cNvSpPr>
                <a:spLocks noChangeShapeType="1"/>
              </p:cNvSpPr>
              <p:nvPr/>
            </p:nvSpPr>
            <p:spPr bwMode="auto">
              <a:xfrm>
                <a:off x="1286" y="1553"/>
                <a:ext cx="147" cy="44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0" name="Line 41"/>
              <p:cNvSpPr>
                <a:spLocks noChangeShapeType="1"/>
              </p:cNvSpPr>
              <p:nvPr/>
            </p:nvSpPr>
            <p:spPr bwMode="auto">
              <a:xfrm flipH="1">
                <a:off x="1138" y="1598"/>
                <a:ext cx="296" cy="44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1" name="Line 42"/>
              <p:cNvSpPr>
                <a:spLocks noChangeShapeType="1"/>
              </p:cNvSpPr>
              <p:nvPr/>
            </p:nvSpPr>
            <p:spPr bwMode="auto">
              <a:xfrm>
                <a:off x="1139" y="1643"/>
                <a:ext cx="294" cy="44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2" name="Line 43"/>
              <p:cNvSpPr>
                <a:spLocks noChangeShapeType="1"/>
              </p:cNvSpPr>
              <p:nvPr/>
            </p:nvSpPr>
            <p:spPr bwMode="auto">
              <a:xfrm flipH="1">
                <a:off x="1138" y="1686"/>
                <a:ext cx="296" cy="44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3" name="Line 44"/>
              <p:cNvSpPr>
                <a:spLocks noChangeShapeType="1"/>
              </p:cNvSpPr>
              <p:nvPr/>
            </p:nvSpPr>
            <p:spPr bwMode="auto">
              <a:xfrm>
                <a:off x="1139" y="1731"/>
                <a:ext cx="294" cy="44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4" name="Line 45"/>
              <p:cNvSpPr>
                <a:spLocks noChangeShapeType="1"/>
              </p:cNvSpPr>
              <p:nvPr/>
            </p:nvSpPr>
            <p:spPr bwMode="auto">
              <a:xfrm flipH="1">
                <a:off x="1138" y="1775"/>
                <a:ext cx="296" cy="44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5" name="Line 46"/>
              <p:cNvSpPr>
                <a:spLocks noChangeShapeType="1"/>
              </p:cNvSpPr>
              <p:nvPr/>
            </p:nvSpPr>
            <p:spPr bwMode="auto">
              <a:xfrm>
                <a:off x="1139" y="1820"/>
                <a:ext cx="294" cy="44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6" name="Line 47"/>
              <p:cNvSpPr>
                <a:spLocks noChangeShapeType="1"/>
              </p:cNvSpPr>
              <p:nvPr/>
            </p:nvSpPr>
            <p:spPr bwMode="auto">
              <a:xfrm flipH="1">
                <a:off x="1138" y="1863"/>
                <a:ext cx="296" cy="44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" name="Line 48"/>
              <p:cNvSpPr>
                <a:spLocks noChangeShapeType="1"/>
              </p:cNvSpPr>
              <p:nvPr/>
            </p:nvSpPr>
            <p:spPr bwMode="auto">
              <a:xfrm>
                <a:off x="1139" y="1908"/>
                <a:ext cx="294" cy="44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8" name="Line 49"/>
              <p:cNvSpPr>
                <a:spLocks noChangeShapeType="1"/>
              </p:cNvSpPr>
              <p:nvPr/>
            </p:nvSpPr>
            <p:spPr bwMode="auto">
              <a:xfrm flipH="1">
                <a:off x="1138" y="1953"/>
                <a:ext cx="296" cy="44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9" name="Line 50"/>
              <p:cNvSpPr>
                <a:spLocks noChangeShapeType="1"/>
              </p:cNvSpPr>
              <p:nvPr/>
            </p:nvSpPr>
            <p:spPr bwMode="auto">
              <a:xfrm>
                <a:off x="1139" y="1996"/>
                <a:ext cx="147" cy="44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</p:grpSp>
        <p:sp>
          <p:nvSpPr>
            <p:cNvPr id="17" name="Line 51"/>
            <p:cNvSpPr>
              <a:spLocks noChangeShapeType="1"/>
            </p:cNvSpPr>
            <p:nvPr/>
          </p:nvSpPr>
          <p:spPr bwMode="auto">
            <a:xfrm>
              <a:off x="1552" y="1508"/>
              <a:ext cx="730" cy="1"/>
            </a:xfrm>
            <a:prstGeom prst="line">
              <a:avLst/>
            </a:prstGeom>
            <a:noFill/>
            <a:ln w="76320" cap="rnd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8" name="Text Box 52"/>
            <p:cNvSpPr txBox="1">
              <a:spLocks noChangeArrowheads="1"/>
            </p:cNvSpPr>
            <p:nvPr/>
          </p:nvSpPr>
          <p:spPr bwMode="auto">
            <a:xfrm>
              <a:off x="819" y="1698"/>
              <a:ext cx="383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marL="341313" indent="-341313" defTabSz="457200" eaLnBrk="0" hangingPunct="0"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defTabSz="457200" eaLnBrk="0" hangingPunct="0"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defTabSz="457200" eaLnBrk="0" hangingPunct="0"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defTabSz="457200" eaLnBrk="0" hangingPunct="0"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defTabSz="457200" eaLnBrk="0" hangingPunct="0"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hangingPunct="1">
                <a:lnSpc>
                  <a:spcPct val="93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Arial" panose="020B0604020202020204" pitchFamily="34" charset="0"/>
                <a:buNone/>
              </a:pPr>
              <a:r>
                <a:rPr kumimoji="0" lang="en-GB" altLang="ja-JP" sz="32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G</a:t>
              </a:r>
              <a:r>
                <a:rPr kumimoji="0" lang="en-GB" altLang="ja-JP" sz="3200" baseline="-100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1</a:t>
              </a:r>
            </a:p>
          </p:txBody>
        </p:sp>
        <p:grpSp>
          <p:nvGrpSpPr>
            <p:cNvPr id="19" name="Group 53"/>
            <p:cNvGrpSpPr>
              <a:grpSpLocks/>
            </p:cNvGrpSpPr>
            <p:nvPr/>
          </p:nvGrpSpPr>
          <p:grpSpPr bwMode="auto">
            <a:xfrm>
              <a:off x="2345" y="819"/>
              <a:ext cx="319" cy="1436"/>
              <a:chOff x="2345" y="819"/>
              <a:chExt cx="319" cy="1436"/>
            </a:xfrm>
          </p:grpSpPr>
          <p:sp>
            <p:nvSpPr>
              <p:cNvPr id="20" name="Line 54"/>
              <p:cNvSpPr>
                <a:spLocks noChangeShapeType="1"/>
              </p:cNvSpPr>
              <p:nvPr/>
            </p:nvSpPr>
            <p:spPr bwMode="auto">
              <a:xfrm flipH="1" flipV="1">
                <a:off x="2505" y="2019"/>
                <a:ext cx="7" cy="238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1" name="Rectangle 55"/>
              <p:cNvSpPr>
                <a:spLocks noChangeArrowheads="1"/>
              </p:cNvSpPr>
              <p:nvPr/>
            </p:nvSpPr>
            <p:spPr bwMode="auto">
              <a:xfrm>
                <a:off x="2364" y="1027"/>
                <a:ext cx="294" cy="266"/>
              </a:xfrm>
              <a:prstGeom prst="rect">
                <a:avLst/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/>
                <a:endParaRPr lang="ja-JP" altLang="en-US"/>
              </a:p>
            </p:txBody>
          </p:sp>
          <p:sp>
            <p:nvSpPr>
              <p:cNvPr id="22" name="Line 56"/>
              <p:cNvSpPr>
                <a:spLocks noChangeShapeType="1"/>
              </p:cNvSpPr>
              <p:nvPr/>
            </p:nvSpPr>
            <p:spPr bwMode="auto">
              <a:xfrm flipH="1">
                <a:off x="2345" y="1292"/>
                <a:ext cx="167" cy="7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3" name="Line 57"/>
              <p:cNvSpPr>
                <a:spLocks noChangeShapeType="1"/>
              </p:cNvSpPr>
              <p:nvPr/>
            </p:nvSpPr>
            <p:spPr bwMode="auto">
              <a:xfrm flipV="1">
                <a:off x="2364" y="1026"/>
                <a:ext cx="1" cy="268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4" name="Line 58"/>
              <p:cNvSpPr>
                <a:spLocks noChangeShapeType="1"/>
              </p:cNvSpPr>
              <p:nvPr/>
            </p:nvSpPr>
            <p:spPr bwMode="auto">
              <a:xfrm>
                <a:off x="2505" y="1300"/>
                <a:ext cx="160" cy="1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5" name="Line 59"/>
              <p:cNvSpPr>
                <a:spLocks noChangeShapeType="1"/>
              </p:cNvSpPr>
              <p:nvPr/>
            </p:nvSpPr>
            <p:spPr bwMode="auto">
              <a:xfrm flipV="1">
                <a:off x="2658" y="1026"/>
                <a:ext cx="1" cy="268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6" name="Line 60"/>
              <p:cNvSpPr>
                <a:spLocks noChangeShapeType="1"/>
              </p:cNvSpPr>
              <p:nvPr/>
            </p:nvSpPr>
            <p:spPr bwMode="auto">
              <a:xfrm>
                <a:off x="2413" y="1203"/>
                <a:ext cx="195" cy="1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7" name="Line 61"/>
              <p:cNvSpPr>
                <a:spLocks noChangeShapeType="1"/>
              </p:cNvSpPr>
              <p:nvPr/>
            </p:nvSpPr>
            <p:spPr bwMode="auto">
              <a:xfrm flipH="1" flipV="1">
                <a:off x="2505" y="818"/>
                <a:ext cx="7" cy="386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8" name="Line 62"/>
              <p:cNvSpPr>
                <a:spLocks noChangeShapeType="1"/>
              </p:cNvSpPr>
              <p:nvPr/>
            </p:nvSpPr>
            <p:spPr bwMode="auto">
              <a:xfrm>
                <a:off x="2505" y="1300"/>
                <a:ext cx="1" cy="280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9" name="Line 63"/>
              <p:cNvSpPr>
                <a:spLocks noChangeShapeType="1"/>
              </p:cNvSpPr>
              <p:nvPr/>
            </p:nvSpPr>
            <p:spPr bwMode="auto">
              <a:xfrm>
                <a:off x="2511" y="1554"/>
                <a:ext cx="147" cy="44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0" name="Line 64"/>
              <p:cNvSpPr>
                <a:spLocks noChangeShapeType="1"/>
              </p:cNvSpPr>
              <p:nvPr/>
            </p:nvSpPr>
            <p:spPr bwMode="auto">
              <a:xfrm flipH="1">
                <a:off x="2363" y="1599"/>
                <a:ext cx="296" cy="44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1" name="Line 65"/>
              <p:cNvSpPr>
                <a:spLocks noChangeShapeType="1"/>
              </p:cNvSpPr>
              <p:nvPr/>
            </p:nvSpPr>
            <p:spPr bwMode="auto">
              <a:xfrm>
                <a:off x="2364" y="1643"/>
                <a:ext cx="294" cy="44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2" name="Line 66"/>
              <p:cNvSpPr>
                <a:spLocks noChangeShapeType="1"/>
              </p:cNvSpPr>
              <p:nvPr/>
            </p:nvSpPr>
            <p:spPr bwMode="auto">
              <a:xfrm flipH="1">
                <a:off x="2363" y="1687"/>
                <a:ext cx="296" cy="44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3" name="Line 67"/>
              <p:cNvSpPr>
                <a:spLocks noChangeShapeType="1"/>
              </p:cNvSpPr>
              <p:nvPr/>
            </p:nvSpPr>
            <p:spPr bwMode="auto">
              <a:xfrm>
                <a:off x="2364" y="1731"/>
                <a:ext cx="294" cy="44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4" name="Line 68"/>
              <p:cNvSpPr>
                <a:spLocks noChangeShapeType="1"/>
              </p:cNvSpPr>
              <p:nvPr/>
            </p:nvSpPr>
            <p:spPr bwMode="auto">
              <a:xfrm flipH="1">
                <a:off x="2363" y="1776"/>
                <a:ext cx="296" cy="44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5" name="Line 69"/>
              <p:cNvSpPr>
                <a:spLocks noChangeShapeType="1"/>
              </p:cNvSpPr>
              <p:nvPr/>
            </p:nvSpPr>
            <p:spPr bwMode="auto">
              <a:xfrm>
                <a:off x="2364" y="1820"/>
                <a:ext cx="294" cy="44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6" name="Line 70"/>
              <p:cNvSpPr>
                <a:spLocks noChangeShapeType="1"/>
              </p:cNvSpPr>
              <p:nvPr/>
            </p:nvSpPr>
            <p:spPr bwMode="auto">
              <a:xfrm flipH="1">
                <a:off x="2363" y="1864"/>
                <a:ext cx="296" cy="44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7" name="Line 71"/>
              <p:cNvSpPr>
                <a:spLocks noChangeShapeType="1"/>
              </p:cNvSpPr>
              <p:nvPr/>
            </p:nvSpPr>
            <p:spPr bwMode="auto">
              <a:xfrm>
                <a:off x="2364" y="1909"/>
                <a:ext cx="294" cy="44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8" name="Line 72"/>
              <p:cNvSpPr>
                <a:spLocks noChangeShapeType="1"/>
              </p:cNvSpPr>
              <p:nvPr/>
            </p:nvSpPr>
            <p:spPr bwMode="auto">
              <a:xfrm flipH="1">
                <a:off x="2363" y="1953"/>
                <a:ext cx="296" cy="44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9" name="Line 73"/>
              <p:cNvSpPr>
                <a:spLocks noChangeShapeType="1"/>
              </p:cNvSpPr>
              <p:nvPr/>
            </p:nvSpPr>
            <p:spPr bwMode="auto">
              <a:xfrm>
                <a:off x="2364" y="1996"/>
                <a:ext cx="147" cy="44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</p:grpSp>
      </p:grpSp>
      <p:pic>
        <p:nvPicPr>
          <p:cNvPr id="5" name="L1.0-S1.0-H0.5-T0.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5949" t="17626" r="14269" b="2683"/>
          <a:stretch/>
        </p:blipFill>
        <p:spPr>
          <a:xfrm>
            <a:off x="8112224" y="3104964"/>
            <a:ext cx="3924437" cy="3276364"/>
          </a:xfrm>
          <a:prstGeom prst="rect">
            <a:avLst/>
          </a:prstGeom>
        </p:spPr>
      </p:pic>
      <p:sp>
        <p:nvSpPr>
          <p:cNvPr id="76" name="角丸四角形 75"/>
          <p:cNvSpPr/>
          <p:nvPr/>
        </p:nvSpPr>
        <p:spPr>
          <a:xfrm>
            <a:off x="1235460" y="4869160"/>
            <a:ext cx="6228692" cy="136815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 smtClean="0">
                <a:solidFill>
                  <a:schemeClr val="tx1"/>
                </a:solidFill>
              </a:rPr>
              <a:t>Our idea</a:t>
            </a:r>
            <a:r>
              <a:rPr kumimoji="1" lang="ja-JP" altLang="en-US" sz="2800" dirty="0" smtClean="0">
                <a:solidFill>
                  <a:schemeClr val="tx1"/>
                </a:solidFill>
              </a:rPr>
              <a:t>：</a:t>
            </a:r>
            <a:endParaRPr lang="en-US" altLang="ja-JP" sz="2800" dirty="0">
              <a:solidFill>
                <a:schemeClr val="tx1"/>
              </a:solidFill>
            </a:endParaRPr>
          </a:p>
          <a:p>
            <a:pPr algn="ctr"/>
            <a:r>
              <a:rPr kumimoji="1" lang="en-US" altLang="ja-JP" sz="2800" dirty="0" smtClean="0">
                <a:solidFill>
                  <a:schemeClr val="tx1"/>
                </a:solidFill>
              </a:rPr>
              <a:t>Similar numerical approach could be used for </a:t>
            </a:r>
            <a:r>
              <a:rPr kumimoji="1" lang="en-US" altLang="ja-JP" sz="2800" b="1" i="1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UV</a:t>
            </a:r>
            <a:r>
              <a:rPr kumimoji="1" lang="en-US" altLang="ja-JP" sz="2800" dirty="0" smtClean="0">
                <a:solidFill>
                  <a:schemeClr val="tx1"/>
                </a:solidFill>
              </a:rPr>
              <a:t> imprint simulation.</a:t>
            </a:r>
            <a:endParaRPr kumimoji="1" lang="ja-JP" alt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750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Objective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5</a:t>
            </a:fld>
            <a:endParaRPr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4294967295"/>
          </p:nvPr>
        </p:nvSpPr>
        <p:spPr>
          <a:xfrm>
            <a:off x="0" y="623888"/>
            <a:ext cx="11522075" cy="5773737"/>
          </a:xfrm>
        </p:spPr>
        <p:txBody>
          <a:bodyPr/>
          <a:lstStyle/>
          <a:p>
            <a:pPr marL="0" indent="0">
              <a:buNone/>
            </a:pPr>
            <a:endParaRPr kumimoji="1" lang="en-US" altLang="ja-JP" dirty="0" smtClean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kumimoji="1" lang="en-US" altLang="ja-JP" dirty="0" smtClean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kumimoji="1" lang="en-US" altLang="ja-JP" dirty="0" smtClean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</p:txBody>
      </p:sp>
      <p:sp>
        <p:nvSpPr>
          <p:cNvPr id="5" name="角丸四角形 4"/>
          <p:cNvSpPr/>
          <p:nvPr/>
        </p:nvSpPr>
        <p:spPr>
          <a:xfrm>
            <a:off x="2558607" y="1232756"/>
            <a:ext cx="7074786" cy="3168352"/>
          </a:xfrm>
          <a:prstGeom prst="roundRect">
            <a:avLst/>
          </a:prstGeom>
          <a:noFill/>
          <a:ln w="57150">
            <a:solidFill>
              <a:srgbClr val="0000CC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>
              <a:buFont typeface="+mj-lt"/>
              <a:buAutoNum type="arabicPeriod"/>
            </a:pPr>
            <a:r>
              <a:rPr lang="en-US" altLang="ja-JP" sz="3200" dirty="0">
                <a:solidFill>
                  <a:schemeClr val="tx1"/>
                </a:solidFill>
              </a:rPr>
              <a:t>Propose a numerical method </a:t>
            </a:r>
            <a:r>
              <a:rPr lang="en-US" altLang="ja-JP" sz="3200" dirty="0" smtClean="0">
                <a:solidFill>
                  <a:schemeClr val="tx1"/>
                </a:solidFill>
              </a:rPr>
              <a:t>for </a:t>
            </a:r>
            <a:r>
              <a:rPr lang="en-US" altLang="ja-JP" sz="3200" b="1" dirty="0">
                <a:solidFill>
                  <a:srgbClr val="FF0000"/>
                </a:solidFill>
              </a:rPr>
              <a:t>UV curing process </a:t>
            </a:r>
            <a:r>
              <a:rPr lang="en-US" altLang="ja-JP" sz="3200" b="1" dirty="0" smtClean="0">
                <a:solidFill>
                  <a:srgbClr val="FF0000"/>
                </a:solidFill>
              </a:rPr>
              <a:t>simulation</a:t>
            </a:r>
            <a:r>
              <a:rPr lang="en-US" altLang="ja-JP" sz="3200" dirty="0" smtClean="0">
                <a:solidFill>
                  <a:schemeClr val="tx1"/>
                </a:solidFill>
              </a:rPr>
              <a:t>.</a:t>
            </a:r>
            <a:br>
              <a:rPr lang="en-US" altLang="ja-JP" sz="3200" dirty="0" smtClean="0">
                <a:solidFill>
                  <a:schemeClr val="tx1"/>
                </a:solidFill>
              </a:rPr>
            </a:br>
            <a:endParaRPr lang="en-US" altLang="ja-JP" sz="3200" dirty="0" smtClean="0">
              <a:solidFill>
                <a:schemeClr val="tx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ja-JP" sz="3200" dirty="0" smtClean="0">
                <a:solidFill>
                  <a:schemeClr val="tx1"/>
                </a:solidFill>
              </a:rPr>
              <a:t>Utilize </a:t>
            </a:r>
            <a:r>
              <a:rPr lang="en-US" altLang="ja-JP" sz="3200" dirty="0">
                <a:solidFill>
                  <a:schemeClr val="tx1"/>
                </a:solidFill>
              </a:rPr>
              <a:t>the process simulation </a:t>
            </a:r>
            <a:r>
              <a:rPr lang="en-US" altLang="ja-JP" sz="3200" dirty="0" smtClean="0">
                <a:solidFill>
                  <a:schemeClr val="tx1"/>
                </a:solidFill>
              </a:rPr>
              <a:t>for </a:t>
            </a:r>
            <a:br>
              <a:rPr lang="en-US" altLang="ja-JP" sz="3200" dirty="0" smtClean="0">
                <a:solidFill>
                  <a:schemeClr val="tx1"/>
                </a:solidFill>
              </a:rPr>
            </a:br>
            <a:r>
              <a:rPr lang="en-US" altLang="ja-JP" sz="3200" b="1" dirty="0" smtClean="0">
                <a:solidFill>
                  <a:srgbClr val="FF9900"/>
                </a:solidFill>
              </a:rPr>
              <a:t>mold </a:t>
            </a:r>
            <a:r>
              <a:rPr lang="en-US" altLang="ja-JP" sz="3200" b="1" dirty="0">
                <a:solidFill>
                  <a:srgbClr val="FF9900"/>
                </a:solidFill>
              </a:rPr>
              <a:t>shape optimization</a:t>
            </a:r>
            <a:r>
              <a:rPr lang="en-US" altLang="ja-JP" sz="3200" dirty="0" smtClean="0">
                <a:solidFill>
                  <a:schemeClr val="tx1"/>
                </a:solidFill>
              </a:rPr>
              <a:t>.</a:t>
            </a:r>
            <a:endParaRPr lang="en-US" altLang="ja-JP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499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6</a:t>
            </a:fld>
            <a:endParaRPr lang="ja-JP" altLang="en-US" dirty="0"/>
          </a:p>
        </p:txBody>
      </p:sp>
      <p:sp>
        <p:nvSpPr>
          <p:cNvPr id="4" name="タイトル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en-US" altLang="ja-JP" sz="6000" dirty="0" smtClean="0"/>
              <a:t>Methods</a:t>
            </a:r>
            <a:endParaRPr kumimoji="1" lang="ja-JP" altLang="en-US" sz="6000" dirty="0"/>
          </a:p>
        </p:txBody>
      </p:sp>
    </p:spTree>
    <p:extLst>
      <p:ext uri="{BB962C8B-B14F-4D97-AF65-F5344CB8AC3E}">
        <p14:creationId xmlns:p14="http://schemas.microsoft.com/office/powerpoint/2010/main" val="1735792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Overview </a:t>
            </a:r>
            <a:r>
              <a:rPr lang="en-US" altLang="ja-JP" dirty="0" smtClean="0"/>
              <a:t>of Our </a:t>
            </a:r>
            <a:r>
              <a:rPr lang="en-US" altLang="ja-JP" dirty="0"/>
              <a:t>Method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コンテンツ プレースホルダー 4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altLang="ja-JP" dirty="0" smtClean="0"/>
                  <a:t>Considering </a:t>
                </a:r>
                <a:r>
                  <a:rPr lang="en-US" altLang="ja-JP" dirty="0"/>
                  <a:t>the analogy of thermal and UV </a:t>
                </a:r>
                <a:r>
                  <a:rPr lang="en-US" altLang="ja-JP" dirty="0" smtClean="0"/>
                  <a:t>imprint,</a:t>
                </a:r>
              </a:p>
              <a:p>
                <a:r>
                  <a:rPr kumimoji="1" lang="en-US" altLang="ja-JP" dirty="0" smtClean="0"/>
                  <a:t>Our approach </a:t>
                </a:r>
                <a:r>
                  <a:rPr lang="en-US" altLang="ja-JP" dirty="0" smtClean="0"/>
                  <a:t>uses </a:t>
                </a:r>
                <a:r>
                  <a:rPr lang="en-US" altLang="ja-JP" b="1" u="sng" dirty="0" smtClean="0"/>
                  <a:t>thermo-viscoelastic</a:t>
                </a:r>
                <a:r>
                  <a:rPr lang="en-US" altLang="ja-JP" dirty="0" smtClean="0"/>
                  <a:t> material constitutive model</a:t>
                </a:r>
                <a:br>
                  <a:rPr lang="en-US" altLang="ja-JP" dirty="0" smtClean="0"/>
                </a:br>
                <a:r>
                  <a:rPr lang="en-US" altLang="ja-JP" dirty="0" smtClean="0"/>
                  <a:t>and </a:t>
                </a:r>
                <a:r>
                  <a:rPr kumimoji="1" lang="en-US" altLang="ja-JP" dirty="0" smtClean="0"/>
                  <a:t>replaces phenomena on UV resin as follows. </a:t>
                </a:r>
              </a:p>
              <a:p>
                <a:pPr lvl="2">
                  <a:buFont typeface="Wingdings" panose="05000000000000000000" pitchFamily="2" charset="2"/>
                  <a:buChar char="Ø"/>
                </a:pPr>
                <a:r>
                  <a:rPr lang="en-US" altLang="ja-JP" sz="2800" dirty="0" smtClean="0">
                    <a:solidFill>
                      <a:srgbClr val="0000CC"/>
                    </a:solidFill>
                  </a:rPr>
                  <a:t>UV reaction progress </a:t>
                </a:r>
                <a14:m>
                  <m:oMath xmlns:m="http://schemas.openxmlformats.org/officeDocument/2006/math">
                    <m:r>
                      <a:rPr lang="en-US" altLang="ja-JP" sz="280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kumimoji="1" lang="en-US" altLang="ja-JP" sz="2800" dirty="0" smtClean="0">
                    <a:solidFill>
                      <a:srgbClr val="0000CC"/>
                    </a:solidFill>
                  </a:rPr>
                  <a:t> Cooling (temperature drop)</a:t>
                </a:r>
              </a:p>
              <a:p>
                <a:pPr lvl="2">
                  <a:buFont typeface="Wingdings" panose="05000000000000000000" pitchFamily="2" charset="2"/>
                  <a:buChar char="Ø"/>
                </a:pPr>
                <a:r>
                  <a:rPr lang="en-US" altLang="ja-JP" sz="2800" dirty="0" smtClean="0">
                    <a:solidFill>
                      <a:srgbClr val="0000CC"/>
                    </a:solidFill>
                  </a:rPr>
                  <a:t>UV shrink</a:t>
                </a:r>
                <a:r>
                  <a:rPr lang="ja-JP" altLang="en-US" sz="2800" dirty="0">
                    <a:solidFill>
                      <a:srgbClr val="0000CC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sz="28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US" altLang="ja-JP" sz="2800" dirty="0">
                    <a:solidFill>
                      <a:srgbClr val="0000CC"/>
                    </a:solidFill>
                  </a:rPr>
                  <a:t> </a:t>
                </a:r>
                <a:r>
                  <a:rPr lang="en-US" altLang="ja-JP" sz="2800" dirty="0" smtClean="0">
                    <a:solidFill>
                      <a:srgbClr val="0000CC"/>
                    </a:solidFill>
                  </a:rPr>
                  <a:t>Cooling contraction</a:t>
                </a:r>
              </a:p>
              <a:p>
                <a:pPr lvl="2">
                  <a:buFont typeface="Wingdings" panose="05000000000000000000" pitchFamily="2" charset="2"/>
                  <a:buChar char="Ø"/>
                </a:pPr>
                <a:r>
                  <a:rPr lang="en-US" altLang="ja-JP" sz="2800" dirty="0" smtClean="0">
                    <a:solidFill>
                      <a:srgbClr val="0000CC"/>
                    </a:solidFill>
                  </a:rPr>
                  <a:t>UV curing </a:t>
                </a:r>
                <a14:m>
                  <m:oMath xmlns:m="http://schemas.openxmlformats.org/officeDocument/2006/math">
                    <m:r>
                      <a:rPr lang="en-US" altLang="ja-JP" sz="28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US" altLang="ja-JP" sz="2800" dirty="0">
                    <a:solidFill>
                      <a:srgbClr val="0000CC"/>
                    </a:solidFill>
                  </a:rPr>
                  <a:t> </a:t>
                </a:r>
                <a:r>
                  <a:rPr lang="en-US" altLang="ja-JP" sz="2800" dirty="0" smtClean="0">
                    <a:solidFill>
                      <a:srgbClr val="0000CC"/>
                    </a:solidFill>
                  </a:rPr>
                  <a:t>Cooling solidification</a:t>
                </a:r>
                <a:endParaRPr kumimoji="1" lang="en-US" altLang="ja-JP" sz="3200" dirty="0" smtClean="0">
                  <a:solidFill>
                    <a:srgbClr val="0000CC"/>
                  </a:solidFill>
                </a:endParaRPr>
              </a:p>
              <a:p>
                <a:endParaRPr kumimoji="1" lang="en-US" altLang="ja-JP" sz="1800" dirty="0" smtClean="0">
                  <a:solidFill>
                    <a:srgbClr val="0000CC"/>
                  </a:solidFill>
                </a:endParaRPr>
              </a:p>
              <a:p>
                <a:r>
                  <a:rPr kumimoji="1" lang="en-US" altLang="ja-JP" sz="3200" dirty="0" smtClean="0"/>
                  <a:t>The model parameters are identified through </a:t>
                </a:r>
                <a:r>
                  <a:rPr kumimoji="1" lang="en-US" altLang="ja-JP" sz="3200" b="1" dirty="0" smtClean="0">
                    <a:solidFill>
                      <a:srgbClr val="FF0000"/>
                    </a:solidFill>
                  </a:rPr>
                  <a:t>rheology measurement experiments</a:t>
                </a:r>
                <a:r>
                  <a:rPr kumimoji="1" lang="en-US" altLang="ja-JP" sz="3200" dirty="0" smtClean="0"/>
                  <a:t>.</a:t>
                </a:r>
              </a:p>
              <a:p>
                <a:endParaRPr lang="en-US" altLang="ja-JP" sz="2400" dirty="0"/>
              </a:p>
              <a:p>
                <a:pPr marL="0" indent="0" algn="ctr">
                  <a:buNone/>
                </a:pPr>
                <a:r>
                  <a:rPr kumimoji="1" lang="en-US" altLang="ja-JP" sz="3200" dirty="0" smtClean="0"/>
                  <a:t>Numerical UV process simulation </a:t>
                </a:r>
                <a:r>
                  <a:rPr lang="en-US" altLang="ja-JP" sz="3200" dirty="0" smtClean="0"/>
                  <a:t>is realized </a:t>
                </a:r>
                <a:r>
                  <a:rPr lang="en-US" altLang="ja-JP" sz="3200" dirty="0"/>
                  <a:t>a</a:t>
                </a:r>
                <a:r>
                  <a:rPr kumimoji="1" lang="en-US" altLang="ja-JP" sz="3200" dirty="0" smtClean="0"/>
                  <a:t>s the result.</a:t>
                </a:r>
              </a:p>
              <a:p>
                <a:pPr marL="0" indent="0">
                  <a:buNone/>
                </a:pPr>
                <a:endParaRPr kumimoji="1" lang="en-US" altLang="ja-JP" sz="3200" dirty="0" smtClean="0"/>
              </a:p>
              <a:p>
                <a:pPr marL="0" indent="0">
                  <a:buNone/>
                </a:pPr>
                <a:endParaRPr kumimoji="1" lang="ja-JP" altLang="en-US" dirty="0"/>
              </a:p>
            </p:txBody>
          </p:sp>
        </mc:Choice>
        <mc:Fallback xmlns="">
          <p:sp>
            <p:nvSpPr>
              <p:cNvPr id="5" name="コンテンツ プレースホルダー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011" t="-190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7</a:t>
            </a:fld>
            <a:endParaRPr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7906520" y="2525995"/>
            <a:ext cx="3950120" cy="83099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 smtClean="0"/>
              <a:t>Becomes similar to</a:t>
            </a:r>
            <a:br>
              <a:rPr kumimoji="1" lang="en-US" altLang="ja-JP" sz="2400" dirty="0" smtClean="0"/>
            </a:br>
            <a:r>
              <a:rPr kumimoji="1" lang="en-US" altLang="ja-JP" sz="2400" dirty="0" smtClean="0"/>
              <a:t>thermal imprint simulation  </a:t>
            </a:r>
            <a:endParaRPr kumimoji="1" lang="ja-JP" altLang="en-US" sz="2400" dirty="0"/>
          </a:p>
        </p:txBody>
      </p:sp>
      <p:sp>
        <p:nvSpPr>
          <p:cNvPr id="7" name="下矢印 6"/>
          <p:cNvSpPr/>
          <p:nvPr/>
        </p:nvSpPr>
        <p:spPr>
          <a:xfrm>
            <a:off x="5638542" y="4905164"/>
            <a:ext cx="900100" cy="57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21816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Experimental </a:t>
            </a:r>
            <a:r>
              <a:rPr lang="en-US" altLang="ja-JP" dirty="0" smtClean="0"/>
              <a:t>Conditions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sz="2400" dirty="0" smtClean="0"/>
              <a:t>Rotational oscillatory rheometer</a:t>
            </a:r>
            <a:r>
              <a:rPr lang="en-US" altLang="ja-JP" sz="2400" dirty="0"/>
              <a:t/>
            </a:r>
            <a:br>
              <a:rPr lang="en-US" altLang="ja-JP" sz="2400" dirty="0"/>
            </a:br>
            <a:r>
              <a:rPr lang="en-US" altLang="ja-JP" sz="2400" dirty="0"/>
              <a:t>(</a:t>
            </a:r>
            <a:r>
              <a:rPr lang="en-US" altLang="ja-JP" sz="2400" dirty="0" smtClean="0"/>
              <a:t>Anton </a:t>
            </a:r>
            <a:r>
              <a:rPr lang="en-US" altLang="ja-JP" sz="2400" dirty="0" err="1"/>
              <a:t>Paar</a:t>
            </a:r>
            <a:r>
              <a:rPr lang="en-US" altLang="ja-JP" sz="2400" dirty="0"/>
              <a:t> </a:t>
            </a:r>
            <a:r>
              <a:rPr lang="en-US" altLang="ja-JP" sz="2400" dirty="0" smtClean="0"/>
              <a:t>MCR301) is used.</a:t>
            </a:r>
            <a:endParaRPr lang="en-US" altLang="ja-JP" sz="2400" dirty="0"/>
          </a:p>
          <a:p>
            <a:r>
              <a:rPr lang="en-US" altLang="ja-JP" sz="2400" dirty="0"/>
              <a:t>The measurement object is </a:t>
            </a:r>
            <a:r>
              <a:rPr lang="en-US" altLang="ja-JP" sz="2400" dirty="0" smtClean="0"/>
              <a:t/>
            </a:r>
            <a:br>
              <a:rPr lang="en-US" altLang="ja-JP" sz="2400" dirty="0" smtClean="0"/>
            </a:br>
            <a:r>
              <a:rPr lang="en-US" altLang="ja-JP" sz="2400" dirty="0" smtClean="0"/>
              <a:t>an UV resin from Daicel Co..</a:t>
            </a:r>
          </a:p>
          <a:p>
            <a:r>
              <a:rPr lang="en-US" altLang="ja-JP" sz="2400" dirty="0" smtClean="0"/>
              <a:t>Room temperature is 25</a:t>
            </a:r>
            <a:r>
              <a:rPr lang="ja-JP" altLang="en-US" sz="2400" dirty="0" smtClean="0"/>
              <a:t>℃ </a:t>
            </a:r>
            <a:r>
              <a:rPr lang="en-US" altLang="ja-JP" sz="2400" dirty="0" smtClean="0"/>
              <a:t>(const.).</a:t>
            </a:r>
            <a:endParaRPr kumimoji="1" lang="en-US" altLang="ja-JP" sz="2400" dirty="0" smtClean="0"/>
          </a:p>
          <a:p>
            <a:r>
              <a:rPr lang="en-US" altLang="ja-JP" sz="2400" dirty="0"/>
              <a:t>UV exposure </a:t>
            </a:r>
            <a:r>
              <a:rPr lang="en-US" altLang="ja-JP" sz="2400" dirty="0" smtClean="0"/>
              <a:t>condition is constant</a:t>
            </a:r>
            <a:r>
              <a:rPr lang="en-US" altLang="ja-JP" sz="2400" dirty="0"/>
              <a:t/>
            </a:r>
            <a:br>
              <a:rPr lang="en-US" altLang="ja-JP" sz="2400" dirty="0"/>
            </a:br>
            <a:r>
              <a:rPr lang="en-US" altLang="ja-JP" sz="2400" dirty="0" smtClean="0"/>
              <a:t>(30 s exposure in a constant intensity).</a:t>
            </a:r>
          </a:p>
          <a:p>
            <a:r>
              <a:rPr lang="en-US" altLang="ja-JP" sz="2400" dirty="0"/>
              <a:t>The </a:t>
            </a:r>
            <a:r>
              <a:rPr lang="en-US" altLang="ja-JP" sz="2400" dirty="0" smtClean="0"/>
              <a:t>oscillation frequency is varied</a:t>
            </a:r>
            <a:r>
              <a:rPr kumimoji="1" lang="en-US" altLang="ja-JP" sz="2400" dirty="0" smtClean="0"/>
              <a:t/>
            </a:r>
            <a:br>
              <a:rPr kumimoji="1" lang="en-US" altLang="ja-JP" sz="2400" dirty="0" smtClean="0"/>
            </a:br>
            <a:r>
              <a:rPr lang="en-US" altLang="ja-JP" sz="2400" dirty="0" smtClean="0"/>
              <a:t>from </a:t>
            </a:r>
            <a:r>
              <a:rPr kumimoji="1" lang="en-US" altLang="ja-JP" sz="2400" dirty="0" smtClean="0"/>
              <a:t>0.1</a:t>
            </a:r>
            <a:r>
              <a:rPr lang="en-US" altLang="ja-JP" sz="2400" dirty="0" smtClean="0"/>
              <a:t> to 10 Hz</a:t>
            </a:r>
            <a:r>
              <a:rPr lang="en-US" altLang="ja-JP" sz="2400" dirty="0"/>
              <a:t>.</a:t>
            </a:r>
            <a:endParaRPr kumimoji="1" lang="en-US" altLang="ja-JP" sz="2400" dirty="0" smtClean="0"/>
          </a:p>
          <a:p>
            <a:r>
              <a:rPr lang="en-US" altLang="ja-JP" sz="2400" dirty="0" smtClean="0"/>
              <a:t>The </a:t>
            </a:r>
            <a:r>
              <a:rPr lang="en-US" altLang="ja-JP" sz="2400" dirty="0"/>
              <a:t>gap </a:t>
            </a:r>
            <a:r>
              <a:rPr lang="en-US" altLang="ja-JP" sz="2400" dirty="0" smtClean="0"/>
              <a:t>between </a:t>
            </a:r>
            <a:r>
              <a:rPr lang="en-US" altLang="ja-JP" sz="2400" dirty="0"/>
              <a:t>the cylinder rod </a:t>
            </a:r>
            <a:r>
              <a:rPr lang="en-US" altLang="ja-JP" sz="2400" dirty="0" smtClean="0"/>
              <a:t/>
            </a:r>
            <a:br>
              <a:rPr lang="en-US" altLang="ja-JP" sz="2400" dirty="0" smtClean="0"/>
            </a:br>
            <a:r>
              <a:rPr lang="en-US" altLang="ja-JP" sz="2400" dirty="0" smtClean="0"/>
              <a:t>and </a:t>
            </a:r>
            <a:r>
              <a:rPr lang="en-US" altLang="ja-JP" sz="2400" dirty="0"/>
              <a:t>the </a:t>
            </a:r>
            <a:r>
              <a:rPr lang="en-US" altLang="ja-JP" sz="2400" dirty="0" smtClean="0"/>
              <a:t>glass </a:t>
            </a:r>
            <a:r>
              <a:rPr lang="en-US" altLang="ja-JP" sz="2400" dirty="0"/>
              <a:t>plate </a:t>
            </a:r>
            <a:r>
              <a:rPr lang="en-US" altLang="ja-JP" sz="2400" dirty="0" smtClean="0"/>
              <a:t>changes over time</a:t>
            </a:r>
            <a:br>
              <a:rPr lang="en-US" altLang="ja-JP" sz="2400" dirty="0" smtClean="0"/>
            </a:br>
            <a:r>
              <a:rPr lang="en-US" altLang="ja-JP" sz="2400" dirty="0" smtClean="0"/>
              <a:t>due to UV shrink.</a:t>
            </a:r>
          </a:p>
          <a:p>
            <a:r>
              <a:rPr lang="en-US" altLang="ja-JP" sz="2400" dirty="0" smtClean="0"/>
              <a:t>Long </a:t>
            </a:r>
            <a:r>
              <a:rPr lang="en-US" altLang="ja-JP" sz="2400" dirty="0"/>
              <a:t>time measurement </a:t>
            </a:r>
            <a:r>
              <a:rPr lang="en-US" altLang="ja-JP" sz="2400" dirty="0" smtClean="0"/>
              <a:t>is conducted</a:t>
            </a:r>
            <a:br>
              <a:rPr lang="en-US" altLang="ja-JP" sz="2400" dirty="0" smtClean="0"/>
            </a:br>
            <a:r>
              <a:rPr lang="en-US" altLang="ja-JP" sz="2400" dirty="0" smtClean="0"/>
              <a:t>to consider the </a:t>
            </a:r>
            <a:r>
              <a:rPr lang="en-US" altLang="ja-JP" sz="2400" dirty="0"/>
              <a:t>dark </a:t>
            </a:r>
            <a:r>
              <a:rPr lang="en-US" altLang="ja-JP" sz="2400" dirty="0" smtClean="0"/>
              <a:t>curing.</a:t>
            </a:r>
            <a:endParaRPr kumimoji="1" lang="ja-JP" altLang="en-US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8</a:t>
            </a:fld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73" t="5328" r="22441"/>
          <a:stretch/>
        </p:blipFill>
        <p:spPr>
          <a:xfrm>
            <a:off x="6082199" y="1097989"/>
            <a:ext cx="2582405" cy="4428281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9321973" y="1816446"/>
            <a:ext cx="1720962" cy="226615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dirty="0" smtClean="0"/>
              <a:t>Cylinder</a:t>
            </a:r>
          </a:p>
          <a:p>
            <a:pPr algn="ctr"/>
            <a:r>
              <a:rPr lang="en-US" altLang="ja-JP" sz="2000" dirty="0"/>
              <a:t>R</a:t>
            </a:r>
            <a:r>
              <a:rPr lang="en-US" altLang="ja-JP" sz="2000" dirty="0" smtClean="0"/>
              <a:t>od</a:t>
            </a:r>
            <a:endParaRPr kumimoji="1" lang="ja-JP" altLang="en-US" sz="2000" dirty="0"/>
          </a:p>
        </p:txBody>
      </p:sp>
      <p:sp>
        <p:nvSpPr>
          <p:cNvPr id="7" name="正方形/長方形 6"/>
          <p:cNvSpPr/>
          <p:nvPr/>
        </p:nvSpPr>
        <p:spPr>
          <a:xfrm>
            <a:off x="8760296" y="4491853"/>
            <a:ext cx="2844316" cy="5400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000" dirty="0" smtClean="0">
                <a:solidFill>
                  <a:schemeClr val="tx1"/>
                </a:solidFill>
              </a:rPr>
              <a:t>Glass Plate</a:t>
            </a:r>
            <a:endParaRPr kumimoji="1" lang="ja-JP" altLang="en-US" sz="2000" dirty="0">
              <a:solidFill>
                <a:schemeClr val="tx1"/>
              </a:solidFill>
            </a:endParaRPr>
          </a:p>
        </p:txBody>
      </p:sp>
      <p:sp>
        <p:nvSpPr>
          <p:cNvPr id="8" name="角丸四角形 7"/>
          <p:cNvSpPr/>
          <p:nvPr/>
        </p:nvSpPr>
        <p:spPr>
          <a:xfrm>
            <a:off x="9253541" y="4082752"/>
            <a:ext cx="1857827" cy="409101"/>
          </a:xfrm>
          <a:prstGeom prst="roundRect">
            <a:avLst>
              <a:gd name="adj" fmla="val 25445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dirty="0" smtClean="0"/>
              <a:t>UV</a:t>
            </a:r>
            <a:r>
              <a:rPr lang="en-US" altLang="ja-JP" sz="2000" dirty="0"/>
              <a:t> R</a:t>
            </a:r>
            <a:r>
              <a:rPr lang="en-US" altLang="ja-JP" sz="2000" dirty="0" smtClean="0"/>
              <a:t>esin</a:t>
            </a:r>
            <a:endParaRPr kumimoji="1" lang="ja-JP" altLang="en-US" sz="2000" dirty="0"/>
          </a:p>
        </p:txBody>
      </p:sp>
      <p:sp>
        <p:nvSpPr>
          <p:cNvPr id="9" name="上矢印 8"/>
          <p:cNvSpPr/>
          <p:nvPr/>
        </p:nvSpPr>
        <p:spPr>
          <a:xfrm>
            <a:off x="8838000" y="5045750"/>
            <a:ext cx="2714238" cy="480520"/>
          </a:xfrm>
          <a:prstGeom prst="upArrow">
            <a:avLst>
              <a:gd name="adj1" fmla="val 67702"/>
              <a:gd name="adj2" fmla="val 52421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/>
              <a:t>UV Light</a:t>
            </a:r>
            <a:endParaRPr kumimoji="1" lang="ja-JP" altLang="en-US" dirty="0"/>
          </a:p>
        </p:txBody>
      </p:sp>
      <p:grpSp>
        <p:nvGrpSpPr>
          <p:cNvPr id="20" name="グループ化 19"/>
          <p:cNvGrpSpPr/>
          <p:nvPr/>
        </p:nvGrpSpPr>
        <p:grpSpPr>
          <a:xfrm>
            <a:off x="8987132" y="1326741"/>
            <a:ext cx="2376783" cy="1062233"/>
            <a:chOff x="9567116" y="710583"/>
            <a:chExt cx="1749814" cy="1655866"/>
          </a:xfrm>
          <a:solidFill>
            <a:srgbClr val="FF0000"/>
          </a:solidFill>
        </p:grpSpPr>
        <p:sp>
          <p:nvSpPr>
            <p:cNvPr id="18" name="環状矢印 17"/>
            <p:cNvSpPr/>
            <p:nvPr/>
          </p:nvSpPr>
          <p:spPr>
            <a:xfrm rot="16200000">
              <a:off x="9599781" y="678153"/>
              <a:ext cx="1655631" cy="1720961"/>
            </a:xfrm>
            <a:prstGeom prst="circularArrow">
              <a:avLst>
                <a:gd name="adj1" fmla="val 10722"/>
                <a:gd name="adj2" fmla="val 1216512"/>
                <a:gd name="adj3" fmla="val 20344974"/>
                <a:gd name="adj4" fmla="val 8932130"/>
                <a:gd name="adj5" fmla="val 125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19" name="環状矢印 18"/>
            <p:cNvSpPr/>
            <p:nvPr/>
          </p:nvSpPr>
          <p:spPr>
            <a:xfrm rot="5400000" flipH="1">
              <a:off x="9628634" y="677918"/>
              <a:ext cx="1655631" cy="1720961"/>
            </a:xfrm>
            <a:prstGeom prst="circularArrow">
              <a:avLst>
                <a:gd name="adj1" fmla="val 10722"/>
                <a:gd name="adj2" fmla="val 1216512"/>
                <a:gd name="adj3" fmla="val 20344974"/>
                <a:gd name="adj4" fmla="val 8932130"/>
                <a:gd name="adj5" fmla="val 125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23" name="テキスト ボックス 22"/>
          <p:cNvSpPr txBox="1"/>
          <p:nvPr/>
        </p:nvSpPr>
        <p:spPr>
          <a:xfrm>
            <a:off x="8870701" y="728700"/>
            <a:ext cx="25955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>
                <a:solidFill>
                  <a:srgbClr val="FF0000"/>
                </a:solidFill>
              </a:rPr>
              <a:t>Small</a:t>
            </a:r>
            <a:br>
              <a:rPr lang="en-US" altLang="ja-JP" sz="2000" dirty="0" smtClean="0">
                <a:solidFill>
                  <a:srgbClr val="FF0000"/>
                </a:solidFill>
              </a:rPr>
            </a:br>
            <a:r>
              <a:rPr lang="en-US" altLang="ja-JP" sz="2000" dirty="0" smtClean="0">
                <a:solidFill>
                  <a:srgbClr val="FF0000"/>
                </a:solidFill>
              </a:rPr>
              <a:t>Rotational </a:t>
            </a:r>
            <a:r>
              <a:rPr lang="en-US" altLang="ja-JP" sz="2000" dirty="0">
                <a:solidFill>
                  <a:srgbClr val="FF0000"/>
                </a:solidFill>
              </a:rPr>
              <a:t>O</a:t>
            </a:r>
            <a:r>
              <a:rPr lang="en-US" altLang="ja-JP" sz="2000" dirty="0" smtClean="0">
                <a:solidFill>
                  <a:srgbClr val="FF0000"/>
                </a:solidFill>
              </a:rPr>
              <a:t>scillation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24" name="ストライプ矢印 23"/>
          <p:cNvSpPr/>
          <p:nvPr/>
        </p:nvSpPr>
        <p:spPr>
          <a:xfrm rot="5400000">
            <a:off x="11282621" y="1862246"/>
            <a:ext cx="449199" cy="358445"/>
          </a:xfrm>
          <a:prstGeom prst="stripedRightArrow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10967938" y="2220464"/>
            <a:ext cx="108395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>
                <a:solidFill>
                  <a:srgbClr val="FF9900"/>
                </a:solidFill>
              </a:rPr>
              <a:t>Follow</a:t>
            </a:r>
          </a:p>
          <a:p>
            <a:pPr algn="ctr"/>
            <a:r>
              <a:rPr lang="en-US" altLang="ja-JP" sz="2000" dirty="0">
                <a:solidFill>
                  <a:srgbClr val="FF9900"/>
                </a:solidFill>
              </a:rPr>
              <a:t>G</a:t>
            </a:r>
            <a:r>
              <a:rPr kumimoji="1" lang="en-US" altLang="ja-JP" sz="2000" dirty="0" smtClean="0">
                <a:solidFill>
                  <a:srgbClr val="FF9900"/>
                </a:solidFill>
              </a:rPr>
              <a:t>ap</a:t>
            </a:r>
          </a:p>
          <a:p>
            <a:pPr algn="ctr"/>
            <a:r>
              <a:rPr lang="en-US" altLang="ja-JP" sz="2000" dirty="0">
                <a:solidFill>
                  <a:srgbClr val="FF9900"/>
                </a:solidFill>
              </a:rPr>
              <a:t>C</a:t>
            </a:r>
            <a:r>
              <a:rPr lang="en-US" altLang="ja-JP" sz="2000" dirty="0" smtClean="0">
                <a:solidFill>
                  <a:srgbClr val="FF9900"/>
                </a:solidFill>
              </a:rPr>
              <a:t>hange</a:t>
            </a:r>
            <a:endParaRPr kumimoji="1" lang="en-US" altLang="ja-JP" sz="2000" dirty="0" smtClean="0">
              <a:solidFill>
                <a:srgbClr val="FF9900"/>
              </a:solidFill>
            </a:endParaRPr>
          </a:p>
        </p:txBody>
      </p:sp>
      <p:cxnSp>
        <p:nvCxnSpPr>
          <p:cNvPr id="27" name="直線矢印コネクタ 26"/>
          <p:cNvCxnSpPr/>
          <p:nvPr/>
        </p:nvCxnSpPr>
        <p:spPr>
          <a:xfrm>
            <a:off x="11244572" y="4082602"/>
            <a:ext cx="0" cy="409251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テキスト ボックス 27"/>
          <p:cNvSpPr txBox="1"/>
          <p:nvPr/>
        </p:nvSpPr>
        <p:spPr>
          <a:xfrm>
            <a:off x="11235194" y="4091592"/>
            <a:ext cx="6687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/>
              <a:t>Gap</a:t>
            </a:r>
            <a:endParaRPr kumimoji="1" lang="ja-JP" altLang="en-US" sz="2000" dirty="0"/>
          </a:p>
        </p:txBody>
      </p:sp>
      <p:grpSp>
        <p:nvGrpSpPr>
          <p:cNvPr id="31" name="グループ化 30"/>
          <p:cNvGrpSpPr/>
          <p:nvPr/>
        </p:nvGrpSpPr>
        <p:grpSpPr>
          <a:xfrm>
            <a:off x="9012324" y="5445224"/>
            <a:ext cx="2448272" cy="1043876"/>
            <a:chOff x="9120336" y="5445224"/>
            <a:chExt cx="2448272" cy="1043876"/>
          </a:xfrm>
        </p:grpSpPr>
        <p:sp>
          <p:nvSpPr>
            <p:cNvPr id="12" name="フリーフォーム 11"/>
            <p:cNvSpPr/>
            <p:nvPr/>
          </p:nvSpPr>
          <p:spPr>
            <a:xfrm>
              <a:off x="9840417" y="5645063"/>
              <a:ext cx="1362636" cy="448236"/>
            </a:xfrm>
            <a:custGeom>
              <a:avLst/>
              <a:gdLst>
                <a:gd name="connsiteX0" fmla="*/ 22428 w 793393"/>
                <a:gd name="connsiteY0" fmla="*/ 503705 h 527316"/>
                <a:gd name="connsiteX1" fmla="*/ 22428 w 793393"/>
                <a:gd name="connsiteY1" fmla="*/ 55470 h 527316"/>
                <a:gd name="connsiteX2" fmla="*/ 255511 w 793393"/>
                <a:gd name="connsiteY2" fmla="*/ 55470 h 527316"/>
                <a:gd name="connsiteX3" fmla="*/ 228617 w 793393"/>
                <a:gd name="connsiteY3" fmla="*/ 494740 h 527316"/>
                <a:gd name="connsiteX4" fmla="*/ 793393 w 793393"/>
                <a:gd name="connsiteY4" fmla="*/ 458882 h 527316"/>
                <a:gd name="connsiteX0" fmla="*/ 0 w 770965"/>
                <a:gd name="connsiteY0" fmla="*/ 503705 h 527316"/>
                <a:gd name="connsiteX1" fmla="*/ 0 w 770965"/>
                <a:gd name="connsiteY1" fmla="*/ 55470 h 527316"/>
                <a:gd name="connsiteX2" fmla="*/ 233083 w 770965"/>
                <a:gd name="connsiteY2" fmla="*/ 55470 h 527316"/>
                <a:gd name="connsiteX3" fmla="*/ 206189 w 770965"/>
                <a:gd name="connsiteY3" fmla="*/ 494740 h 527316"/>
                <a:gd name="connsiteX4" fmla="*/ 770965 w 770965"/>
                <a:gd name="connsiteY4" fmla="*/ 458882 h 527316"/>
                <a:gd name="connsiteX0" fmla="*/ 0 w 770965"/>
                <a:gd name="connsiteY0" fmla="*/ 448235 h 471846"/>
                <a:gd name="connsiteX1" fmla="*/ 0 w 770965"/>
                <a:gd name="connsiteY1" fmla="*/ 0 h 471846"/>
                <a:gd name="connsiteX2" fmla="*/ 233083 w 770965"/>
                <a:gd name="connsiteY2" fmla="*/ 0 h 471846"/>
                <a:gd name="connsiteX3" fmla="*/ 206189 w 770965"/>
                <a:gd name="connsiteY3" fmla="*/ 439270 h 471846"/>
                <a:gd name="connsiteX4" fmla="*/ 770965 w 770965"/>
                <a:gd name="connsiteY4" fmla="*/ 403412 h 471846"/>
                <a:gd name="connsiteX0" fmla="*/ 0 w 770965"/>
                <a:gd name="connsiteY0" fmla="*/ 448235 h 471846"/>
                <a:gd name="connsiteX1" fmla="*/ 0 w 770965"/>
                <a:gd name="connsiteY1" fmla="*/ 0 h 471846"/>
                <a:gd name="connsiteX2" fmla="*/ 233083 w 770965"/>
                <a:gd name="connsiteY2" fmla="*/ 0 h 471846"/>
                <a:gd name="connsiteX3" fmla="*/ 206189 w 770965"/>
                <a:gd name="connsiteY3" fmla="*/ 439270 h 471846"/>
                <a:gd name="connsiteX4" fmla="*/ 770965 w 770965"/>
                <a:gd name="connsiteY4" fmla="*/ 403412 h 471846"/>
                <a:gd name="connsiteX0" fmla="*/ 0 w 770965"/>
                <a:gd name="connsiteY0" fmla="*/ 448235 h 448235"/>
                <a:gd name="connsiteX1" fmla="*/ 0 w 770965"/>
                <a:gd name="connsiteY1" fmla="*/ 0 h 448235"/>
                <a:gd name="connsiteX2" fmla="*/ 233083 w 770965"/>
                <a:gd name="connsiteY2" fmla="*/ 0 h 448235"/>
                <a:gd name="connsiteX3" fmla="*/ 206189 w 770965"/>
                <a:gd name="connsiteY3" fmla="*/ 439270 h 448235"/>
                <a:gd name="connsiteX4" fmla="*/ 770965 w 770965"/>
                <a:gd name="connsiteY4" fmla="*/ 403412 h 448235"/>
                <a:gd name="connsiteX0" fmla="*/ 0 w 770965"/>
                <a:gd name="connsiteY0" fmla="*/ 480773 h 480773"/>
                <a:gd name="connsiteX1" fmla="*/ 0 w 770965"/>
                <a:gd name="connsiteY1" fmla="*/ 32538 h 480773"/>
                <a:gd name="connsiteX2" fmla="*/ 233083 w 770965"/>
                <a:gd name="connsiteY2" fmla="*/ 32538 h 480773"/>
                <a:gd name="connsiteX3" fmla="*/ 242048 w 770965"/>
                <a:gd name="connsiteY3" fmla="*/ 471808 h 480773"/>
                <a:gd name="connsiteX4" fmla="*/ 770965 w 770965"/>
                <a:gd name="connsiteY4" fmla="*/ 435950 h 480773"/>
                <a:gd name="connsiteX0" fmla="*/ 0 w 914400"/>
                <a:gd name="connsiteY0" fmla="*/ 480773 h 512264"/>
                <a:gd name="connsiteX1" fmla="*/ 0 w 914400"/>
                <a:gd name="connsiteY1" fmla="*/ 32538 h 512264"/>
                <a:gd name="connsiteX2" fmla="*/ 233083 w 914400"/>
                <a:gd name="connsiteY2" fmla="*/ 32538 h 512264"/>
                <a:gd name="connsiteX3" fmla="*/ 242048 w 914400"/>
                <a:gd name="connsiteY3" fmla="*/ 471808 h 512264"/>
                <a:gd name="connsiteX4" fmla="*/ 914400 w 914400"/>
                <a:gd name="connsiteY4" fmla="*/ 498703 h 512264"/>
                <a:gd name="connsiteX0" fmla="*/ 0 w 914400"/>
                <a:gd name="connsiteY0" fmla="*/ 448235 h 479726"/>
                <a:gd name="connsiteX1" fmla="*/ 0 w 914400"/>
                <a:gd name="connsiteY1" fmla="*/ 0 h 479726"/>
                <a:gd name="connsiteX2" fmla="*/ 233083 w 914400"/>
                <a:gd name="connsiteY2" fmla="*/ 0 h 479726"/>
                <a:gd name="connsiteX3" fmla="*/ 242048 w 914400"/>
                <a:gd name="connsiteY3" fmla="*/ 439270 h 479726"/>
                <a:gd name="connsiteX4" fmla="*/ 914400 w 914400"/>
                <a:gd name="connsiteY4" fmla="*/ 466165 h 479726"/>
                <a:gd name="connsiteX0" fmla="*/ 0 w 914400"/>
                <a:gd name="connsiteY0" fmla="*/ 448235 h 479726"/>
                <a:gd name="connsiteX1" fmla="*/ 0 w 914400"/>
                <a:gd name="connsiteY1" fmla="*/ 0 h 479726"/>
                <a:gd name="connsiteX2" fmla="*/ 233083 w 914400"/>
                <a:gd name="connsiteY2" fmla="*/ 0 h 479726"/>
                <a:gd name="connsiteX3" fmla="*/ 242048 w 914400"/>
                <a:gd name="connsiteY3" fmla="*/ 439270 h 479726"/>
                <a:gd name="connsiteX4" fmla="*/ 914400 w 914400"/>
                <a:gd name="connsiteY4" fmla="*/ 466165 h 479726"/>
                <a:gd name="connsiteX0" fmla="*/ 0 w 914400"/>
                <a:gd name="connsiteY0" fmla="*/ 448235 h 466165"/>
                <a:gd name="connsiteX1" fmla="*/ 0 w 914400"/>
                <a:gd name="connsiteY1" fmla="*/ 0 h 466165"/>
                <a:gd name="connsiteX2" fmla="*/ 233083 w 914400"/>
                <a:gd name="connsiteY2" fmla="*/ 0 h 466165"/>
                <a:gd name="connsiteX3" fmla="*/ 242048 w 914400"/>
                <a:gd name="connsiteY3" fmla="*/ 439270 h 466165"/>
                <a:gd name="connsiteX4" fmla="*/ 914400 w 914400"/>
                <a:gd name="connsiteY4" fmla="*/ 466165 h 466165"/>
                <a:gd name="connsiteX0" fmla="*/ 0 w 923365"/>
                <a:gd name="connsiteY0" fmla="*/ 448235 h 469572"/>
                <a:gd name="connsiteX1" fmla="*/ 0 w 923365"/>
                <a:gd name="connsiteY1" fmla="*/ 0 h 469572"/>
                <a:gd name="connsiteX2" fmla="*/ 233083 w 923365"/>
                <a:gd name="connsiteY2" fmla="*/ 0 h 469572"/>
                <a:gd name="connsiteX3" fmla="*/ 242048 w 923365"/>
                <a:gd name="connsiteY3" fmla="*/ 439270 h 469572"/>
                <a:gd name="connsiteX4" fmla="*/ 923365 w 923365"/>
                <a:gd name="connsiteY4" fmla="*/ 430306 h 469572"/>
                <a:gd name="connsiteX0" fmla="*/ 0 w 923365"/>
                <a:gd name="connsiteY0" fmla="*/ 448235 h 544499"/>
                <a:gd name="connsiteX1" fmla="*/ 0 w 923365"/>
                <a:gd name="connsiteY1" fmla="*/ 0 h 544499"/>
                <a:gd name="connsiteX2" fmla="*/ 233083 w 923365"/>
                <a:gd name="connsiteY2" fmla="*/ 0 h 544499"/>
                <a:gd name="connsiteX3" fmla="*/ 242048 w 923365"/>
                <a:gd name="connsiteY3" fmla="*/ 439270 h 544499"/>
                <a:gd name="connsiteX4" fmla="*/ 923365 w 923365"/>
                <a:gd name="connsiteY4" fmla="*/ 430306 h 544499"/>
                <a:gd name="connsiteX0" fmla="*/ 0 w 923365"/>
                <a:gd name="connsiteY0" fmla="*/ 448235 h 544499"/>
                <a:gd name="connsiteX1" fmla="*/ 0 w 923365"/>
                <a:gd name="connsiteY1" fmla="*/ 0 h 544499"/>
                <a:gd name="connsiteX2" fmla="*/ 233083 w 923365"/>
                <a:gd name="connsiteY2" fmla="*/ 0 h 544499"/>
                <a:gd name="connsiteX3" fmla="*/ 242048 w 923365"/>
                <a:gd name="connsiteY3" fmla="*/ 439270 h 544499"/>
                <a:gd name="connsiteX4" fmla="*/ 923365 w 923365"/>
                <a:gd name="connsiteY4" fmla="*/ 430306 h 544499"/>
                <a:gd name="connsiteX0" fmla="*/ 0 w 923365"/>
                <a:gd name="connsiteY0" fmla="*/ 448235 h 544499"/>
                <a:gd name="connsiteX1" fmla="*/ 0 w 923365"/>
                <a:gd name="connsiteY1" fmla="*/ 0 h 544499"/>
                <a:gd name="connsiteX2" fmla="*/ 233083 w 923365"/>
                <a:gd name="connsiteY2" fmla="*/ 0 h 544499"/>
                <a:gd name="connsiteX3" fmla="*/ 242048 w 923365"/>
                <a:gd name="connsiteY3" fmla="*/ 439270 h 544499"/>
                <a:gd name="connsiteX4" fmla="*/ 923365 w 923365"/>
                <a:gd name="connsiteY4" fmla="*/ 430306 h 544499"/>
                <a:gd name="connsiteX0" fmla="*/ 0 w 923365"/>
                <a:gd name="connsiteY0" fmla="*/ 448235 h 544499"/>
                <a:gd name="connsiteX1" fmla="*/ 0 w 923365"/>
                <a:gd name="connsiteY1" fmla="*/ 0 h 544499"/>
                <a:gd name="connsiteX2" fmla="*/ 233083 w 923365"/>
                <a:gd name="connsiteY2" fmla="*/ 0 h 544499"/>
                <a:gd name="connsiteX3" fmla="*/ 242048 w 923365"/>
                <a:gd name="connsiteY3" fmla="*/ 439270 h 544499"/>
                <a:gd name="connsiteX4" fmla="*/ 923365 w 923365"/>
                <a:gd name="connsiteY4" fmla="*/ 430306 h 544499"/>
                <a:gd name="connsiteX0" fmla="*/ 0 w 923365"/>
                <a:gd name="connsiteY0" fmla="*/ 448235 h 544499"/>
                <a:gd name="connsiteX1" fmla="*/ 0 w 923365"/>
                <a:gd name="connsiteY1" fmla="*/ 0 h 544499"/>
                <a:gd name="connsiteX2" fmla="*/ 233083 w 923365"/>
                <a:gd name="connsiteY2" fmla="*/ 0 h 544499"/>
                <a:gd name="connsiteX3" fmla="*/ 242048 w 923365"/>
                <a:gd name="connsiteY3" fmla="*/ 439270 h 544499"/>
                <a:gd name="connsiteX4" fmla="*/ 923365 w 923365"/>
                <a:gd name="connsiteY4" fmla="*/ 430306 h 544499"/>
                <a:gd name="connsiteX0" fmla="*/ 0 w 923365"/>
                <a:gd name="connsiteY0" fmla="*/ 448235 h 448235"/>
                <a:gd name="connsiteX1" fmla="*/ 0 w 923365"/>
                <a:gd name="connsiteY1" fmla="*/ 0 h 448235"/>
                <a:gd name="connsiteX2" fmla="*/ 233083 w 923365"/>
                <a:gd name="connsiteY2" fmla="*/ 0 h 448235"/>
                <a:gd name="connsiteX3" fmla="*/ 242048 w 923365"/>
                <a:gd name="connsiteY3" fmla="*/ 439270 h 448235"/>
                <a:gd name="connsiteX4" fmla="*/ 923365 w 923365"/>
                <a:gd name="connsiteY4" fmla="*/ 430306 h 448235"/>
                <a:gd name="connsiteX0" fmla="*/ 0 w 923365"/>
                <a:gd name="connsiteY0" fmla="*/ 448235 h 448235"/>
                <a:gd name="connsiteX1" fmla="*/ 0 w 923365"/>
                <a:gd name="connsiteY1" fmla="*/ 0 h 448235"/>
                <a:gd name="connsiteX2" fmla="*/ 233083 w 923365"/>
                <a:gd name="connsiteY2" fmla="*/ 0 h 448235"/>
                <a:gd name="connsiteX3" fmla="*/ 242048 w 923365"/>
                <a:gd name="connsiteY3" fmla="*/ 439270 h 448235"/>
                <a:gd name="connsiteX4" fmla="*/ 923365 w 923365"/>
                <a:gd name="connsiteY4" fmla="*/ 430306 h 448235"/>
                <a:gd name="connsiteX0" fmla="*/ 0 w 1362636"/>
                <a:gd name="connsiteY0" fmla="*/ 448235 h 474228"/>
                <a:gd name="connsiteX1" fmla="*/ 0 w 1362636"/>
                <a:gd name="connsiteY1" fmla="*/ 0 h 474228"/>
                <a:gd name="connsiteX2" fmla="*/ 233083 w 1362636"/>
                <a:gd name="connsiteY2" fmla="*/ 0 h 474228"/>
                <a:gd name="connsiteX3" fmla="*/ 242048 w 1362636"/>
                <a:gd name="connsiteY3" fmla="*/ 439270 h 474228"/>
                <a:gd name="connsiteX4" fmla="*/ 1362636 w 1362636"/>
                <a:gd name="connsiteY4" fmla="*/ 448236 h 474228"/>
                <a:gd name="connsiteX0" fmla="*/ 0 w 1362636"/>
                <a:gd name="connsiteY0" fmla="*/ 448235 h 474228"/>
                <a:gd name="connsiteX1" fmla="*/ 0 w 1362636"/>
                <a:gd name="connsiteY1" fmla="*/ 0 h 474228"/>
                <a:gd name="connsiteX2" fmla="*/ 233083 w 1362636"/>
                <a:gd name="connsiteY2" fmla="*/ 0 h 474228"/>
                <a:gd name="connsiteX3" fmla="*/ 242048 w 1362636"/>
                <a:gd name="connsiteY3" fmla="*/ 439270 h 474228"/>
                <a:gd name="connsiteX4" fmla="*/ 1362636 w 1362636"/>
                <a:gd name="connsiteY4" fmla="*/ 448236 h 474228"/>
                <a:gd name="connsiteX0" fmla="*/ 0 w 1362636"/>
                <a:gd name="connsiteY0" fmla="*/ 448235 h 474228"/>
                <a:gd name="connsiteX1" fmla="*/ 0 w 1362636"/>
                <a:gd name="connsiteY1" fmla="*/ 0 h 474228"/>
                <a:gd name="connsiteX2" fmla="*/ 233083 w 1362636"/>
                <a:gd name="connsiteY2" fmla="*/ 0 h 474228"/>
                <a:gd name="connsiteX3" fmla="*/ 242048 w 1362636"/>
                <a:gd name="connsiteY3" fmla="*/ 439270 h 474228"/>
                <a:gd name="connsiteX4" fmla="*/ 1362636 w 1362636"/>
                <a:gd name="connsiteY4" fmla="*/ 448236 h 474228"/>
                <a:gd name="connsiteX0" fmla="*/ 0 w 1362636"/>
                <a:gd name="connsiteY0" fmla="*/ 448235 h 448236"/>
                <a:gd name="connsiteX1" fmla="*/ 0 w 1362636"/>
                <a:gd name="connsiteY1" fmla="*/ 0 h 448236"/>
                <a:gd name="connsiteX2" fmla="*/ 233083 w 1362636"/>
                <a:gd name="connsiteY2" fmla="*/ 0 h 448236"/>
                <a:gd name="connsiteX3" fmla="*/ 242048 w 1362636"/>
                <a:gd name="connsiteY3" fmla="*/ 439270 h 448236"/>
                <a:gd name="connsiteX4" fmla="*/ 1362636 w 1362636"/>
                <a:gd name="connsiteY4" fmla="*/ 448236 h 44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2636" h="448236">
                  <a:moveTo>
                    <a:pt x="0" y="448235"/>
                  </a:moveTo>
                  <a:lnTo>
                    <a:pt x="0" y="0"/>
                  </a:lnTo>
                  <a:lnTo>
                    <a:pt x="233083" y="0"/>
                  </a:lnTo>
                  <a:lnTo>
                    <a:pt x="242048" y="439270"/>
                  </a:lnTo>
                  <a:lnTo>
                    <a:pt x="1362636" y="448236"/>
                  </a:lnTo>
                </a:path>
              </a:pathLst>
            </a:custGeom>
            <a:ln w="38100">
              <a:solidFill>
                <a:srgbClr val="7030A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9460339" y="6057292"/>
              <a:ext cx="21082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   0  30    time (s)  </a:t>
              </a:r>
              <a:endParaRPr kumimoji="1" lang="ja-JP" altLang="en-US" dirty="0"/>
            </a:p>
          </p:txBody>
        </p:sp>
        <p:cxnSp>
          <p:nvCxnSpPr>
            <p:cNvPr id="16" name="直線矢印コネクタ 15"/>
            <p:cNvCxnSpPr/>
            <p:nvPr/>
          </p:nvCxnSpPr>
          <p:spPr>
            <a:xfrm>
              <a:off x="9562383" y="6093296"/>
              <a:ext cx="1762341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矢印コネクタ 25"/>
            <p:cNvCxnSpPr/>
            <p:nvPr/>
          </p:nvCxnSpPr>
          <p:spPr>
            <a:xfrm flipV="1">
              <a:off x="9562383" y="5645063"/>
              <a:ext cx="0" cy="46912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テキスト ボックス 29"/>
            <p:cNvSpPr txBox="1"/>
            <p:nvPr/>
          </p:nvSpPr>
          <p:spPr>
            <a:xfrm rot="16200000">
              <a:off x="8783064" y="5782496"/>
              <a:ext cx="1043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dirty="0" smtClean="0"/>
                <a:t>Intensity</a:t>
              </a:r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87756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Relative Gap Change (Experimental </a:t>
            </a:r>
            <a:r>
              <a:rPr lang="en-US" altLang="ja-JP" dirty="0"/>
              <a:t>R</a:t>
            </a:r>
            <a:r>
              <a:rPr lang="en-US" altLang="ja-JP" dirty="0" smtClean="0"/>
              <a:t>esult</a:t>
            </a:r>
            <a:r>
              <a:rPr lang="en-US" altLang="ja-JP" dirty="0"/>
              <a:t>)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marL="0" indent="0">
              <a:buNone/>
            </a:pPr>
            <a:r>
              <a:rPr lang="en-US" altLang="ja-JP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Time History </a:t>
            </a: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R</a:t>
            </a:r>
            <a:r>
              <a:rPr lang="en-US" altLang="ja-JP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elative </a:t>
            </a: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</a:t>
            </a:r>
            <a:r>
              <a:rPr lang="en-US" altLang="ja-JP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 </a:t>
            </a: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n-US" altLang="ja-JP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hange</a:t>
            </a:r>
            <a:endParaRPr kumimoji="1" lang="en-US" altLang="ja-JP" dirty="0" smtClean="0"/>
          </a:p>
          <a:p>
            <a:endParaRPr lang="en-US" altLang="ja-JP" dirty="0"/>
          </a:p>
          <a:p>
            <a:endParaRPr kumimoji="1" lang="en-US" altLang="ja-JP" dirty="0" smtClean="0"/>
          </a:p>
          <a:p>
            <a:endParaRPr lang="en-US" altLang="ja-JP" dirty="0"/>
          </a:p>
          <a:p>
            <a:endParaRPr kumimoji="1" lang="en-US" altLang="ja-JP" dirty="0" smtClean="0"/>
          </a:p>
          <a:p>
            <a:endParaRPr kumimoji="1" lang="en-US" altLang="ja-JP" dirty="0" smtClean="0"/>
          </a:p>
          <a:p>
            <a:endParaRPr lang="en-US" altLang="ja-JP" dirty="0"/>
          </a:p>
          <a:p>
            <a:endParaRPr kumimoji="1" lang="en-US" altLang="ja-JP" sz="4000" dirty="0" smtClean="0"/>
          </a:p>
          <a:p>
            <a:r>
              <a:rPr lang="en-US" altLang="ja-JP" sz="2400" dirty="0" smtClean="0"/>
              <a:t>Note: the </a:t>
            </a:r>
            <a:r>
              <a:rPr lang="en-US" altLang="ja-JP" sz="2400" dirty="0"/>
              <a:t>time history of the </a:t>
            </a:r>
            <a:r>
              <a:rPr lang="en-US" altLang="ja-JP" sz="2400" dirty="0" smtClean="0"/>
              <a:t>relative gap </a:t>
            </a:r>
            <a:r>
              <a:rPr lang="en-US" altLang="ja-JP" sz="2400" dirty="0"/>
              <a:t>change </a:t>
            </a:r>
            <a:r>
              <a:rPr lang="en-US" altLang="ja-JP" sz="2400" dirty="0" smtClean="0"/>
              <a:t>is </a:t>
            </a:r>
            <a:r>
              <a:rPr lang="en-US" altLang="ja-JP" sz="2400" dirty="0"/>
              <a:t>always the same </a:t>
            </a:r>
            <a:r>
              <a:rPr lang="en-US" altLang="ja-JP" sz="2400" dirty="0" smtClean="0"/>
              <a:t>in </a:t>
            </a:r>
            <a:r>
              <a:rPr lang="en-US" altLang="ja-JP" sz="2400" dirty="0"/>
              <a:t>all cases </a:t>
            </a:r>
            <a:r>
              <a:rPr lang="en-US" altLang="ja-JP" sz="2400" dirty="0" smtClean="0"/>
              <a:t/>
            </a:r>
            <a:br>
              <a:rPr lang="en-US" altLang="ja-JP" sz="2400" dirty="0" smtClean="0"/>
            </a:br>
            <a:r>
              <a:rPr lang="en-US" altLang="ja-JP" sz="2400" dirty="0" smtClean="0"/>
              <a:t>(</a:t>
            </a:r>
            <a:r>
              <a:rPr lang="en-US" altLang="ja-JP" sz="2400" dirty="0"/>
              <a:t>∵ UV exposure condition is constant</a:t>
            </a:r>
            <a:r>
              <a:rPr lang="en-US" altLang="ja-JP" sz="2400" dirty="0" smtClean="0"/>
              <a:t>).</a:t>
            </a:r>
          </a:p>
          <a:p>
            <a:r>
              <a:rPr lang="en-US" altLang="ja-JP" sz="2400" dirty="0" smtClean="0"/>
              <a:t>UV shrink </a:t>
            </a:r>
            <a:r>
              <a:rPr lang="en-US" altLang="ja-JP" sz="2400" dirty="0"/>
              <a:t>progresses with time, but the </a:t>
            </a:r>
            <a:r>
              <a:rPr lang="en-US" altLang="ja-JP" sz="2400" dirty="0" smtClean="0"/>
              <a:t>shrink </a:t>
            </a:r>
            <a:r>
              <a:rPr lang="en-US" altLang="ja-JP" sz="2400" dirty="0"/>
              <a:t>speed gradually decreases</a:t>
            </a:r>
            <a:r>
              <a:rPr lang="en-US" altLang="ja-JP" sz="2400" dirty="0" smtClean="0"/>
              <a:t>.</a:t>
            </a:r>
            <a:endParaRPr kumimoji="1" lang="en-US" altLang="ja-JP" sz="240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9</a:t>
            </a:fld>
            <a:endParaRPr lang="ja-JP" altLang="en-US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1088740"/>
            <a:ext cx="6932259" cy="377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085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SLIDE_COUNT" val="1"/>
  <p:tag name="ISPRING_PRESENTATION_TITLE" val="kaist_seminar2017-sfem"/>
</p:tagLst>
</file>

<file path=ppt/theme/theme1.xml><?xml version="1.0" encoding="utf-8"?>
<a:theme xmlns:a="http://schemas.openxmlformats.org/drawingml/2006/main" name="デザインの設定">
  <a:themeElements>
    <a:clrScheme name="デザインの設定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ユーザー定義 1">
      <a:majorFont>
        <a:latin typeface="Comic Sans MS"/>
        <a:ea typeface="MS PGothic"/>
        <a:cs typeface=""/>
      </a:majorFont>
      <a:minorFont>
        <a:latin typeface="Arial"/>
        <a:ea typeface="MS P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デザインの設定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67964</TotalTime>
  <Words>1189</Words>
  <Application>Microsoft Office PowerPoint</Application>
  <PresentationFormat>ワイド画面</PresentationFormat>
  <Paragraphs>326</Paragraphs>
  <Slides>33</Slides>
  <Notes>2</Notes>
  <HiddenSlides>0</HiddenSlides>
  <MMClips>2</MMClips>
  <ScaleCrop>false</ScaleCrop>
  <HeadingPairs>
    <vt:vector size="6" baseType="variant">
      <vt:variant>
        <vt:lpstr>使用されているフォント</vt:lpstr>
      </vt:variant>
      <vt:variant>
        <vt:i4>11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33</vt:i4>
      </vt:variant>
    </vt:vector>
  </HeadingPairs>
  <TitlesOfParts>
    <vt:vector size="45" baseType="lpstr">
      <vt:lpstr>Arial Unicode MS</vt:lpstr>
      <vt:lpstr>ＭＳ Ｐゴシック</vt:lpstr>
      <vt:lpstr>ＭＳ Ｐゴシック</vt:lpstr>
      <vt:lpstr>Ricty Diminished</vt:lpstr>
      <vt:lpstr>Arial</vt:lpstr>
      <vt:lpstr>Calibri</vt:lpstr>
      <vt:lpstr>Cambria Math</vt:lpstr>
      <vt:lpstr>Comic Sans MS</vt:lpstr>
      <vt:lpstr>Symbol</vt:lpstr>
      <vt:lpstr>Times New Roman</vt:lpstr>
      <vt:lpstr>Wingdings</vt:lpstr>
      <vt:lpstr>デザインの設定</vt:lpstr>
      <vt:lpstr>Numerical modeling method  to reproduce UV imprint process  using thermo-viscoelastic constitutive law</vt:lpstr>
      <vt:lpstr>Background</vt:lpstr>
      <vt:lpstr>Issues</vt:lpstr>
      <vt:lpstr>Brief of Conventional Method for Thermal Imprint Simulation</vt:lpstr>
      <vt:lpstr>Objective</vt:lpstr>
      <vt:lpstr>Methods</vt:lpstr>
      <vt:lpstr>Overview of Our Method</vt:lpstr>
      <vt:lpstr>Experimental Conditions</vt:lpstr>
      <vt:lpstr>Relative Gap Change (Experimental Result)</vt:lpstr>
      <vt:lpstr>Relative Gap Change (Model Parameter Identification)</vt:lpstr>
      <vt:lpstr>Viscoelasticity (Experimental Result)</vt:lpstr>
      <vt:lpstr>Viscoelasticity (Model Parameter Identification 1/3)</vt:lpstr>
      <vt:lpstr>Viscoelasticity (Model Parameter Identification 2/3)</vt:lpstr>
      <vt:lpstr>Viscoelasticity (Model Parameter Identification 3/3)</vt:lpstr>
      <vt:lpstr>Result &amp; Discussion</vt:lpstr>
      <vt:lpstr>UV Curing Process Simulation (Outline)</vt:lpstr>
      <vt:lpstr>UV Curing Process Simulation (Outline)</vt:lpstr>
      <vt:lpstr>UV Curing Process Simulation (Simulation Result)</vt:lpstr>
      <vt:lpstr>UV Curing Process Simulation (Validation)</vt:lpstr>
      <vt:lpstr>Mold Shape Optimization (Outline)</vt:lpstr>
      <vt:lpstr>Mold Shape Optimization (Simulation Result)</vt:lpstr>
      <vt:lpstr>Summary</vt:lpstr>
      <vt:lpstr>Summary</vt:lpstr>
      <vt:lpstr>Acknowledgement</vt:lpstr>
      <vt:lpstr>Appendix</vt:lpstr>
      <vt:lpstr>Limitation of Our Method</vt:lpstr>
      <vt:lpstr>Validation of Material Constitutive Model</vt:lpstr>
      <vt:lpstr>Validation of Material Constitutive Model</vt:lpstr>
      <vt:lpstr>Validation of Material Constitutive Model</vt:lpstr>
      <vt:lpstr>Outline of UV Process Simulation</vt:lpstr>
      <vt:lpstr>Search Flow of Optimized Mold Shape</vt:lpstr>
      <vt:lpstr>How to Find Optimal Mold Shape?</vt:lpstr>
      <vt:lpstr>Mold Shape Optimization (Simulation Result)</vt:lpstr>
    </vt:vector>
  </TitlesOfParts>
  <Company>みずほ情報総研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kaist_seminar2017-sfem</dc:title>
  <dc:creator>Yuki ONISHI</dc:creator>
  <cp:lastModifiedBy>yuki</cp:lastModifiedBy>
  <cp:revision>2807</cp:revision>
  <cp:lastPrinted>2012-03-06T10:21:50Z</cp:lastPrinted>
  <dcterms:created xsi:type="dcterms:W3CDTF">2007-11-22T18:02:40Z</dcterms:created>
  <dcterms:modified xsi:type="dcterms:W3CDTF">2018-10-02T10:03:05Z</dcterms:modified>
</cp:coreProperties>
</file>