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97" r:id="rId3"/>
    <p:sldId id="296" r:id="rId4"/>
    <p:sldId id="298" r:id="rId5"/>
    <p:sldId id="312" r:id="rId6"/>
    <p:sldId id="265" r:id="rId7"/>
    <p:sldId id="320" r:id="rId8"/>
    <p:sldId id="313" r:id="rId9"/>
    <p:sldId id="292" r:id="rId10"/>
    <p:sldId id="308" r:id="rId11"/>
    <p:sldId id="293" r:id="rId12"/>
    <p:sldId id="294" r:id="rId13"/>
    <p:sldId id="260" r:id="rId14"/>
    <p:sldId id="309" r:id="rId15"/>
    <p:sldId id="315" r:id="rId16"/>
    <p:sldId id="258" r:id="rId17"/>
    <p:sldId id="316" r:id="rId18"/>
    <p:sldId id="317" r:id="rId19"/>
    <p:sldId id="319" r:id="rId20"/>
    <p:sldId id="324" r:id="rId21"/>
    <p:sldId id="272" r:id="rId22"/>
    <p:sldId id="268" r:id="rId23"/>
    <p:sldId id="322" r:id="rId24"/>
    <p:sldId id="290" r:id="rId25"/>
  </p:sldIdLst>
  <p:sldSz cx="9144000" cy="6858000" type="screen4x3"/>
  <p:notesSz cx="6858000" cy="9144000"/>
  <p:custDataLst>
    <p:tags r:id="rId2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CEF9FA"/>
    <a:srgbClr val="EAEAEA"/>
    <a:srgbClr val="FF9900"/>
    <a:srgbClr val="FF9933"/>
    <a:srgbClr val="FFC000"/>
    <a:srgbClr val="00B0F0"/>
    <a:srgbClr val="04EC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1" autoAdjust="0"/>
    <p:restoredTop sz="94464" autoAdjust="0"/>
  </p:normalViewPr>
  <p:slideViewPr>
    <p:cSldViewPr snapToGrid="0">
      <p:cViewPr varScale="1">
        <p:scale>
          <a:sx n="55" d="100"/>
          <a:sy n="55" d="100"/>
        </p:scale>
        <p:origin x="906" y="84"/>
      </p:cViewPr>
      <p:guideLst/>
    </p:cSldViewPr>
  </p:slideViewPr>
  <p:outlineViewPr>
    <p:cViewPr>
      <p:scale>
        <a:sx n="33" d="100"/>
        <a:sy n="33" d="100"/>
      </p:scale>
      <p:origin x="0" y="-108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C2375-ADA9-4051-8967-0EEE333847FC}" type="datetimeFigureOut">
              <a:rPr kumimoji="1" lang="ja-JP" altLang="en-US" smtClean="0"/>
              <a:t>2019/6/1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6425-9652-479A-862A-6C95916CA5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47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04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595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88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054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715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5901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805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106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002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13165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5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744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994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669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86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8097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212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610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52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75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00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82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884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EC6425-9652-479A-862A-6C95916CA58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80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750427"/>
            <a:ext cx="7772400" cy="1470025"/>
          </a:xfrm>
        </p:spPr>
        <p:txBody>
          <a:bodyPr>
            <a:normAutofit/>
          </a:bodyPr>
          <a:lstStyle>
            <a:lvl1pPr>
              <a:defRPr sz="4300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44553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967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88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11976" y="36515"/>
            <a:ext cx="2232025" cy="63452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15900" y="36515"/>
            <a:ext cx="6543675" cy="63452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087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1" y="882868"/>
            <a:ext cx="8630543" cy="5495681"/>
          </a:xfrm>
        </p:spPr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44553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03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14171"/>
            <a:ext cx="9144000" cy="942635"/>
          </a:xfrm>
        </p:spPr>
        <p:txBody>
          <a:bodyPr>
            <a:normAutofit/>
          </a:bodyPr>
          <a:lstStyle>
            <a:lvl1pPr algn="ctr">
              <a:defRPr sz="4800" b="1" cap="all"/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4169456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428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5901" y="623888"/>
            <a:ext cx="4387850" cy="57578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56150" y="623888"/>
            <a:ext cx="4387850" cy="575786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861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301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4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123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659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43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/>
              <a:t>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762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00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6513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1" y="620688"/>
            <a:ext cx="8630543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0" y="6397627"/>
            <a:ext cx="9144000" cy="460375"/>
            <a:chOff x="0" y="6397625"/>
            <a:chExt cx="9144000" cy="460375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 flipV="1">
              <a:off x="0" y="6397625"/>
              <a:ext cx="9144000" cy="460375"/>
            </a:xfrm>
            <a:prstGeom prst="rect">
              <a:avLst/>
            </a:pr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pPr>
                <a:defRPr/>
              </a:pPr>
              <a:endParaRPr lang="ja-JP" altLang="en-US" sz="1350"/>
            </a:p>
          </p:txBody>
        </p:sp>
        <p:pic>
          <p:nvPicPr>
            <p:cNvPr id="2057" name="Picture 15" descr="ロゴのみ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900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7" descr="log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6453188"/>
              <a:ext cx="1681163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4039345" y="6626416"/>
            <a:ext cx="1054894" cy="196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ja-JP" dirty="0"/>
              <a:t>P. </a:t>
            </a:r>
            <a:fld id="{F8FDF831-B0A3-4B44-A20D-7581D558710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 flipV="1">
            <a:off x="0" y="574675"/>
            <a:ext cx="9144000" cy="71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404040"/>
              </a:gs>
            </a:gsLst>
            <a:lin ang="13500000" scaled="1"/>
          </a:gra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ja-JP" altLang="en-US" sz="1350"/>
          </a:p>
        </p:txBody>
      </p:sp>
      <p:sp>
        <p:nvSpPr>
          <p:cNvPr id="12" name="スライド番号プレースホルダー 4"/>
          <p:cNvSpPr txBox="1">
            <a:spLocks/>
          </p:cNvSpPr>
          <p:nvPr userDrawn="1"/>
        </p:nvSpPr>
        <p:spPr>
          <a:xfrm>
            <a:off x="3553725" y="6397627"/>
            <a:ext cx="2026134" cy="20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計算工学講演会</a:t>
            </a:r>
            <a:r>
              <a:rPr lang="en-US" altLang="ja-JP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36856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accent6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Arial" charset="0"/>
          <a:ea typeface="MS PGothic" pitchFamily="50" charset="-128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accent2"/>
          </a:solidFill>
          <a:latin typeface="MS PGothic" pitchFamily="50" charset="-128"/>
          <a:ea typeface="MS PGothic" pitchFamily="50" charset="-128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kumimoji="1"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l"/>
        <a:defRPr kumimoji="1" sz="2100">
          <a:solidFill>
            <a:schemeClr val="tx1"/>
          </a:solidFill>
          <a:latin typeface="Arial" charset="0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u"/>
        <a:defRPr kumimoji="1" sz="1800">
          <a:solidFill>
            <a:schemeClr val="tx1"/>
          </a:solidFill>
          <a:latin typeface="Arial" charset="0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p"/>
        <a:defRPr kumimoji="1" sz="1500">
          <a:solidFill>
            <a:schemeClr val="tx1"/>
          </a:solidFill>
          <a:latin typeface="Arial" charset="0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kumimoji="1" sz="1500">
          <a:solidFill>
            <a:schemeClr val="tx1"/>
          </a:solidFill>
          <a:latin typeface="Arial" charset="0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6146" y="1924595"/>
            <a:ext cx="8100000" cy="1470025"/>
          </a:xfrm>
        </p:spPr>
        <p:txBody>
          <a:bodyPr/>
          <a:lstStyle/>
          <a:p>
            <a:r>
              <a:rPr kumimoji="1" lang="ja-JP" altLang="en-US" dirty="0"/>
              <a:t>高精度電着塗装シミュレーションの</a:t>
            </a:r>
            <a:br>
              <a:rPr kumimoji="1" lang="en-US" altLang="ja-JP" dirty="0"/>
            </a:br>
            <a:r>
              <a:rPr lang="ja-JP" altLang="en-US" dirty="0"/>
              <a:t>実ライン自動車ボディへの適用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6146" y="4383314"/>
            <a:ext cx="7920000" cy="1255486"/>
          </a:xfrm>
        </p:spPr>
        <p:txBody>
          <a:bodyPr/>
          <a:lstStyle/>
          <a:p>
            <a:r>
              <a:rPr kumimoji="1" lang="ja-JP" altLang="en-US" u="sng" dirty="0"/>
              <a:t>北村</a:t>
            </a:r>
            <a:r>
              <a:rPr lang="ja-JP" altLang="en-US" u="sng" dirty="0"/>
              <a:t> </a:t>
            </a:r>
            <a:r>
              <a:rPr kumimoji="1" lang="ja-JP" altLang="en-US" u="sng" dirty="0"/>
              <a:t>海</a:t>
            </a:r>
            <a:r>
              <a:rPr lang="ja-JP" altLang="en-US" dirty="0"/>
              <a:t>，大西 有希，天谷 賢治 </a:t>
            </a:r>
            <a:r>
              <a:rPr lang="ja-JP" altLang="en-US" b="1" dirty="0"/>
              <a:t>： </a:t>
            </a:r>
            <a:r>
              <a:rPr lang="ja-JP" altLang="en-US" dirty="0"/>
              <a:t>東京工業大学</a:t>
            </a:r>
            <a:endParaRPr lang="en-US" altLang="ja-JP" dirty="0"/>
          </a:p>
          <a:p>
            <a:r>
              <a:rPr lang="en-US" altLang="ja-JP" dirty="0"/>
              <a:t>		</a:t>
            </a:r>
            <a:r>
              <a:rPr lang="ja-JP" altLang="en-US" dirty="0"/>
              <a:t>樫山 武士</a:t>
            </a:r>
            <a:r>
              <a:rPr lang="en-US" altLang="ja-JP" dirty="0"/>
              <a:t>	</a:t>
            </a:r>
            <a:r>
              <a:rPr lang="ja-JP" altLang="en-US" dirty="0"/>
              <a:t>　　　　　　</a:t>
            </a:r>
            <a:r>
              <a:rPr lang="ja-JP" altLang="en-US" b="1" dirty="0"/>
              <a:t>： </a:t>
            </a:r>
            <a:r>
              <a:rPr lang="ja-JP" altLang="en-US" dirty="0"/>
              <a:t>スズキ株式会社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522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電着塗装シミュレーションの難しさ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sz="2800" u="sng" dirty="0"/>
                  <a:t>カソード（車体表面）境界条件における非線形性の強さ</a:t>
                </a:r>
                <a:endParaRPr kumimoji="1" lang="en-US" altLang="ja-JP" sz="2800" u="sng" dirty="0"/>
              </a:p>
              <a:p>
                <a:pPr marL="0" indent="0">
                  <a:buNone/>
                </a:pPr>
                <a:endParaRPr kumimoji="1" lang="en-US" altLang="ja-JP" sz="11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dirty="0"/>
                  <a:t>塗</a:t>
                </a:r>
                <a:r>
                  <a:rPr kumimoji="1" lang="ja-JP" altLang="en-US" dirty="0"/>
                  <a:t>膜の電気抵抗が膜厚に比例しない．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 </a:t>
                </a:r>
                <a:r>
                  <a:rPr lang="en-US" altLang="ja-JP" dirty="0"/>
                  <a:t>at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塗膜抵抗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定数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膜厚</a:t>
                </a:r>
                <a:r>
                  <a:rPr lang="en-US" altLang="ja-JP" dirty="0"/>
                  <a:t>.</a:t>
                </a:r>
                <a:endParaRPr kumimoji="1" lang="en-US" altLang="ja-JP" sz="28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ja-JP" altLang="en-US" dirty="0"/>
                  <a:t>塗膜の成長速度が電流の大きさに比例しない．</a:t>
                </a:r>
                <a:br>
                  <a:rPr lang="en-US" altLang="ja-JP" sz="2800" dirty="0"/>
                </a:b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ja-JP" dirty="0"/>
                  <a:t>at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膜厚成長速度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定数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電流密度</a:t>
                </a:r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ja-JP" altLang="en-US" sz="2800" u="sng" dirty="0"/>
                  <a:t>電着数理モデル</a:t>
                </a:r>
                <a:endParaRPr lang="en-US" altLang="ja-JP" sz="2800" u="sng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>
                    <a:solidFill>
                      <a:srgbClr val="0070C0"/>
                    </a:solidFill>
                  </a:rPr>
                  <a:t>塗膜抵抗モデル</a:t>
                </a:r>
                <a:r>
                  <a:rPr lang="ja-JP" altLang="en-US" dirty="0"/>
                  <a:t>：塗膜の電気抵抗値を決定する．</a:t>
                </a:r>
                <a:endParaRPr lang="en-US" altLang="ja-JP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ja-JP" altLang="en-US" dirty="0">
                    <a:solidFill>
                      <a:srgbClr val="FF0000"/>
                    </a:solidFill>
                  </a:rPr>
                  <a:t>塗膜成長モデル</a:t>
                </a:r>
                <a:r>
                  <a:rPr lang="ja-JP" altLang="en-US" dirty="0"/>
                  <a:t>：塗膜の成長速度を決定する．</a:t>
                </a:r>
                <a:endParaRPr lang="en-US" altLang="ja-JP" u="sng" dirty="0"/>
              </a:p>
              <a:p>
                <a:pPr marL="0" indent="0" algn="ctr">
                  <a:buNone/>
                </a:pPr>
                <a:endParaRPr lang="en-US" altLang="ja-JP" dirty="0">
                  <a:solidFill>
                    <a:srgbClr val="6600CC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72" t="-23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下矢印 4"/>
          <p:cNvSpPr/>
          <p:nvPr/>
        </p:nvSpPr>
        <p:spPr>
          <a:xfrm>
            <a:off x="3910012" y="3761338"/>
            <a:ext cx="1323975" cy="571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913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0070C0"/>
                </a:solidFill>
              </a:rPr>
              <a:t>塗膜抵抗モデル</a:t>
            </a:r>
            <a:r>
              <a:rPr kumimoji="1" lang="ja-JP" altLang="en-US" dirty="0"/>
              <a:t>のパラメータ同定手順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64374" y="1175908"/>
            <a:ext cx="2530059" cy="2456901"/>
            <a:chOff x="3601124" y="1135851"/>
            <a:chExt cx="2530059" cy="245690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1124" y="1135851"/>
              <a:ext cx="2530059" cy="2456901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235649" y="1688880"/>
              <a:ext cx="553367" cy="276999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</a:rPr>
                <a:t>鋼板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01133" y="2640816"/>
              <a:ext cx="553367" cy="276999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</a:rPr>
                <a:t>塗料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251521" y="783763"/>
            <a:ext cx="2266539" cy="389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1"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一枚板実験</a:t>
            </a:r>
          </a:p>
        </p:txBody>
      </p:sp>
      <p:sp>
        <p:nvSpPr>
          <p:cNvPr id="11" name="右矢印 10"/>
          <p:cNvSpPr/>
          <p:nvPr/>
        </p:nvSpPr>
        <p:spPr>
          <a:xfrm>
            <a:off x="3499045" y="1776080"/>
            <a:ext cx="940785" cy="46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064" y="2180886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プロット</a:t>
            </a:r>
            <a:endParaRPr kumimoji="1" lang="ja-JP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24675" y="479898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フィッティング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06" y="3847859"/>
            <a:ext cx="4026857" cy="250684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910000"/>
            <a:ext cx="3776284" cy="2479111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6361263" y="978342"/>
            <a:ext cx="2266539" cy="389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散布図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29772" y="3626302"/>
            <a:ext cx="4314170" cy="389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1"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パラメータ同定結果の平面図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曲折矢印 17"/>
          <p:cNvSpPr/>
          <p:nvPr/>
        </p:nvSpPr>
        <p:spPr>
          <a:xfrm rot="10800000">
            <a:off x="7086742" y="4043534"/>
            <a:ext cx="914402" cy="70021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9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66" y="3800305"/>
            <a:ext cx="3751331" cy="2520000"/>
          </a:xfrm>
          <a:prstGeom prst="rect">
            <a:avLst/>
          </a:prstGeom>
        </p:spPr>
      </p:pic>
      <p:pic>
        <p:nvPicPr>
          <p:cNvPr id="19" name="コンテンツ プレースホルダ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189" y="840299"/>
            <a:ext cx="3574242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塗膜成長モデル</a:t>
            </a:r>
            <a:r>
              <a:rPr kumimoji="1" lang="ja-JP" altLang="en-US" dirty="0"/>
              <a:t>のパラメータ同定手順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64374" y="1175908"/>
            <a:ext cx="2530059" cy="2456901"/>
            <a:chOff x="3601124" y="1135851"/>
            <a:chExt cx="2530059" cy="245690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1124" y="1135851"/>
              <a:ext cx="2530059" cy="2456901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235649" y="1688880"/>
              <a:ext cx="553367" cy="276999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</a:rPr>
                <a:t>鋼板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01133" y="2640816"/>
              <a:ext cx="553367" cy="276999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</a:rPr>
                <a:t>塗料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251521" y="783763"/>
            <a:ext cx="2266539" cy="389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1"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一枚板実験</a:t>
            </a:r>
          </a:p>
        </p:txBody>
      </p:sp>
      <p:sp>
        <p:nvSpPr>
          <p:cNvPr id="10" name="曲折矢印 9"/>
          <p:cNvSpPr/>
          <p:nvPr/>
        </p:nvSpPr>
        <p:spPr>
          <a:xfrm rot="10800000">
            <a:off x="7086742" y="4043534"/>
            <a:ext cx="914402" cy="70021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3499045" y="1776080"/>
            <a:ext cx="940785" cy="46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49064" y="2180886"/>
            <a:ext cx="9909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プロット</a:t>
            </a:r>
            <a:endParaRPr kumimoji="1" lang="ja-JP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24675" y="4798986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フィッティング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361263" y="978342"/>
            <a:ext cx="2266539" cy="389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散布図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229772" y="3626302"/>
            <a:ext cx="4314170" cy="3891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1" lang="ja-JP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パラメータ同定結果の平面図</a:t>
            </a:r>
            <a:r>
              <a:rPr kumimoji="1" lang="en-US" altLang="ja-JP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ja-JP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264" y="4260377"/>
            <a:ext cx="2508702" cy="14773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dirty="0"/>
              <a:t>「拡散消費電流密度」は塗膜の析出反応には使われず，水の電気分解反応に消費されてしまった電気量を表す．</a:t>
            </a:r>
          </a:p>
        </p:txBody>
      </p:sp>
    </p:spTree>
    <p:extLst>
      <p:ext uri="{BB962C8B-B14F-4D97-AF65-F5344CB8AC3E}">
        <p14:creationId xmlns:p14="http://schemas.microsoft.com/office/powerpoint/2010/main" val="35612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実車解析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665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" t="29205" r="1700" b="32618"/>
          <a:stretch/>
        </p:blipFill>
        <p:spPr>
          <a:xfrm>
            <a:off x="11232" y="1298964"/>
            <a:ext cx="4113203" cy="10180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実ライン自動車ボディへの適用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1" y="882868"/>
            <a:ext cx="8892479" cy="549568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u="sng" dirty="0"/>
              <a:t>解析モデルの全体像</a:t>
            </a:r>
            <a:r>
              <a:rPr kumimoji="1" lang="ja-JP" altLang="en-US" dirty="0"/>
              <a:t>　　　　　</a:t>
            </a:r>
            <a:r>
              <a:rPr kumimoji="1" lang="ja-JP" altLang="en-US" u="sng" dirty="0"/>
              <a:t>実ライン</a:t>
            </a:r>
            <a:r>
              <a:rPr lang="ja-JP" altLang="en-US" u="sng" dirty="0"/>
              <a:t>自動車ボディにおける測定部位</a:t>
            </a:r>
            <a:endParaRPr lang="en-US" altLang="ja-JP" u="sng" dirty="0"/>
          </a:p>
          <a:p>
            <a:pPr marL="0" indent="0">
              <a:buNone/>
            </a:pPr>
            <a:endParaRPr kumimoji="1" lang="en-US" altLang="ja-JP" u="sng" dirty="0"/>
          </a:p>
          <a:p>
            <a:pPr marL="0" indent="0">
              <a:buNone/>
            </a:pPr>
            <a:endParaRPr lang="en-US" altLang="ja-JP" u="sng" dirty="0"/>
          </a:p>
          <a:p>
            <a:pPr marL="0" indent="0">
              <a:buNone/>
            </a:pPr>
            <a:endParaRPr kumimoji="1" lang="en-US" altLang="ja-JP" u="sng" dirty="0"/>
          </a:p>
          <a:p>
            <a:pPr marL="0" indent="0">
              <a:buNone/>
            </a:pPr>
            <a:endParaRPr lang="en-US" altLang="ja-JP" u="sng" dirty="0"/>
          </a:p>
          <a:p>
            <a:pPr marL="0" indent="0">
              <a:buNone/>
            </a:pPr>
            <a:endParaRPr kumimoji="1" lang="en-US" altLang="ja-JP" u="sng" dirty="0"/>
          </a:p>
          <a:p>
            <a:pPr marL="0" indent="0">
              <a:buNone/>
            </a:pPr>
            <a:endParaRPr lang="en-US" altLang="ja-JP" u="sng" dirty="0"/>
          </a:p>
          <a:p>
            <a:pPr marL="0" indent="0">
              <a:buNone/>
            </a:pPr>
            <a:endParaRPr kumimoji="1" lang="en-US" altLang="ja-JP" sz="14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電着槽（電極を含む）メッシュと自動車ボディ周辺メッシュを使用．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いずれのメッシュにも４節点四面体要素を使用．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電着槽内での</a:t>
            </a:r>
            <a:r>
              <a:rPr lang="ja-JP" altLang="en-US" dirty="0">
                <a:solidFill>
                  <a:srgbClr val="FF0000"/>
                </a:solidFill>
              </a:rPr>
              <a:t>自動車ボディの移動</a:t>
            </a:r>
            <a:r>
              <a:rPr lang="ja-JP" altLang="en-US" dirty="0"/>
              <a:t>をオーバーセットメッシュ法で</a:t>
            </a:r>
            <a:br>
              <a:rPr lang="en-US" altLang="ja-JP" dirty="0"/>
            </a:br>
            <a:r>
              <a:rPr lang="ja-JP" altLang="en-US" dirty="0"/>
              <a:t>再現．（実ラインの塗装工程ではコンベヤによりボディが移動．）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平均時間増分は約</a:t>
            </a:r>
            <a:r>
              <a:rPr lang="en-US" altLang="ja-JP" dirty="0"/>
              <a:t>0.1</a:t>
            </a:r>
            <a:r>
              <a:rPr lang="ja-JP" altLang="en-US" dirty="0"/>
              <a:t>秒で，</a:t>
            </a:r>
            <a:r>
              <a:rPr lang="en-US" altLang="ja-JP" dirty="0"/>
              <a:t>370</a:t>
            </a:r>
            <a:r>
              <a:rPr lang="ja-JP" altLang="en-US" dirty="0"/>
              <a:t>秒間の時間発展解析を実施．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4037625" y="6611902"/>
            <a:ext cx="1054894" cy="196968"/>
          </a:xfrm>
        </p:spPr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grpSp>
        <p:nvGrpSpPr>
          <p:cNvPr id="35" name="グループ化 34"/>
          <p:cNvGrpSpPr/>
          <p:nvPr/>
        </p:nvGrpSpPr>
        <p:grpSpPr>
          <a:xfrm>
            <a:off x="4153087" y="1380638"/>
            <a:ext cx="4962261" cy="2799476"/>
            <a:chOff x="4057659" y="1379819"/>
            <a:chExt cx="5124961" cy="2891264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4796954" y="1636001"/>
              <a:ext cx="4011351" cy="2518405"/>
              <a:chOff x="1168399" y="1313324"/>
              <a:chExt cx="7022919" cy="4409126"/>
            </a:xfrm>
          </p:grpSpPr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399" y="1313324"/>
                <a:ext cx="7022919" cy="4409126"/>
              </a:xfrm>
              <a:prstGeom prst="rect">
                <a:avLst/>
              </a:prstGeom>
            </p:spPr>
          </p:pic>
          <p:sp>
            <p:nvSpPr>
              <p:cNvPr id="7" name="テキスト ボックス 6"/>
              <p:cNvSpPr txBox="1"/>
              <p:nvPr/>
            </p:nvSpPr>
            <p:spPr>
              <a:xfrm>
                <a:off x="1445321" y="2490480"/>
                <a:ext cx="345379" cy="279180"/>
              </a:xfrm>
              <a:prstGeom prst="rect">
                <a:avLst/>
              </a:prstGeom>
              <a:noFill/>
            </p:spPr>
            <p:txBody>
              <a:bodyPr wrap="square" tIns="46800" bIns="46800" rtlCol="0" anchor="ctr" anchorCtr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1200" dirty="0"/>
              </a:p>
            </p:txBody>
          </p:sp>
          <p:sp>
            <p:nvSpPr>
              <p:cNvPr id="8" name="テキスト ボックス 7"/>
              <p:cNvSpPr txBox="1"/>
              <p:nvPr/>
            </p:nvSpPr>
            <p:spPr>
              <a:xfrm>
                <a:off x="3702467" y="1664980"/>
                <a:ext cx="345379" cy="279180"/>
              </a:xfrm>
              <a:prstGeom prst="rect">
                <a:avLst/>
              </a:prstGeom>
              <a:noFill/>
            </p:spPr>
            <p:txBody>
              <a:bodyPr wrap="square" tIns="46800" bIns="46800" rtlCol="0" anchor="ctr" anchorCtr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1200" dirty="0"/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7283867" y="3378297"/>
                <a:ext cx="345379" cy="279180"/>
              </a:xfrm>
              <a:prstGeom prst="rect">
                <a:avLst/>
              </a:prstGeom>
              <a:noFill/>
            </p:spPr>
            <p:txBody>
              <a:bodyPr wrap="square" tIns="46800" bIns="46800" rtlCol="0" anchor="ctr" anchorCtr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1200" dirty="0"/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3270667" y="4395480"/>
                <a:ext cx="345379" cy="279180"/>
              </a:xfrm>
              <a:prstGeom prst="rect">
                <a:avLst/>
              </a:prstGeom>
              <a:noFill/>
            </p:spPr>
            <p:txBody>
              <a:bodyPr wrap="square" tIns="46800" bIns="46800" rtlCol="0" anchor="ctr" anchorCtr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1200" dirty="0"/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2925288" y="3599790"/>
                <a:ext cx="345379" cy="279180"/>
              </a:xfrm>
              <a:prstGeom prst="rect">
                <a:avLst/>
              </a:prstGeom>
              <a:noFill/>
            </p:spPr>
            <p:txBody>
              <a:bodyPr wrap="square" tIns="46800" bIns="46800" rtlCol="0" anchor="ctr" anchorCtr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</a:rPr>
                  <a:t>●</a:t>
                </a:r>
                <a:endParaRPr kumimoji="1" lang="ja-JP" altLang="en-US" sz="1200" dirty="0"/>
              </a:p>
            </p:txBody>
          </p:sp>
        </p:grpSp>
        <p:cxnSp>
          <p:nvCxnSpPr>
            <p:cNvPr id="34" name="直線コネクタ 33"/>
            <p:cNvCxnSpPr/>
            <p:nvPr/>
          </p:nvCxnSpPr>
          <p:spPr>
            <a:xfrm flipV="1">
              <a:off x="5303883" y="3056400"/>
              <a:ext cx="595208" cy="4995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7382472" y="2176051"/>
              <a:ext cx="18001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Ch.2</a:t>
              </a:r>
              <a:r>
                <a:rPr kumimoji="1" lang="ja-JP" altLang="en-US" sz="2000" dirty="0"/>
                <a:t>：フード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564780" y="1494835"/>
              <a:ext cx="1725207" cy="413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Ch.4</a:t>
              </a:r>
              <a:r>
                <a:rPr kumimoji="1" lang="ja-JP" altLang="en-US" sz="2000" dirty="0"/>
                <a:t>：ルーフ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059060" y="3524711"/>
              <a:ext cx="1990806" cy="413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Ch.3</a:t>
              </a:r>
              <a:r>
                <a:rPr kumimoji="1" lang="ja-JP" altLang="en-US" sz="2000" dirty="0"/>
                <a:t>：</a:t>
              </a:r>
              <a:r>
                <a:rPr lang="ja-JP" altLang="en-US" sz="2000" dirty="0"/>
                <a:t>サイドドア</a:t>
              </a:r>
              <a:endParaRPr kumimoji="1" lang="ja-JP" altLang="en-US" sz="20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274549" y="3870973"/>
              <a:ext cx="201543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Ch.5</a:t>
              </a:r>
              <a:r>
                <a:rPr kumimoji="1" lang="ja-JP" altLang="en-US" sz="2000" dirty="0"/>
                <a:t>：</a:t>
              </a:r>
              <a:r>
                <a:rPr lang="ja-JP" altLang="en-US" sz="2000" dirty="0"/>
                <a:t>サイドシル</a:t>
              </a:r>
              <a:endParaRPr kumimoji="1" lang="ja-JP" altLang="en-US" sz="20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57659" y="1379819"/>
              <a:ext cx="19922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Ch.7</a:t>
              </a:r>
              <a:r>
                <a:rPr kumimoji="1" lang="ja-JP" altLang="en-US" sz="2000" dirty="0"/>
                <a:t>：</a:t>
              </a:r>
              <a:r>
                <a:rPr lang="ja-JP" altLang="en-US" sz="2000" dirty="0"/>
                <a:t>後部ドア</a:t>
              </a:r>
              <a:endParaRPr kumimoji="1" lang="ja-JP" altLang="en-US" sz="2000" dirty="0"/>
            </a:p>
          </p:txBody>
        </p:sp>
        <p:cxnSp>
          <p:nvCxnSpPr>
            <p:cNvPr id="22" name="直線コネクタ 21"/>
            <p:cNvCxnSpPr/>
            <p:nvPr/>
          </p:nvCxnSpPr>
          <p:spPr>
            <a:xfrm flipH="1" flipV="1">
              <a:off x="5077942" y="1804152"/>
              <a:ext cx="29720" cy="5101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6441637" y="1820271"/>
              <a:ext cx="145802" cy="62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H="1" flipV="1">
              <a:off x="6177239" y="3500669"/>
              <a:ext cx="694576" cy="3703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 flipV="1">
              <a:off x="8289987" y="2582119"/>
              <a:ext cx="115663" cy="254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467669"/>
              </p:ext>
            </p:extLst>
          </p:nvPr>
        </p:nvGraphicFramePr>
        <p:xfrm>
          <a:off x="161343" y="2896022"/>
          <a:ext cx="3764994" cy="11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6027">
                  <a:extLst>
                    <a:ext uri="{9D8B030D-6E8A-4147-A177-3AD203B41FA5}">
                      <a16:colId xmlns:a16="http://schemas.microsoft.com/office/drawing/2014/main" val="3573894939"/>
                    </a:ext>
                  </a:extLst>
                </a:gridCol>
                <a:gridCol w="1061819">
                  <a:extLst>
                    <a:ext uri="{9D8B030D-6E8A-4147-A177-3AD203B41FA5}">
                      <a16:colId xmlns:a16="http://schemas.microsoft.com/office/drawing/2014/main" val="702526711"/>
                    </a:ext>
                  </a:extLst>
                </a:gridCol>
                <a:gridCol w="1237148">
                  <a:extLst>
                    <a:ext uri="{9D8B030D-6E8A-4147-A177-3AD203B41FA5}">
                      <a16:colId xmlns:a16="http://schemas.microsoft.com/office/drawing/2014/main" val="1926777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節点数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要素数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589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chemeClr val="tx1"/>
                          </a:solidFill>
                        </a:rPr>
                        <a:t>電着槽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約</a:t>
                      </a:r>
                      <a:r>
                        <a:rPr kumimoji="1" lang="en-US" altLang="ja-JP" sz="1800" baseline="0" dirty="0"/>
                        <a:t> 50 </a:t>
                      </a:r>
                      <a:r>
                        <a:rPr kumimoji="1" lang="ja-JP" altLang="en-US" sz="1800" baseline="0" dirty="0"/>
                        <a:t>万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約 </a:t>
                      </a:r>
                      <a:r>
                        <a:rPr kumimoji="1" lang="en-US" altLang="ja-JP" sz="1800" dirty="0"/>
                        <a:t>275</a:t>
                      </a:r>
                      <a:r>
                        <a:rPr kumimoji="1" lang="ja-JP" altLang="en-US" sz="1800" dirty="0"/>
                        <a:t> 万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47755"/>
                  </a:ext>
                </a:extLst>
              </a:tr>
              <a:tr h="243599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自動車ボディ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約 </a:t>
                      </a:r>
                      <a:r>
                        <a:rPr kumimoji="1" lang="en-US" altLang="ja-JP" sz="1800" dirty="0"/>
                        <a:t>78 </a:t>
                      </a:r>
                      <a:r>
                        <a:rPr kumimoji="1" lang="ja-JP" altLang="en-US" sz="1800" dirty="0"/>
                        <a:t>万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約 </a:t>
                      </a:r>
                      <a:r>
                        <a:rPr kumimoji="1" lang="en-US" altLang="ja-JP" sz="1800" dirty="0"/>
                        <a:t>344 </a:t>
                      </a:r>
                      <a:r>
                        <a:rPr kumimoji="1" lang="ja-JP" altLang="en-US" sz="1800" dirty="0"/>
                        <a:t>万</a:t>
                      </a:r>
                      <a:endParaRPr kumimoji="1" lang="ja-JP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982957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F68C19-3361-4138-A3A3-1A06F6FF4359}"/>
              </a:ext>
            </a:extLst>
          </p:cNvPr>
          <p:cNvSpPr txBox="1"/>
          <p:nvPr/>
        </p:nvSpPr>
        <p:spPr>
          <a:xfrm>
            <a:off x="89623" y="2368329"/>
            <a:ext cx="4020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左右対称とみなし，右半分のみを解析．</a:t>
            </a:r>
          </a:p>
        </p:txBody>
      </p:sp>
    </p:spTree>
    <p:extLst>
      <p:ext uri="{BB962C8B-B14F-4D97-AF65-F5344CB8AC3E}">
        <p14:creationId xmlns:p14="http://schemas.microsoft.com/office/powerpoint/2010/main" val="77969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utp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7000" y="667732"/>
            <a:ext cx="8898878" cy="546893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電着塗装シミュレーションの様子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24002" r="86209" b="42040"/>
          <a:stretch/>
        </p:blipFill>
        <p:spPr>
          <a:xfrm>
            <a:off x="8035963" y="1190640"/>
            <a:ext cx="113825" cy="15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154246" y="2369308"/>
                <a:ext cx="551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246" y="2369308"/>
                <a:ext cx="551329" cy="369332"/>
              </a:xfrm>
              <a:prstGeom prst="rect">
                <a:avLst/>
              </a:prstGeom>
              <a:blipFill>
                <a:blip r:embed="rId7"/>
                <a:stretch>
                  <a:fillRect r="-18889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8145733" y="1180217"/>
                <a:ext cx="592840" cy="36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733" y="1180217"/>
                <a:ext cx="592840" cy="367111"/>
              </a:xfrm>
              <a:prstGeom prst="rect">
                <a:avLst/>
              </a:prstGeom>
              <a:blipFill>
                <a:blip r:embed="rId8"/>
                <a:stretch>
                  <a:fillRect r="-31959"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24002" r="86209" b="42040"/>
          <a:stretch/>
        </p:blipFill>
        <p:spPr>
          <a:xfrm>
            <a:off x="8040018" y="2996435"/>
            <a:ext cx="113825" cy="154800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24002" r="86209" b="42040"/>
          <a:stretch/>
        </p:blipFill>
        <p:spPr>
          <a:xfrm>
            <a:off x="8044074" y="4806809"/>
            <a:ext cx="113825" cy="15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8120979" y="4204890"/>
                <a:ext cx="551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979" y="4204890"/>
                <a:ext cx="55132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8149788" y="3015799"/>
                <a:ext cx="5928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270 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788" y="3015799"/>
                <a:ext cx="592840" cy="369332"/>
              </a:xfrm>
              <a:prstGeom prst="rect">
                <a:avLst/>
              </a:prstGeom>
              <a:blipFill>
                <a:blip r:embed="rId10"/>
                <a:stretch>
                  <a:fillRect r="-25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999655" y="6006654"/>
                <a:ext cx="1293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655" y="6006654"/>
                <a:ext cx="1293751" cy="369332"/>
              </a:xfrm>
              <a:prstGeom prst="rect">
                <a:avLst/>
              </a:prstGeom>
              <a:blipFill>
                <a:blip r:embed="rId11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8023216" y="4817563"/>
                <a:ext cx="11650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216" y="4817563"/>
                <a:ext cx="1165063" cy="369332"/>
              </a:xfrm>
              <a:prstGeom prst="rect">
                <a:avLst/>
              </a:prstGeom>
              <a:blipFill>
                <a:blip r:embed="rId12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600943" y="1093539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/>
              <a:t>塗装膜厚</a:t>
            </a:r>
            <a:endParaRPr kumimoji="1" lang="ja-JP" altLang="en-US" sz="2400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00943" y="2956309"/>
            <a:ext cx="168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/>
              <a:t>表面電位</a:t>
            </a:r>
            <a:endParaRPr kumimoji="1" lang="ja-JP" altLang="en-US" sz="2400" u="sng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21873" y="4761116"/>
            <a:ext cx="232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/>
              <a:t>表面電流密度</a:t>
            </a:r>
            <a:endParaRPr kumimoji="1" lang="ja-JP" altLang="en-US" sz="24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31787" y="718800"/>
            <a:ext cx="609376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車体全没後，通電開始時からの解析．視点は対称面側．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0650" y="4544436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/>
              <a:t>表面電流密度は析出開始時に極大となり，</a:t>
            </a:r>
            <a:br>
              <a:rPr kumimoji="1" lang="en-US" altLang="ja-JP" dirty="0"/>
            </a:br>
            <a:r>
              <a:rPr lang="ja-JP" altLang="en-US" dirty="0"/>
              <a:t>塗膜が析出すると減少する．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10649" y="2772314"/>
            <a:ext cx="4901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/>
              <a:t>表面電位は塗膜の成長とともに上昇するため，</a:t>
            </a:r>
            <a:br>
              <a:rPr kumimoji="1" lang="en-US" altLang="ja-JP" dirty="0"/>
            </a:br>
            <a:r>
              <a:rPr kumimoji="1" lang="ja-JP" altLang="en-US" dirty="0"/>
              <a:t>内板の表面電位は遅れて上昇する．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10650" y="1198285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/>
              <a:t>塗膜は外板から析出し，内板へと付きまわる．</a:t>
            </a:r>
          </a:p>
        </p:txBody>
      </p:sp>
    </p:spTree>
    <p:extLst>
      <p:ext uri="{BB962C8B-B14F-4D97-AF65-F5344CB8AC3E}">
        <p14:creationId xmlns:p14="http://schemas.microsoft.com/office/powerpoint/2010/main" val="37419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測定結果</a:t>
            </a:r>
            <a:r>
              <a:rPr kumimoji="1" lang="ja-JP" altLang="en-US" dirty="0"/>
              <a:t>と解析結果の比較（最終膜厚）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4037625" y="6611902"/>
            <a:ext cx="1054894" cy="196968"/>
          </a:xfrm>
        </p:spPr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61257" y="830617"/>
            <a:ext cx="8620807" cy="5495681"/>
          </a:xfrm>
        </p:spPr>
        <p:txBody>
          <a:bodyPr/>
          <a:lstStyle/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/>
          </a:p>
        </p:txBody>
      </p:sp>
      <p:sp>
        <p:nvSpPr>
          <p:cNvPr id="11" name="角丸四角形 10"/>
          <p:cNvSpPr/>
          <p:nvPr/>
        </p:nvSpPr>
        <p:spPr>
          <a:xfrm>
            <a:off x="943428" y="4797791"/>
            <a:ext cx="7257143" cy="9579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誤差は最大でも</a:t>
            </a:r>
            <a:r>
              <a:rPr kumimoji="1" lang="en-US" altLang="ja-JP" sz="2400" dirty="0"/>
              <a:t>13.5</a:t>
            </a:r>
            <a:r>
              <a:rPr lang="ja-JP" altLang="en-US" sz="2400" dirty="0"/>
              <a:t> </a:t>
            </a:r>
            <a:r>
              <a:rPr lang="en-US" altLang="ja-JP" sz="2400" dirty="0"/>
              <a:t>%</a:t>
            </a:r>
            <a:r>
              <a:rPr lang="ja-JP" altLang="en-US" sz="2400" dirty="0"/>
              <a:t>であり</a:t>
            </a:r>
            <a:r>
              <a:rPr kumimoji="1" lang="ja-JP" altLang="en-US" sz="2400" dirty="0"/>
              <a:t>，合わせ込みなしでも</a:t>
            </a:r>
            <a:br>
              <a:rPr kumimoji="1" lang="en-US" altLang="ja-JP" sz="2400" dirty="0"/>
            </a:br>
            <a:r>
              <a:rPr lang="ja-JP" altLang="en-US" sz="2400" dirty="0">
                <a:solidFill>
                  <a:srgbClr val="FF0000"/>
                </a:solidFill>
              </a:rPr>
              <a:t>精度良く</a:t>
            </a:r>
            <a:r>
              <a:rPr kumimoji="1" lang="ja-JP" altLang="en-US" sz="2400" dirty="0">
                <a:solidFill>
                  <a:srgbClr val="FF0000"/>
                </a:solidFill>
              </a:rPr>
              <a:t>測定結果を再現できている</a:t>
            </a:r>
            <a:r>
              <a:rPr kumimoji="1" lang="ja-JP" altLang="en-US" sz="2400" dirty="0"/>
              <a:t>．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3" y="1556445"/>
            <a:ext cx="7696897" cy="249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15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測定結果</a:t>
            </a:r>
            <a:r>
              <a:rPr kumimoji="1" lang="ja-JP" altLang="en-US" dirty="0"/>
              <a:t>と</a:t>
            </a:r>
            <a:r>
              <a:rPr lang="ja-JP" altLang="en-US" dirty="0"/>
              <a:t>解析結果</a:t>
            </a:r>
            <a:r>
              <a:rPr kumimoji="1" lang="ja-JP" altLang="en-US" dirty="0"/>
              <a:t>の比較（表面電位）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4037625" y="6611902"/>
            <a:ext cx="1054894" cy="196968"/>
          </a:xfrm>
        </p:spPr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7" r="23443" b="69289"/>
          <a:stretch/>
        </p:blipFill>
        <p:spPr>
          <a:xfrm>
            <a:off x="7056224" y="1018610"/>
            <a:ext cx="1567543" cy="717479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943428" y="4800733"/>
            <a:ext cx="7257143" cy="9579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表面電位の立ち上がりが解析結果のほうが早くなる</a:t>
            </a:r>
            <a:br>
              <a:rPr lang="en-US" altLang="ja-JP" sz="2400" dirty="0"/>
            </a:br>
            <a:r>
              <a:rPr lang="ja-JP" altLang="en-US" sz="2400" dirty="0"/>
              <a:t>傾向にあるが，</a:t>
            </a:r>
            <a:r>
              <a:rPr lang="ja-JP" altLang="en-US" sz="2400" dirty="0">
                <a:solidFill>
                  <a:srgbClr val="FF0000"/>
                </a:solidFill>
              </a:rPr>
              <a:t>測定結果の概形を再現できている</a:t>
            </a:r>
            <a:r>
              <a:rPr lang="ja-JP" altLang="en-US" sz="2400" dirty="0"/>
              <a:t>．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910468"/>
            <a:ext cx="4279401" cy="25024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4" y="1910468"/>
            <a:ext cx="4279401" cy="25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29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948568"/>
            <a:ext cx="4279401" cy="246431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67" y="1913561"/>
            <a:ext cx="4279401" cy="250241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測定結果</a:t>
            </a:r>
            <a:r>
              <a:rPr kumimoji="1" lang="ja-JP" altLang="en-US" dirty="0"/>
              <a:t>と</a:t>
            </a:r>
            <a:r>
              <a:rPr lang="ja-JP" altLang="en-US" dirty="0"/>
              <a:t>解析結果</a:t>
            </a:r>
            <a:r>
              <a:rPr kumimoji="1" lang="ja-JP" altLang="en-US" dirty="0"/>
              <a:t>の比較（表面電位）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4037625" y="6611902"/>
            <a:ext cx="1054894" cy="196968"/>
          </a:xfrm>
        </p:spPr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7" r="23443" b="69289"/>
          <a:stretch/>
        </p:blipFill>
        <p:spPr>
          <a:xfrm>
            <a:off x="7056224" y="1018610"/>
            <a:ext cx="1567543" cy="717479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943428" y="4800733"/>
            <a:ext cx="7257143" cy="9579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表面電位の立ち上がりが解析結果のほうが早くなる</a:t>
            </a:r>
            <a:br>
              <a:rPr lang="en-US" altLang="ja-JP" sz="2400" dirty="0"/>
            </a:br>
            <a:r>
              <a:rPr lang="ja-JP" altLang="en-US" sz="2400" dirty="0"/>
              <a:t>傾向にあるが，</a:t>
            </a:r>
            <a:r>
              <a:rPr lang="ja-JP" altLang="en-US" sz="2400" dirty="0">
                <a:solidFill>
                  <a:srgbClr val="FF0000"/>
                </a:solidFill>
              </a:rPr>
              <a:t>測定結果の概形を再現できている</a:t>
            </a:r>
            <a:r>
              <a:rPr lang="ja-JP" altLang="en-US" sz="2400" dirty="0"/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2388659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4" y="1900681"/>
            <a:ext cx="4279401" cy="2502413"/>
          </a:xfrm>
          <a:prstGeom prst="rect">
            <a:avLst/>
          </a:prstGeom>
        </p:spPr>
      </p:pic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913559"/>
            <a:ext cx="4279401" cy="2502413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測定結果</a:t>
            </a:r>
            <a:r>
              <a:rPr kumimoji="1" lang="ja-JP" altLang="en-US" dirty="0"/>
              <a:t>と</a:t>
            </a:r>
            <a:r>
              <a:rPr lang="ja-JP" altLang="en-US" dirty="0"/>
              <a:t>解析結果</a:t>
            </a:r>
            <a:r>
              <a:rPr kumimoji="1" lang="ja-JP" altLang="en-US" dirty="0"/>
              <a:t>の比較（表面電位）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>
          <a:xfrm>
            <a:off x="4037625" y="6611902"/>
            <a:ext cx="1054894" cy="196968"/>
          </a:xfrm>
        </p:spPr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7" r="23443" b="69289"/>
          <a:stretch/>
        </p:blipFill>
        <p:spPr>
          <a:xfrm>
            <a:off x="7056224" y="1018610"/>
            <a:ext cx="1567543" cy="717479"/>
          </a:xfrm>
          <a:prstGeom prst="rect">
            <a:avLst/>
          </a:prstGeom>
        </p:spPr>
      </p:pic>
      <p:sp>
        <p:nvSpPr>
          <p:cNvPr id="31" name="角丸四角形 30"/>
          <p:cNvSpPr/>
          <p:nvPr/>
        </p:nvSpPr>
        <p:spPr>
          <a:xfrm>
            <a:off x="943428" y="4800733"/>
            <a:ext cx="7257143" cy="9579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dirty="0"/>
              <a:t>精度不足が課題であった</a:t>
            </a:r>
            <a:r>
              <a:rPr lang="ja-JP" altLang="en-US" sz="2400" dirty="0">
                <a:solidFill>
                  <a:srgbClr val="FF0000"/>
                </a:solidFill>
              </a:rPr>
              <a:t>内板（</a:t>
            </a:r>
            <a:r>
              <a:rPr lang="en-US" altLang="ja-JP" sz="2400" dirty="0">
                <a:solidFill>
                  <a:srgbClr val="FF0000"/>
                </a:solidFill>
              </a:rPr>
              <a:t>Ch. 6</a:t>
            </a:r>
            <a:r>
              <a:rPr lang="ja-JP" altLang="en-US" sz="2400" dirty="0">
                <a:solidFill>
                  <a:srgbClr val="FF0000"/>
                </a:solidFill>
              </a:rPr>
              <a:t>：床）</a:t>
            </a:r>
            <a:r>
              <a:rPr lang="ja-JP" altLang="en-US" sz="2400" dirty="0">
                <a:solidFill>
                  <a:schemeClr val="tx1"/>
                </a:solidFill>
              </a:rPr>
              <a:t>においても</a:t>
            </a:r>
            <a:r>
              <a:rPr lang="ja-JP" altLang="en-US" sz="2400" dirty="0"/>
              <a:t>，</a:t>
            </a:r>
            <a:endParaRPr lang="en-US" altLang="ja-JP" sz="2400" dirty="0"/>
          </a:p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精度よく測定結果を再現できている</a:t>
            </a:r>
            <a:r>
              <a:rPr lang="ja-JP" altLang="en-US" sz="2400" dirty="0"/>
              <a:t>．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9049" y="5879597"/>
            <a:ext cx="7592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ただし，</a:t>
            </a:r>
            <a:r>
              <a:rPr lang="en-US" altLang="ja-JP" dirty="0"/>
              <a:t>Ch. 6: </a:t>
            </a:r>
            <a:r>
              <a:rPr lang="ja-JP" altLang="en-US" dirty="0"/>
              <a:t>床 については膜厚の測定結果がないため表面電位のみ表示．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10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電着塗装とは？</a:t>
            </a:r>
          </a:p>
        </p:txBody>
      </p:sp>
      <p:pic>
        <p:nvPicPr>
          <p:cNvPr id="6" name="コンテンツ プレースホルダー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1" y="1233179"/>
            <a:ext cx="3617913" cy="2436813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462994" y="3669426"/>
            <a:ext cx="3731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http://n-link.nissan.co.jp/NOM/PLANT/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0471" y="4268444"/>
            <a:ext cx="85646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電着塗装とは</a:t>
            </a:r>
            <a:r>
              <a:rPr kumimoji="1"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電流を流すことで塗膜を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析出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させる塗装法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防錆・防食のため自動車ボディの下塗りなどに用いられている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塗装条件等の最適化等に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電着塗装シミュレーション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が必要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394334" y="955478"/>
            <a:ext cx="4579751" cy="2828711"/>
            <a:chOff x="3277160" y="3569122"/>
            <a:chExt cx="4579751" cy="2828711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3277160" y="3569122"/>
              <a:ext cx="4579751" cy="2828711"/>
              <a:chOff x="2838922" y="3030940"/>
              <a:chExt cx="4579751" cy="2828711"/>
            </a:xfrm>
          </p:grpSpPr>
          <p:pic>
            <p:nvPicPr>
              <p:cNvPr id="22" name="図 2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8922" y="3754347"/>
                <a:ext cx="4579751" cy="2105304"/>
              </a:xfrm>
              <a:prstGeom prst="rect">
                <a:avLst/>
              </a:prstGeom>
            </p:spPr>
          </p:pic>
          <p:sp>
            <p:nvSpPr>
              <p:cNvPr id="23" name="平行四辺形 22"/>
              <p:cNvSpPr/>
              <p:nvPr/>
            </p:nvSpPr>
            <p:spPr>
              <a:xfrm flipH="1">
                <a:off x="3181346" y="4352925"/>
                <a:ext cx="552453" cy="1231310"/>
              </a:xfrm>
              <a:prstGeom prst="parallelogram">
                <a:avLst>
                  <a:gd name="adj" fmla="val 35652"/>
                </a:avLst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 flipH="1" flipV="1">
                <a:off x="3343277" y="3559130"/>
                <a:ext cx="1" cy="7937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>
                <a:off x="3347406" y="3570852"/>
                <a:ext cx="8286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flipV="1">
                <a:off x="5142042" y="3559130"/>
                <a:ext cx="0" cy="106049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/>
              <p:nvPr/>
            </p:nvCxnSpPr>
            <p:spPr>
              <a:xfrm flipH="1">
                <a:off x="4317496" y="3570852"/>
                <a:ext cx="828674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/>
              <p:nvPr/>
            </p:nvCxnSpPr>
            <p:spPr>
              <a:xfrm flipH="1" flipV="1">
                <a:off x="4176080" y="3382548"/>
                <a:ext cx="1" cy="376606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/>
              <p:cNvCxnSpPr/>
              <p:nvPr/>
            </p:nvCxnSpPr>
            <p:spPr>
              <a:xfrm flipH="1" flipV="1">
                <a:off x="4317494" y="3447010"/>
                <a:ext cx="1" cy="24768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テキスト ボックス 29"/>
              <p:cNvSpPr txBox="1"/>
              <p:nvPr/>
            </p:nvSpPr>
            <p:spPr>
              <a:xfrm>
                <a:off x="3293499" y="3272691"/>
                <a:ext cx="283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+</a:t>
                </a:r>
                <a:endParaRPr kumimoji="1" lang="ja-JP" altLang="en-US" dirty="0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856408" y="3272691"/>
                <a:ext cx="283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-</a:t>
                </a:r>
                <a:endParaRPr kumimoji="1" lang="ja-JP" altLang="en-US" dirty="0"/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3890290" y="3030940"/>
                <a:ext cx="6532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電源</a:t>
                </a:r>
                <a:endParaRPr kumimoji="1" lang="ja-JP" altLang="en-US" sz="140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4533493" y="4622544"/>
                <a:ext cx="11949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車体</a:t>
                </a:r>
                <a:br>
                  <a:rPr lang="en-US" altLang="ja-JP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</a:br>
                <a:r>
                  <a:rPr lang="ja-JP" altLang="en-US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（カソード）</a:t>
                </a:r>
                <a:endParaRPr kumimoji="1" lang="ja-JP" altLang="en-US" sz="1400" b="1" dirty="0">
                  <a:latin typeface="HGPｺﾞｼｯｸM" panose="020B0600000000000000" pitchFamily="50" charset="-128"/>
                  <a:ea typeface="HGPｺﾞｼｯｸM" panose="020B0600000000000000" pitchFamily="50" charset="-128"/>
                </a:endParaRP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2962090" y="4352925"/>
                <a:ext cx="738664" cy="123131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  <a:scene3d>
                  <a:camera prst="orthographicFront">
                    <a:rot lat="0" lon="0" rev="0"/>
                  </a:camera>
                  <a:lightRig rig="threePt" dir="t"/>
                </a:scene3d>
              </a:bodyPr>
              <a:lstStyle/>
              <a:p>
                <a:pPr algn="ctr"/>
                <a:r>
                  <a:rPr kumimoji="1" lang="ja-JP" altLang="en-US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電極棒</a:t>
                </a:r>
                <a:br>
                  <a:rPr kumimoji="1" lang="en-US" altLang="ja-JP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</a:br>
                <a:r>
                  <a:rPr kumimoji="1" lang="ja-JP" altLang="en-US" b="1" dirty="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（アノード）</a:t>
                </a:r>
              </a:p>
            </p:txBody>
          </p:sp>
        </p:grpSp>
        <p:grpSp>
          <p:nvGrpSpPr>
            <p:cNvPr id="11" name="グループ化 10"/>
            <p:cNvGrpSpPr/>
            <p:nvPr/>
          </p:nvGrpSpPr>
          <p:grpSpPr>
            <a:xfrm>
              <a:off x="5860615" y="4157321"/>
              <a:ext cx="1630690" cy="400110"/>
              <a:chOff x="6076959" y="3013525"/>
              <a:chExt cx="1630690" cy="400110"/>
            </a:xfrm>
          </p:grpSpPr>
          <p:sp>
            <p:nvSpPr>
              <p:cNvPr id="20" name="楕円 19"/>
              <p:cNvSpPr/>
              <p:nvPr/>
            </p:nvSpPr>
            <p:spPr>
              <a:xfrm>
                <a:off x="6140138" y="3064095"/>
                <a:ext cx="317812" cy="31781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6076959" y="3013525"/>
                <a:ext cx="163069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/>
                  <a:t>＋　</a:t>
                </a:r>
                <a:r>
                  <a:rPr kumimoji="1" lang="ja-JP" altLang="en-US" dirty="0"/>
                  <a:t>塗料粒子</a:t>
                </a:r>
              </a:p>
            </p:txBody>
          </p:sp>
        </p:grpSp>
        <p:grpSp>
          <p:nvGrpSpPr>
            <p:cNvPr id="12" name="グループ化 11"/>
            <p:cNvGrpSpPr/>
            <p:nvPr/>
          </p:nvGrpSpPr>
          <p:grpSpPr>
            <a:xfrm>
              <a:off x="6808614" y="5063373"/>
              <a:ext cx="359820" cy="369332"/>
              <a:chOff x="6098130" y="3034554"/>
              <a:chExt cx="359820" cy="369332"/>
            </a:xfrm>
          </p:grpSpPr>
          <p:sp>
            <p:nvSpPr>
              <p:cNvPr id="18" name="楕円 17"/>
              <p:cNvSpPr/>
              <p:nvPr/>
            </p:nvSpPr>
            <p:spPr>
              <a:xfrm>
                <a:off x="6140138" y="3064095"/>
                <a:ext cx="317812" cy="31781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6098130" y="3034554"/>
                <a:ext cx="350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＋</a:t>
                </a:r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4201480" y="4829675"/>
              <a:ext cx="359820" cy="369332"/>
              <a:chOff x="6098130" y="3034554"/>
              <a:chExt cx="359820" cy="369332"/>
            </a:xfrm>
          </p:grpSpPr>
          <p:sp>
            <p:nvSpPr>
              <p:cNvPr id="16" name="楕円 15"/>
              <p:cNvSpPr/>
              <p:nvPr/>
            </p:nvSpPr>
            <p:spPr>
              <a:xfrm>
                <a:off x="6140138" y="3064095"/>
                <a:ext cx="317812" cy="317812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6098130" y="3034554"/>
                <a:ext cx="350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/>
                  <a:t>＋</a:t>
                </a:r>
              </a:p>
            </p:txBody>
          </p:sp>
        </p:grpSp>
        <p:cxnSp>
          <p:nvCxnSpPr>
            <p:cNvPr id="14" name="直線矢印コネクタ 13"/>
            <p:cNvCxnSpPr/>
            <p:nvPr/>
          </p:nvCxnSpPr>
          <p:spPr>
            <a:xfrm>
              <a:off x="4472905" y="5157807"/>
              <a:ext cx="182255" cy="26723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>
              <a:off x="6538770" y="5332892"/>
              <a:ext cx="343136" cy="2030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9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9"/>
    </mc:Choice>
    <mc:Fallback xmlns="">
      <p:transition spd="slow" advTm="1324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1028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本発表のまとめ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ja-JP" altLang="en-US" dirty="0"/>
              <a:t>新しい電着数理モデルに基づく電着塗装シミュレーションを</a:t>
            </a:r>
            <a:br>
              <a:rPr lang="en-US" altLang="ja-JP" dirty="0"/>
            </a:br>
            <a:r>
              <a:rPr lang="ja-JP" altLang="en-US" dirty="0"/>
              <a:t>実ラインの自動車ボディに適用した．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有限要素解析結果と実ラインでの測定結果を比較することで，</a:t>
            </a:r>
            <a:br>
              <a:rPr lang="en-US" altLang="ja-JP" dirty="0"/>
            </a:br>
            <a:r>
              <a:rPr lang="ja-JP" altLang="en-US" dirty="0">
                <a:solidFill>
                  <a:srgbClr val="FF0000"/>
                </a:solidFill>
              </a:rPr>
              <a:t>モデルパラメータの合わせ込みをしなくても精度よく測定結果を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ja-JP" altLang="en-US" dirty="0">
                <a:solidFill>
                  <a:srgbClr val="FF0000"/>
                </a:solidFill>
              </a:rPr>
              <a:t>再現</a:t>
            </a:r>
            <a:r>
              <a:rPr lang="ja-JP" altLang="en-US" dirty="0"/>
              <a:t>できることを示した．</a:t>
            </a:r>
            <a:endParaRPr lang="en-US" altLang="ja-JP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800" u="sng" dirty="0"/>
              <a:t>今後の課題</a:t>
            </a:r>
            <a:endParaRPr lang="en-US" altLang="ja-JP" sz="2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細かいメッシュを用いた実ライン自動車ボディの解析．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アノード境界条件および槽内移動の入力データが一部不正確であったため，正確なデータに基づく解析．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分散メモリ並列化による計算の高速化．</a:t>
            </a:r>
            <a:endParaRPr lang="en-US" altLang="ja-JP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547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付録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969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印加電圧時刻歴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車体ボディ入槽時の急激な電流密度の上昇を防ぐために，</a:t>
            </a:r>
            <a:br>
              <a:rPr lang="en-US" altLang="ja-JP" dirty="0"/>
            </a:br>
            <a:r>
              <a:rPr lang="ja-JP" altLang="en-US" dirty="0"/>
              <a:t>電極は</a:t>
            </a:r>
            <a:r>
              <a:rPr lang="en-US" altLang="ja-JP" dirty="0"/>
              <a:t>2</a:t>
            </a:r>
            <a:r>
              <a:rPr lang="ja-JP" altLang="en-US" dirty="0" err="1"/>
              <a:t>つの</a:t>
            </a:r>
            <a:r>
              <a:rPr lang="ja-JP" altLang="en-US" dirty="0"/>
              <a:t>ステージに分けて制御されている．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ステージ</a:t>
            </a:r>
            <a:r>
              <a:rPr lang="en-US" altLang="ja-JP" dirty="0"/>
              <a:t>1</a:t>
            </a:r>
            <a:r>
              <a:rPr lang="ja-JP" altLang="en-US" dirty="0"/>
              <a:t>の終了時に車体表面電位が下がっている．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5" name="コンテンツ プレースホルダ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7536" y="1206500"/>
            <a:ext cx="5908568" cy="324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130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電着数理モデル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51519" y="3438763"/>
                <a:ext cx="8630545" cy="2939787"/>
              </a:xfrm>
              <a:prstGeom prst="rect">
                <a:avLst/>
              </a:prstGeom>
              <a:solidFill>
                <a:srgbClr val="FFFF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ja-JP" altLang="en-US" sz="2400" u="sng" dirty="0">
                    <a:solidFill>
                      <a:schemeClr val="tx1"/>
                    </a:solidFill>
                  </a:rPr>
                  <a:t>塗膜成長モデル</a:t>
                </a:r>
                <a:endParaRPr lang="en-US" altLang="ja-JP" sz="2400" u="sng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膜厚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, 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電流密度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, 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拡散消費電流密度の関係を表すモデルである．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塗膜の成長速度を決定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するために用いる．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析出前塗膜成長モデルで新たに濁りの濃度拡散を考慮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した．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kumimoji="1" lang="en-US" altLang="ja-JP" sz="1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kumimoji="1" lang="ja-JP" altLang="en-US" sz="2400" b="0" dirty="0">
                    <a:solidFill>
                      <a:schemeClr val="tx1"/>
                    </a:solidFill>
                  </a:rPr>
                  <a:t>  析出後 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　</m:t>
                    </m:r>
                    <m:sSub>
                      <m:sSub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difA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1" lang="en-US" altLang="ja-JP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cat</m:t>
                            </m:r>
                          </m:sub>
                        </m:sSub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1" lang="en-US" altLang="ja-JP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2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cat</m:t>
                                    </m:r>
                                  </m:sub>
                                </m:s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kumimoji="1" lang="en-US" altLang="ja-JP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sSub>
                              <m:sSub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kumimoji="1"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ja-JP" altLang="en-US" sz="2400" b="1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3438763"/>
                <a:ext cx="8630545" cy="2939787"/>
              </a:xfrm>
              <a:prstGeom prst="rect">
                <a:avLst/>
              </a:prstGeom>
              <a:blipFill>
                <a:blip r:embed="rId3"/>
                <a:stretch>
                  <a:fillRect l="-1059" t="-1660" r="-2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51520" y="657225"/>
                <a:ext cx="8630543" cy="2781538"/>
              </a:xfrm>
              <a:prstGeom prst="rect">
                <a:avLst/>
              </a:prstGeom>
              <a:solidFill>
                <a:srgbClr val="CEF9F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r>
                  <a:rPr lang="ja-JP" altLang="en-US" sz="2400" u="sng" dirty="0">
                    <a:solidFill>
                      <a:schemeClr val="tx1"/>
                    </a:solidFill>
                  </a:rPr>
                  <a:t>塗膜抵抗モデル</a:t>
                </a:r>
                <a:endParaRPr lang="en-US" altLang="ja-JP" sz="2400" u="sng" dirty="0">
                  <a:solidFill>
                    <a:schemeClr val="tx1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ja-JP" altLang="en-US" sz="2400" dirty="0">
                    <a:solidFill>
                      <a:schemeClr val="tx1"/>
                    </a:solidFill>
                  </a:rPr>
                  <a:t>膜厚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, 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表面電位</a:t>
                </a:r>
                <a:r>
                  <a:rPr lang="en-US" altLang="ja-JP" sz="2400" dirty="0">
                    <a:solidFill>
                      <a:schemeClr val="tx1"/>
                    </a:solidFill>
                  </a:rPr>
                  <a:t>, 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電流密度の関係を表すモデルである．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塗膜の抵抗値を決定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するために用いる．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 marL="342900" indent="-342900">
                  <a:buClr>
                    <a:schemeClr val="tx1"/>
                  </a:buClr>
                  <a:buFont typeface="Wingdings" panose="05000000000000000000" pitchFamily="2" charset="2"/>
                  <a:buChar char="Ø"/>
                </a:pPr>
                <a:r>
                  <a:rPr lang="ja-JP" altLang="en-US" sz="2400" dirty="0">
                    <a:solidFill>
                      <a:srgbClr val="FF0000"/>
                    </a:solidFill>
                  </a:rPr>
                  <a:t>新たに塗料流速依存性を考慮</a:t>
                </a:r>
                <a:r>
                  <a:rPr lang="ja-JP" altLang="en-US" sz="2400" dirty="0">
                    <a:solidFill>
                      <a:schemeClr val="tx1"/>
                    </a:solidFill>
                  </a:rPr>
                  <a:t>した．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altLang="ja-JP" sz="14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cat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cat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kumimoji="1"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cat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cat</m:t>
                                          </m:r>
                                        </m:sub>
                                      </m:sSub>
                                    </m:sup>
                                  </m:sSup>
                                  <m:r>
                                    <a:rPr kumimoji="1" lang="en-US" altLang="ja-JP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kumimoji="1" lang="en-US" altLang="ja-JP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2000" b="0" i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000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cat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eqArr>
                          <m:f>
                            <m:fPr>
                              <m:type m:val="noBar"/>
                              <m:ctrlPr>
                                <a:rPr kumimoji="1" lang="en-US" altLang="ja-JP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ja-JP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：撹拌</m:t>
                              </m:r>
                              <m:r>
                                <a:rPr lang="ja-JP" alt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あり</m:t>
                              </m:r>
                            </m:num>
                            <m:den>
                              <m:r>
                                <a:rPr lang="ja-JP" alt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：撹拌</m:t>
                              </m:r>
                              <m:r>
                                <a:rPr lang="ja-JP" altLang="en-US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なし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57225"/>
                <a:ext cx="8630543" cy="2781538"/>
              </a:xfrm>
              <a:prstGeom prst="rect">
                <a:avLst/>
              </a:prstGeom>
              <a:blipFill>
                <a:blip r:embed="rId4"/>
                <a:stretch>
                  <a:fillRect l="-1059" t="-17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26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620712"/>
          </a:xfrm>
        </p:spPr>
        <p:txBody>
          <a:bodyPr>
            <a:normAutofit/>
          </a:bodyPr>
          <a:lstStyle/>
          <a:p>
            <a:r>
              <a:rPr lang="ja-JP" altLang="en-US" sz="3600" dirty="0"/>
              <a:t>電着塗装とは？</a:t>
            </a:r>
          </a:p>
        </p:txBody>
      </p:sp>
      <p:sp>
        <p:nvSpPr>
          <p:cNvPr id="36" name="平行四辺形 35"/>
          <p:cNvSpPr/>
          <p:nvPr/>
        </p:nvSpPr>
        <p:spPr>
          <a:xfrm>
            <a:off x="1988274" y="1998950"/>
            <a:ext cx="1042416" cy="1638471"/>
          </a:xfrm>
          <a:prstGeom prst="parallelogram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/>
          <p:cNvSpPr/>
          <p:nvPr/>
        </p:nvSpPr>
        <p:spPr>
          <a:xfrm>
            <a:off x="2185917" y="2921666"/>
            <a:ext cx="310837" cy="310837"/>
          </a:xfrm>
          <a:prstGeom prst="ellipse">
            <a:avLst/>
          </a:prstGeom>
          <a:solidFill>
            <a:srgbClr val="04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159874" y="2798895"/>
            <a:ext cx="31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-</a:t>
            </a:r>
            <a:endParaRPr kumimoji="1" lang="ja-JP" altLang="en-US" sz="2800" dirty="0"/>
          </a:p>
        </p:txBody>
      </p:sp>
      <p:sp>
        <p:nvSpPr>
          <p:cNvPr id="39" name="平行四辺形 38"/>
          <p:cNvSpPr/>
          <p:nvPr/>
        </p:nvSpPr>
        <p:spPr>
          <a:xfrm>
            <a:off x="7677466" y="2011270"/>
            <a:ext cx="1042416" cy="1638471"/>
          </a:xfrm>
          <a:prstGeom prst="parallelogram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0" name="グループ化 39"/>
          <p:cNvGrpSpPr/>
          <p:nvPr/>
        </p:nvGrpSpPr>
        <p:grpSpPr>
          <a:xfrm>
            <a:off x="340471" y="2419585"/>
            <a:ext cx="539496" cy="539496"/>
            <a:chOff x="710832" y="1376301"/>
            <a:chExt cx="539496" cy="539496"/>
          </a:xfrm>
        </p:grpSpPr>
        <p:sp>
          <p:nvSpPr>
            <p:cNvPr id="41" name="楕円 40"/>
            <p:cNvSpPr/>
            <p:nvPr/>
          </p:nvSpPr>
          <p:spPr>
            <a:xfrm>
              <a:off x="710832" y="1376301"/>
              <a:ext cx="539496" cy="5394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808362" y="1384439"/>
              <a:ext cx="37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+</a:t>
              </a:r>
              <a:endParaRPr kumimoji="1" lang="ja-JP" altLang="en-US" sz="2800" dirty="0"/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84287" y="2999382"/>
            <a:ext cx="539496" cy="539496"/>
            <a:chOff x="431773" y="2093713"/>
            <a:chExt cx="539496" cy="539496"/>
          </a:xfrm>
        </p:grpSpPr>
        <p:sp>
          <p:nvSpPr>
            <p:cNvPr id="44" name="楕円 43"/>
            <p:cNvSpPr/>
            <p:nvPr/>
          </p:nvSpPr>
          <p:spPr>
            <a:xfrm>
              <a:off x="431773" y="2093713"/>
              <a:ext cx="539496" cy="5394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504915" y="2096528"/>
              <a:ext cx="37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+</a:t>
              </a:r>
              <a:endParaRPr kumimoji="1" lang="ja-JP" altLang="en-US" sz="2800" dirty="0"/>
            </a:p>
          </p:txBody>
        </p:sp>
      </p:grpSp>
      <p:cxnSp>
        <p:nvCxnSpPr>
          <p:cNvPr id="46" name="曲線コネクタ 45"/>
          <p:cNvCxnSpPr>
            <a:stCxn id="41" idx="6"/>
          </p:cNvCxnSpPr>
          <p:nvPr/>
        </p:nvCxnSpPr>
        <p:spPr>
          <a:xfrm>
            <a:off x="879967" y="2689333"/>
            <a:ext cx="1024177" cy="127190"/>
          </a:xfrm>
          <a:prstGeom prst="curvedConnector3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曲線コネクタ 46"/>
          <p:cNvCxnSpPr>
            <a:stCxn id="44" idx="6"/>
          </p:cNvCxnSpPr>
          <p:nvPr/>
        </p:nvCxnSpPr>
        <p:spPr>
          <a:xfrm flipV="1">
            <a:off x="1323783" y="3008142"/>
            <a:ext cx="463816" cy="260988"/>
          </a:xfrm>
          <a:prstGeom prst="curvedConnector3">
            <a:avLst/>
          </a:prstGeom>
          <a:ln w="190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楕円 47"/>
          <p:cNvSpPr/>
          <p:nvPr/>
        </p:nvSpPr>
        <p:spPr>
          <a:xfrm>
            <a:off x="2533462" y="2172585"/>
            <a:ext cx="310837" cy="310837"/>
          </a:xfrm>
          <a:prstGeom prst="ellipse">
            <a:avLst/>
          </a:prstGeom>
          <a:solidFill>
            <a:srgbClr val="04EC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07419" y="2038786"/>
            <a:ext cx="313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-</a:t>
            </a:r>
            <a:endParaRPr kumimoji="1" lang="ja-JP" altLang="en-US" sz="28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59706" y="3460344"/>
            <a:ext cx="114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塗料粒子</a:t>
            </a:r>
            <a:endParaRPr kumimoji="1" lang="ja-JP" altLang="en-US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049809" y="3269130"/>
            <a:ext cx="122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被</a:t>
            </a:r>
            <a:r>
              <a:rPr kumimoji="1" lang="ja-JP" altLang="en-US" dirty="0"/>
              <a:t>塗装物</a:t>
            </a:r>
            <a:endParaRPr kumimoji="1" lang="en-US" altLang="ja-JP" dirty="0"/>
          </a:p>
          <a:p>
            <a:r>
              <a:rPr lang="ja-JP" altLang="en-US" dirty="0"/>
              <a:t>（カソード）</a:t>
            </a:r>
            <a:endParaRPr kumimoji="1" lang="ja-JP" altLang="en-US" dirty="0"/>
          </a:p>
        </p:txBody>
      </p:sp>
      <p:sp>
        <p:nvSpPr>
          <p:cNvPr id="52" name="右矢印 51"/>
          <p:cNvSpPr/>
          <p:nvPr/>
        </p:nvSpPr>
        <p:spPr>
          <a:xfrm>
            <a:off x="3085177" y="2685867"/>
            <a:ext cx="392044" cy="2777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右矢印 52"/>
          <p:cNvSpPr/>
          <p:nvPr/>
        </p:nvSpPr>
        <p:spPr>
          <a:xfrm>
            <a:off x="6767112" y="2685867"/>
            <a:ext cx="392044" cy="2777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326984" y="2011270"/>
            <a:ext cx="1042416" cy="1638471"/>
            <a:chOff x="4996405" y="1715886"/>
            <a:chExt cx="1042416" cy="1638471"/>
          </a:xfrm>
        </p:grpSpPr>
        <p:sp>
          <p:nvSpPr>
            <p:cNvPr id="35" name="平行四辺形 34"/>
            <p:cNvSpPr/>
            <p:nvPr/>
          </p:nvSpPr>
          <p:spPr>
            <a:xfrm>
              <a:off x="4996405" y="1715886"/>
              <a:ext cx="1042416" cy="1638471"/>
            </a:xfrm>
            <a:prstGeom prst="parallelogram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54" name="グループ化 53"/>
            <p:cNvGrpSpPr/>
            <p:nvPr/>
          </p:nvGrpSpPr>
          <p:grpSpPr>
            <a:xfrm>
              <a:off x="5194381" y="2503511"/>
              <a:ext cx="324241" cy="523220"/>
              <a:chOff x="5143401" y="2102666"/>
              <a:chExt cx="324241" cy="523220"/>
            </a:xfrm>
          </p:grpSpPr>
          <p:sp>
            <p:nvSpPr>
              <p:cNvPr id="55" name="楕円 54"/>
              <p:cNvSpPr/>
              <p:nvPr/>
            </p:nvSpPr>
            <p:spPr>
              <a:xfrm>
                <a:off x="5156805" y="2225437"/>
                <a:ext cx="310837" cy="310837"/>
              </a:xfrm>
              <a:prstGeom prst="ellipse">
                <a:avLst/>
              </a:prstGeom>
              <a:solidFill>
                <a:srgbClr val="04EC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5143401" y="2102666"/>
                <a:ext cx="313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-</a:t>
                </a:r>
                <a:endParaRPr kumimoji="1" lang="ja-JP" altLang="en-US" sz="2800" dirty="0"/>
              </a:p>
            </p:txBody>
          </p:sp>
        </p:grpSp>
        <p:grpSp>
          <p:nvGrpSpPr>
            <p:cNvPr id="57" name="グループ化 56"/>
            <p:cNvGrpSpPr/>
            <p:nvPr/>
          </p:nvGrpSpPr>
          <p:grpSpPr>
            <a:xfrm>
              <a:off x="5517613" y="1744921"/>
              <a:ext cx="324241" cy="523220"/>
              <a:chOff x="5143401" y="2102666"/>
              <a:chExt cx="324241" cy="523220"/>
            </a:xfrm>
          </p:grpSpPr>
          <p:sp>
            <p:nvSpPr>
              <p:cNvPr id="58" name="楕円 57"/>
              <p:cNvSpPr/>
              <p:nvPr/>
            </p:nvSpPr>
            <p:spPr>
              <a:xfrm>
                <a:off x="5156805" y="2225437"/>
                <a:ext cx="310837" cy="310837"/>
              </a:xfrm>
              <a:prstGeom prst="ellipse">
                <a:avLst/>
              </a:prstGeom>
              <a:solidFill>
                <a:srgbClr val="04EC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5143401" y="2102666"/>
                <a:ext cx="3137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-</a:t>
                </a:r>
                <a:endParaRPr kumimoji="1" lang="ja-JP" altLang="en-US" sz="2800" dirty="0"/>
              </a:p>
            </p:txBody>
          </p:sp>
        </p:grpSp>
      </p:grpSp>
      <p:grpSp>
        <p:nvGrpSpPr>
          <p:cNvPr id="60" name="グループ化 59"/>
          <p:cNvGrpSpPr/>
          <p:nvPr/>
        </p:nvGrpSpPr>
        <p:grpSpPr>
          <a:xfrm>
            <a:off x="4257833" y="2116665"/>
            <a:ext cx="936605" cy="941547"/>
            <a:chOff x="3872379" y="1421914"/>
            <a:chExt cx="936605" cy="941547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3872379" y="1421914"/>
              <a:ext cx="936605" cy="941547"/>
              <a:chOff x="3767328" y="1604167"/>
              <a:chExt cx="936605" cy="941547"/>
            </a:xfrm>
          </p:grpSpPr>
          <p:sp>
            <p:nvSpPr>
              <p:cNvPr id="63" name="楕円 62"/>
              <p:cNvSpPr/>
              <p:nvPr/>
            </p:nvSpPr>
            <p:spPr>
              <a:xfrm>
                <a:off x="3767328" y="1795267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63"/>
              <p:cNvSpPr/>
              <p:nvPr/>
            </p:nvSpPr>
            <p:spPr>
              <a:xfrm>
                <a:off x="4008454" y="1604167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4"/>
              <p:cNvSpPr/>
              <p:nvPr/>
            </p:nvSpPr>
            <p:spPr>
              <a:xfrm>
                <a:off x="4164437" y="1841360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65"/>
              <p:cNvSpPr/>
              <p:nvPr/>
            </p:nvSpPr>
            <p:spPr>
              <a:xfrm>
                <a:off x="3882664" y="2006218"/>
                <a:ext cx="539496" cy="53949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2" name="テキスト ボックス 61"/>
            <p:cNvSpPr txBox="1"/>
            <p:nvPr/>
          </p:nvSpPr>
          <p:spPr>
            <a:xfrm>
              <a:off x="4257376" y="1664753"/>
              <a:ext cx="3754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+</a:t>
              </a:r>
              <a:endParaRPr kumimoji="1" lang="ja-JP" altLang="en-US" sz="2800" dirty="0"/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7019817" y="2012791"/>
            <a:ext cx="727702" cy="406508"/>
            <a:chOff x="6611112" y="1069848"/>
            <a:chExt cx="727702" cy="406508"/>
          </a:xfrm>
        </p:grpSpPr>
        <p:sp>
          <p:nvSpPr>
            <p:cNvPr id="68" name="円形吹き出し 67"/>
            <p:cNvSpPr/>
            <p:nvPr/>
          </p:nvSpPr>
          <p:spPr>
            <a:xfrm>
              <a:off x="6611112" y="1069848"/>
              <a:ext cx="727702" cy="406508"/>
            </a:xfrm>
            <a:prstGeom prst="wedgeEllipseCallout">
              <a:avLst>
                <a:gd name="adj1" fmla="val 47021"/>
                <a:gd name="adj2" fmla="val 535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657891" y="1079104"/>
              <a:ext cx="64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析出</a:t>
              </a:r>
            </a:p>
          </p:txBody>
        </p:sp>
      </p:grpSp>
      <p:sp>
        <p:nvSpPr>
          <p:cNvPr id="70" name="テキスト ボックス 69"/>
          <p:cNvSpPr txBox="1"/>
          <p:nvPr/>
        </p:nvSpPr>
        <p:spPr>
          <a:xfrm>
            <a:off x="3386188" y="3107879"/>
            <a:ext cx="200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電荷を失い小さな塊</a:t>
            </a:r>
            <a:r>
              <a:rPr lang="ja-JP" altLang="en-US" dirty="0"/>
              <a:t>となり，</a:t>
            </a:r>
            <a:r>
              <a:rPr kumimoji="1" lang="ja-JP" altLang="en-US" dirty="0"/>
              <a:t>溜まる．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303944" y="3107207"/>
            <a:ext cx="1431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ある程度</a:t>
            </a:r>
            <a:br>
              <a:rPr kumimoji="1" lang="en-US" altLang="ja-JP" dirty="0"/>
            </a:br>
            <a:r>
              <a:rPr kumimoji="1" lang="ja-JP" altLang="en-US" dirty="0"/>
              <a:t>溜まると</a:t>
            </a:r>
            <a:r>
              <a:rPr kumimoji="1" lang="en-US" altLang="ja-JP" dirty="0"/>
              <a:t>...</a:t>
            </a:r>
            <a:endParaRPr kumimoji="1" lang="ja-JP" altLang="en-US" dirty="0"/>
          </a:p>
        </p:txBody>
      </p:sp>
      <p:grpSp>
        <p:nvGrpSpPr>
          <p:cNvPr id="72" name="グループ化 71"/>
          <p:cNvGrpSpPr/>
          <p:nvPr/>
        </p:nvGrpSpPr>
        <p:grpSpPr>
          <a:xfrm>
            <a:off x="470928" y="1794281"/>
            <a:ext cx="1373081" cy="655587"/>
            <a:chOff x="6611112" y="1069848"/>
            <a:chExt cx="727702" cy="655587"/>
          </a:xfrm>
        </p:grpSpPr>
        <p:sp>
          <p:nvSpPr>
            <p:cNvPr id="73" name="円形吹き出し 72"/>
            <p:cNvSpPr/>
            <p:nvPr/>
          </p:nvSpPr>
          <p:spPr>
            <a:xfrm>
              <a:off x="6611112" y="1069848"/>
              <a:ext cx="727702" cy="406508"/>
            </a:xfrm>
            <a:prstGeom prst="wedgeEllipseCallout">
              <a:avLst>
                <a:gd name="adj1" fmla="val 47021"/>
                <a:gd name="adj2" fmla="val 535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6657891" y="1079104"/>
              <a:ext cx="640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通電開始</a:t>
              </a:r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438001" y="1078830"/>
            <a:ext cx="313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/>
              <a:t>析出のメカニズム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65182" y="2482427"/>
            <a:ext cx="452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塗膜</a:t>
            </a: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40471" y="4268444"/>
            <a:ext cx="856464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電着塗装とは</a:t>
            </a:r>
            <a:r>
              <a:rPr kumimoji="1"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電流を流すことで塗膜を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析出</a:t>
            </a: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させる塗装法</a:t>
            </a:r>
            <a: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防錆・防食のため自動車ボディの下塗りなどに用いられている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1"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7200" indent="-457200">
              <a:lnSpc>
                <a:spcPts val="38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塗装条件等の最適化等に</a:t>
            </a:r>
            <a:r>
              <a: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電着塗装シミュレーション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が必要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5503" y="2273627"/>
            <a:ext cx="1206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8000"/>
                </a:solidFill>
              </a:rPr>
              <a:t>電気泳動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1"/>
    </mc:Choice>
    <mc:Fallback xmlns="">
      <p:transition spd="slow" advTm="264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utp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741" y="3355894"/>
            <a:ext cx="5440535" cy="2199101"/>
          </a:xfrm>
          <a:prstGeom prst="rect">
            <a:avLst/>
          </a:prstGeom>
        </p:spPr>
      </p:pic>
      <p:sp>
        <p:nvSpPr>
          <p:cNvPr id="22" name="コンテンツ プレースホルダー 21"/>
          <p:cNvSpPr>
            <a:spLocks noGrp="1"/>
          </p:cNvSpPr>
          <p:nvPr>
            <p:ph idx="1"/>
          </p:nvPr>
        </p:nvSpPr>
        <p:spPr>
          <a:xfrm>
            <a:off x="-18052" y="780836"/>
            <a:ext cx="8630543" cy="2793122"/>
          </a:xfrm>
        </p:spPr>
        <p:txBody>
          <a:bodyPr/>
          <a:lstStyle/>
          <a:p>
            <a:pPr marL="514350" indent="-3600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/>
              <a:t>ラボ実験（一枚板実験）において</a:t>
            </a:r>
            <a:br>
              <a:rPr lang="en-US" altLang="ja-JP" dirty="0"/>
            </a:br>
            <a:r>
              <a:rPr lang="ja-JP" altLang="en-US" dirty="0"/>
              <a:t>電着条件を様々に変えて実験を行う．</a:t>
            </a:r>
            <a:endParaRPr lang="en-US" altLang="ja-JP" dirty="0"/>
          </a:p>
          <a:p>
            <a:pPr marL="514350" indent="-3600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/>
              <a:t>電着数理モデル（後述）の同定</a:t>
            </a:r>
            <a:br>
              <a:rPr lang="en-US" altLang="ja-JP" dirty="0"/>
            </a:br>
            <a:r>
              <a:rPr lang="ja-JP" altLang="en-US" dirty="0"/>
              <a:t>およびモデルパラメータの抽出．</a:t>
            </a:r>
            <a:endParaRPr lang="en-US" altLang="ja-JP" dirty="0"/>
          </a:p>
          <a:p>
            <a:pPr marL="514350" indent="-3600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ja-JP" altLang="en-US" dirty="0"/>
              <a:t>有限要素解析ソフトへの実装．</a:t>
            </a:r>
            <a:endParaRPr lang="en-US" altLang="ja-JP" dirty="0"/>
          </a:p>
        </p:txBody>
      </p:sp>
      <p:sp>
        <p:nvSpPr>
          <p:cNvPr id="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/>
              <a:t>電着塗装シミュレーションへの道筋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969042" y="3197899"/>
            <a:ext cx="3236676" cy="2946740"/>
            <a:chOff x="6034357" y="3197899"/>
            <a:chExt cx="3236676" cy="294674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072" y="3197899"/>
              <a:ext cx="2316929" cy="2946740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7402255" y="4272262"/>
              <a:ext cx="738664" cy="131563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/>
                <a:t>（カソード）</a:t>
              </a:r>
              <a:endParaRPr kumimoji="1" lang="en-US" altLang="ja-JP" dirty="0"/>
            </a:p>
            <a:p>
              <a:pPr algn="ctr"/>
              <a:r>
                <a:rPr kumimoji="1" lang="ja-JP" altLang="en-US" dirty="0"/>
                <a:t>鋼板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034357" y="3772577"/>
              <a:ext cx="738664" cy="1181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/>
                <a:t>（アノード）</a:t>
              </a:r>
              <a:endParaRPr kumimoji="1" lang="en-US" altLang="ja-JP" dirty="0"/>
            </a:p>
            <a:p>
              <a:pPr algn="ctr"/>
              <a:r>
                <a:rPr kumimoji="1" lang="ja-JP" altLang="en-US" dirty="0"/>
                <a:t>塗料浴槽</a:t>
              </a:r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6658791" y="4353202"/>
              <a:ext cx="309171" cy="17421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テキスト ボックス 12"/>
            <p:cNvSpPr txBox="1"/>
            <p:nvPr/>
          </p:nvSpPr>
          <p:spPr>
            <a:xfrm>
              <a:off x="8532369" y="4376003"/>
              <a:ext cx="738664" cy="125822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kumimoji="1" lang="ja-JP" altLang="en-US" dirty="0"/>
                <a:t>スターラーピース</a:t>
              </a: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8167961" y="5476653"/>
              <a:ext cx="579073" cy="2408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グループ化 19"/>
          <p:cNvGrpSpPr/>
          <p:nvPr/>
        </p:nvGrpSpPr>
        <p:grpSpPr>
          <a:xfrm>
            <a:off x="7695513" y="779110"/>
            <a:ext cx="1482872" cy="2185746"/>
            <a:chOff x="1061712" y="2969557"/>
            <a:chExt cx="1482872" cy="2185746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712" y="2969557"/>
              <a:ext cx="1147112" cy="2185746"/>
            </a:xfrm>
            <a:prstGeom prst="rect">
              <a:avLst/>
            </a:prstGeom>
          </p:spPr>
        </p:pic>
        <p:grpSp>
          <p:nvGrpSpPr>
            <p:cNvPr id="24" name="グループ化 23"/>
            <p:cNvGrpSpPr/>
            <p:nvPr/>
          </p:nvGrpSpPr>
          <p:grpSpPr>
            <a:xfrm>
              <a:off x="1852661" y="3649717"/>
              <a:ext cx="691923" cy="1327586"/>
              <a:chOff x="978249" y="4717467"/>
              <a:chExt cx="691923" cy="1327586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978249" y="4717467"/>
                <a:ext cx="553367" cy="276999"/>
              </a:xfrm>
              <a:prstGeom prst="rect">
                <a:avLst/>
              </a:prstGeom>
              <a:solidFill>
                <a:schemeClr val="tx1">
                  <a:alpha val="57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</a:rPr>
                  <a:t>鋼板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1116805" y="5768054"/>
                <a:ext cx="553367" cy="276999"/>
              </a:xfrm>
              <a:prstGeom prst="rect">
                <a:avLst/>
              </a:prstGeom>
              <a:solidFill>
                <a:schemeClr val="tx1">
                  <a:alpha val="57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</a:rPr>
                  <a:t>塗料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グループ化 10"/>
          <p:cNvGrpSpPr/>
          <p:nvPr/>
        </p:nvGrpSpPr>
        <p:grpSpPr>
          <a:xfrm>
            <a:off x="334893" y="5774519"/>
            <a:ext cx="6231801" cy="523220"/>
            <a:chOff x="439021" y="5532960"/>
            <a:chExt cx="6231801" cy="523220"/>
          </a:xfrm>
        </p:grpSpPr>
        <p:sp>
          <p:nvSpPr>
            <p:cNvPr id="17" name="角丸四角形 16"/>
            <p:cNvSpPr/>
            <p:nvPr/>
          </p:nvSpPr>
          <p:spPr>
            <a:xfrm>
              <a:off x="439021" y="5532960"/>
              <a:ext cx="6231801" cy="5232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604712" y="5563737"/>
              <a:ext cx="58240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ja-JP" altLang="en-US" sz="2400" dirty="0"/>
                <a:t>　実車ラインでの電着塗装シミュレーション．</a:t>
              </a:r>
              <a:endParaRPr lang="en-US" altLang="ja-JP" sz="2400" dirty="0"/>
            </a:p>
          </p:txBody>
        </p:sp>
      </p:grpSp>
      <p:sp>
        <p:nvSpPr>
          <p:cNvPr id="23" name="テキスト ボックス 22"/>
          <p:cNvSpPr txBox="1"/>
          <p:nvPr/>
        </p:nvSpPr>
        <p:spPr>
          <a:xfrm>
            <a:off x="3944726" y="486954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株式会社ディライト</a:t>
            </a:r>
            <a:br>
              <a:rPr kumimoji="1" lang="en-US" altLang="ja-JP" dirty="0">
                <a:solidFill>
                  <a:schemeClr val="bg1"/>
                </a:solidFill>
              </a:rPr>
            </a:br>
            <a:r>
              <a:rPr kumimoji="1" lang="en-US" altLang="ja-JP" dirty="0">
                <a:solidFill>
                  <a:schemeClr val="bg1"/>
                </a:solidFill>
              </a:rPr>
              <a:t>web</a:t>
            </a:r>
            <a:r>
              <a:rPr kumimoji="1" lang="ja-JP" altLang="en-US" dirty="0">
                <a:solidFill>
                  <a:schemeClr val="bg1"/>
                </a:solidFill>
              </a:rPr>
              <a:t>ページより</a:t>
            </a:r>
          </a:p>
        </p:txBody>
      </p:sp>
      <p:sp>
        <p:nvSpPr>
          <p:cNvPr id="16" name="右中かっこ 15"/>
          <p:cNvSpPr/>
          <p:nvPr/>
        </p:nvSpPr>
        <p:spPr>
          <a:xfrm>
            <a:off x="5229549" y="720724"/>
            <a:ext cx="304103" cy="1815027"/>
          </a:xfrm>
          <a:prstGeom prst="rightBrace">
            <a:avLst>
              <a:gd name="adj1" fmla="val 704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533652" y="996581"/>
            <a:ext cx="21442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900" dirty="0"/>
              <a:t>材料力学における</a:t>
            </a:r>
            <a:endParaRPr lang="en-US" altLang="ja-JP" sz="1900" dirty="0"/>
          </a:p>
          <a:p>
            <a:pPr marL="457200" indent="-360000">
              <a:buFont typeface="+mj-lt"/>
              <a:buAutoNum type="arabicPeriod"/>
            </a:pPr>
            <a:r>
              <a:rPr kumimoji="1" lang="ja-JP" altLang="en-US" sz="1900" dirty="0"/>
              <a:t>引張試験</a:t>
            </a:r>
            <a:endParaRPr kumimoji="1" lang="en-US" altLang="ja-JP" sz="1900" dirty="0"/>
          </a:p>
          <a:p>
            <a:pPr marL="457200" indent="-360000">
              <a:buFont typeface="+mj-lt"/>
              <a:buAutoNum type="arabicPeriod"/>
            </a:pPr>
            <a:r>
              <a:rPr kumimoji="1" lang="ja-JP" altLang="en-US" sz="1900" dirty="0"/>
              <a:t>構成則の同定</a:t>
            </a:r>
            <a:endParaRPr kumimoji="1" lang="en-US" altLang="ja-JP" sz="1900" dirty="0"/>
          </a:p>
          <a:p>
            <a:r>
              <a:rPr lang="ja-JP" altLang="en-US" sz="1900" dirty="0"/>
              <a:t>に相当．</a:t>
            </a:r>
            <a:endParaRPr kumimoji="1" lang="ja-JP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8430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15"/>
    </mc:Choice>
    <mc:Fallback xmlns="">
      <p:transition spd="slow" advTm="31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1" y="761400"/>
            <a:ext cx="8630543" cy="54956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電着数理モデルはラボ実験の結果を用いて同定され，</a:t>
            </a:r>
            <a:br>
              <a:rPr lang="en-US" altLang="ja-JP" dirty="0"/>
            </a:br>
            <a:r>
              <a:rPr lang="ja-JP" altLang="en-US" dirty="0"/>
              <a:t>ラボ実験においてその妥当性が確認されている．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/>
              <a:t>実ラインにおける予測精度を保証するためには，</a:t>
            </a:r>
            <a:br>
              <a:rPr lang="en-US" altLang="ja-JP" dirty="0"/>
            </a:br>
            <a:r>
              <a:rPr lang="ja-JP" altLang="en-US" dirty="0"/>
              <a:t>電着塗装シミュレーションを</a:t>
            </a:r>
            <a:r>
              <a:rPr lang="ja-JP" altLang="en-US" dirty="0">
                <a:solidFill>
                  <a:srgbClr val="FF0000"/>
                </a:solidFill>
              </a:rPr>
              <a:t>実ライン自動車ボディへ適用</a:t>
            </a:r>
            <a:r>
              <a:rPr lang="ja-JP" altLang="en-US" dirty="0"/>
              <a:t>する必要がある．</a:t>
            </a: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endParaRPr kumimoji="1" lang="en-US" altLang="ja-JP" dirty="0"/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>
              <a:buFont typeface="Wingdings" panose="05000000000000000000" pitchFamily="2" charset="2"/>
              <a:buChar char="Ø"/>
            </a:pP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858" y="2723013"/>
            <a:ext cx="3194094" cy="20053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研究背景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88706" y="4794084"/>
            <a:ext cx="8556171" cy="14715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従来のシミュレータでは</a:t>
            </a:r>
            <a:r>
              <a:rPr kumimoji="1" lang="ja-JP" altLang="en-US" sz="2800" dirty="0">
                <a:solidFill>
                  <a:srgbClr val="FF0000"/>
                </a:solidFill>
              </a:rPr>
              <a:t>実ライン自動車ボディ</a:t>
            </a:r>
            <a:r>
              <a:rPr kumimoji="1" lang="ja-JP" altLang="en-US" sz="2800" dirty="0">
                <a:solidFill>
                  <a:schemeClr val="tx1"/>
                </a:solidFill>
              </a:rPr>
              <a:t>の</a:t>
            </a:r>
            <a:br>
              <a:rPr kumimoji="1" lang="en-US" altLang="ja-JP" sz="2800" dirty="0">
                <a:solidFill>
                  <a:schemeClr val="tx1"/>
                </a:solidFill>
              </a:rPr>
            </a:br>
            <a:r>
              <a:rPr kumimoji="1" lang="ja-JP" altLang="en-US" sz="2800" dirty="0">
                <a:solidFill>
                  <a:schemeClr val="tx1"/>
                </a:solidFill>
              </a:rPr>
              <a:t>解析において，</a:t>
            </a:r>
            <a:r>
              <a:rPr kumimoji="1" lang="ja-JP" altLang="en-US" sz="2800" dirty="0"/>
              <a:t>精度向上のため</a:t>
            </a:r>
            <a:br>
              <a:rPr kumimoji="1" lang="en-US" altLang="ja-JP" sz="2800" dirty="0"/>
            </a:br>
            <a:r>
              <a:rPr kumimoji="1" lang="ja-JP" altLang="en-US" sz="2800" dirty="0">
                <a:solidFill>
                  <a:srgbClr val="FF0000"/>
                </a:solidFill>
              </a:rPr>
              <a:t>モデルパラメータの合わせ込み</a:t>
            </a:r>
            <a:r>
              <a:rPr kumimoji="1" lang="ja-JP" altLang="en-US" sz="2800" dirty="0"/>
              <a:t>を行っていた．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1634381" y="2628155"/>
            <a:ext cx="2201525" cy="1977740"/>
            <a:chOff x="943428" y="3301365"/>
            <a:chExt cx="2201525" cy="197774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4"/>
            <a:srcRect l="-1807" t="1287" r="1807" b="6203"/>
            <a:stretch/>
          </p:blipFill>
          <p:spPr>
            <a:xfrm>
              <a:off x="943428" y="3301365"/>
              <a:ext cx="2201525" cy="1977740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2421583" y="3775997"/>
              <a:ext cx="553367" cy="276999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</a:rPr>
                <a:t>鋼板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375863" y="4344748"/>
              <a:ext cx="553367" cy="276999"/>
            </a:xfrm>
            <a:prstGeom prst="rect">
              <a:avLst/>
            </a:prstGeom>
            <a:solidFill>
              <a:schemeClr val="tx1">
                <a:alpha val="57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</a:rPr>
                <a:t>塗料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5770592" y="2924513"/>
            <a:ext cx="472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?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26920" y="-350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726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研究目的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250163" y="1765737"/>
            <a:ext cx="8631901" cy="173388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600" dirty="0">
                <a:solidFill>
                  <a:schemeClr val="tx1"/>
                </a:solidFill>
              </a:rPr>
              <a:t>新たな電着数理モデルを用いた電着塗装シミュレーションを</a:t>
            </a:r>
            <a:endParaRPr kumimoji="1" lang="en-US" altLang="ja-JP" sz="26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2600" dirty="0">
                <a:solidFill>
                  <a:schemeClr val="tx1"/>
                </a:solidFill>
              </a:rPr>
              <a:t>モデルパラメータの合わせ込みを行わずに</a:t>
            </a:r>
            <a:br>
              <a:rPr kumimoji="1" lang="en-US" altLang="ja-JP" sz="2600" dirty="0">
                <a:solidFill>
                  <a:schemeClr val="tx1"/>
                </a:solidFill>
              </a:rPr>
            </a:br>
            <a:r>
              <a:rPr kumimoji="1" lang="ja-JP" altLang="en-US" sz="2600" dirty="0">
                <a:solidFill>
                  <a:srgbClr val="FF0000"/>
                </a:solidFill>
              </a:rPr>
              <a:t>実ラインの自動車ボディ</a:t>
            </a:r>
            <a:r>
              <a:rPr kumimoji="1" lang="ja-JP" altLang="en-US" sz="2600" dirty="0">
                <a:solidFill>
                  <a:schemeClr val="tx1"/>
                </a:solidFill>
              </a:rPr>
              <a:t>に適用し，その</a:t>
            </a:r>
            <a:r>
              <a:rPr kumimoji="1" lang="ja-JP" altLang="en-US" sz="2600" dirty="0">
                <a:solidFill>
                  <a:srgbClr val="FF0000"/>
                </a:solidFill>
              </a:rPr>
              <a:t>妥当性を確認</a:t>
            </a:r>
            <a:r>
              <a:rPr kumimoji="1" lang="ja-JP" altLang="en-US" sz="2600" dirty="0">
                <a:solidFill>
                  <a:schemeClr val="tx1"/>
                </a:solidFill>
              </a:rPr>
              <a:t>する．</a:t>
            </a:r>
          </a:p>
        </p:txBody>
      </p:sp>
      <p:sp>
        <p:nvSpPr>
          <p:cNvPr id="6" name="テキスト ボックス 4"/>
          <p:cNvSpPr txBox="1"/>
          <p:nvPr/>
        </p:nvSpPr>
        <p:spPr>
          <a:xfrm>
            <a:off x="1475183" y="4129050"/>
            <a:ext cx="6181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本発表の流れ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電着塗装シミュレーションのレビュー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実車解析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/>
              <a:t>まとめ</a:t>
            </a:r>
            <a:endParaRPr lang="en-US" altLang="ja-JP" sz="2800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96960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電着塗装シミュレーションのレビュー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249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基礎方程式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251521" y="898108"/>
                <a:ext cx="8630543" cy="54956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sz="2800" u="sng" dirty="0"/>
                  <a:t>支配</a:t>
                </a:r>
                <a:r>
                  <a:rPr lang="ja-JP" altLang="en-US" sz="2800" u="sng" dirty="0"/>
                  <a:t>方程式</a:t>
                </a:r>
                <a:br>
                  <a:rPr kumimoji="1" lang="en-US" altLang="ja-JP" sz="2800" u="sng" dirty="0"/>
                </a:br>
                <a:r>
                  <a:rPr kumimoji="1" lang="ja-JP" altLang="en-US" dirty="0"/>
                  <a:t>電圧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ja-JP" altLang="en-US" i="1">
                        <a:latin typeface="Cambria Math" panose="02040503050406030204" pitchFamily="18" charset="0"/>
                      </a:rPr>
                      <m:t>についての</m:t>
                    </m:r>
                  </m:oMath>
                </a14:m>
                <a:r>
                  <a:rPr kumimoji="1" lang="en-US" altLang="ja-JP" dirty="0"/>
                  <a:t>Laplace</a:t>
                </a:r>
                <a:r>
                  <a:rPr kumimoji="1" lang="ja-JP" altLang="en-US" dirty="0"/>
                  <a:t>方程式．</a:t>
                </a:r>
                <a:r>
                  <a:rPr kumimoji="1" lang="en-US" altLang="ja-JP" dirty="0"/>
                  <a:t>		</a:t>
                </a: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ja-JP" sz="2800" u="sng" dirty="0"/>
              </a:p>
              <a:p>
                <a:pPr marL="0" indent="0">
                  <a:buNone/>
                </a:pPr>
                <a:r>
                  <a:rPr lang="ja-JP" altLang="en-US" sz="2800" u="sng" dirty="0"/>
                  <a:t>各種境界条件</a:t>
                </a:r>
                <a:endParaRPr lang="en-US" altLang="ja-JP" sz="2800" u="sng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dirty="0"/>
                  <a:t>絶縁境界条件</a:t>
                </a:r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dirty="0"/>
                  <a:t>アノード（電極表面）境界条件</a:t>
                </a:r>
                <a:endParaRPr lang="en-US" altLang="ja-JP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dirty="0"/>
                  <a:t>カソード（車体表面）境界条件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sz="2800" u="sng" dirty="0"/>
              </a:p>
              <a:p>
                <a:pPr marL="0" indent="0">
                  <a:buNone/>
                </a:pPr>
                <a:endParaRPr kumimoji="1" lang="en-US" altLang="ja-JP" sz="2800" u="sng" dirty="0"/>
              </a:p>
              <a:p>
                <a:pPr marL="0" indent="0">
                  <a:buNone/>
                </a:pPr>
                <a:endParaRPr lang="en-US" altLang="ja-JP" sz="2800" u="sng" dirty="0"/>
              </a:p>
              <a:p>
                <a:pPr marL="0" indent="0">
                  <a:buNone/>
                </a:pPr>
                <a:endParaRPr kumimoji="1" lang="en-US" altLang="ja-JP" sz="2800" u="sng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1" y="898108"/>
                <a:ext cx="8630543" cy="5495681"/>
              </a:xfrm>
              <a:blipFill>
                <a:blip r:embed="rId3"/>
                <a:stretch>
                  <a:fillRect l="-2472" t="-2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8" name="右中かっこ 17"/>
          <p:cNvSpPr/>
          <p:nvPr/>
        </p:nvSpPr>
        <p:spPr>
          <a:xfrm>
            <a:off x="4555323" y="3200400"/>
            <a:ext cx="243644" cy="759203"/>
          </a:xfrm>
          <a:prstGeom prst="rightBrace">
            <a:avLst>
              <a:gd name="adj1" fmla="val 7049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11604" y="3164502"/>
            <a:ext cx="4509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これらはラボ実験の結果を</a:t>
            </a:r>
            <a:br>
              <a:rPr kumimoji="1" lang="en-US" altLang="ja-JP" sz="2400" dirty="0"/>
            </a:br>
            <a:r>
              <a:rPr kumimoji="1" lang="ja-JP" altLang="en-US" sz="2400" dirty="0"/>
              <a:t>用いて同定される．</a:t>
            </a:r>
            <a:endParaRPr kumimoji="1" lang="en-US" altLang="ja-JP" sz="2400" dirty="0"/>
          </a:p>
        </p:txBody>
      </p:sp>
      <p:sp>
        <p:nvSpPr>
          <p:cNvPr id="20" name="角丸四角形 19"/>
          <p:cNvSpPr/>
          <p:nvPr/>
        </p:nvSpPr>
        <p:spPr>
          <a:xfrm>
            <a:off x="486009" y="4616929"/>
            <a:ext cx="8161565" cy="114519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得られた</a:t>
            </a:r>
            <a:r>
              <a:rPr lang="ja-JP" altLang="en-US" sz="2800" dirty="0">
                <a:solidFill>
                  <a:schemeClr val="tx1"/>
                </a:solidFill>
              </a:rPr>
              <a:t>電位分布と各種境界条件</a:t>
            </a:r>
            <a:r>
              <a:rPr lang="ja-JP" altLang="en-US" sz="2800" dirty="0"/>
              <a:t>を用いて，</a:t>
            </a:r>
            <a:br>
              <a:rPr lang="en-US" altLang="ja-JP" sz="2800" dirty="0"/>
            </a:br>
            <a:r>
              <a:rPr lang="ja-JP" altLang="en-US" sz="2800" dirty="0">
                <a:solidFill>
                  <a:srgbClr val="FF0000"/>
                </a:solidFill>
              </a:rPr>
              <a:t>ボディ表面の電流密度および塗装膜厚を算出</a:t>
            </a:r>
            <a:r>
              <a:rPr lang="ja-JP" altLang="en-US" sz="2800" dirty="0"/>
              <a:t>する．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61018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電着塗装シミュレーションの難しさ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ja-JP" altLang="en-US" sz="2800" u="sng" dirty="0"/>
                  <a:t>カソード（車体表面）境界条件における非線形性の強さ</a:t>
                </a:r>
                <a:endParaRPr kumimoji="1" lang="en-US" altLang="ja-JP" sz="2800" u="sng" dirty="0"/>
              </a:p>
              <a:p>
                <a:pPr marL="0" indent="0">
                  <a:buNone/>
                </a:pPr>
                <a:endParaRPr kumimoji="1" lang="en-US" altLang="ja-JP" sz="11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ja-JP" altLang="en-US" dirty="0"/>
                  <a:t>塗</a:t>
                </a:r>
                <a:r>
                  <a:rPr kumimoji="1" lang="ja-JP" altLang="en-US" dirty="0"/>
                  <a:t>膜の電気抵抗が膜厚に比例しない．</a:t>
                </a:r>
                <a:br>
                  <a:rPr kumimoji="1" lang="en-US" altLang="ja-JP" dirty="0"/>
                </a:b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dirty="0">
                    <a:solidFill>
                      <a:srgbClr val="0070C0"/>
                    </a:solidFill>
                  </a:rPr>
                  <a:t>  </a:t>
                </a:r>
                <a:r>
                  <a:rPr lang="en-US" altLang="ja-JP" dirty="0"/>
                  <a:t>at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塗膜抵抗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定数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膜厚</a:t>
                </a:r>
                <a:r>
                  <a:rPr lang="en-US" altLang="ja-JP" dirty="0"/>
                  <a:t>.</a:t>
                </a:r>
                <a:endParaRPr kumimoji="1" lang="en-US" altLang="ja-JP" sz="28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ja-JP" altLang="en-US" dirty="0"/>
                  <a:t>塗膜の成長速度が電流の大きさに比例しない．</a:t>
                </a:r>
                <a:br>
                  <a:rPr lang="en-US" altLang="ja-JP" sz="2800" dirty="0"/>
                </a:b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ja-JP" dirty="0"/>
                  <a:t>at 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膜厚成長速度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定数</a:t>
                </a:r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電流密度</a:t>
                </a:r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br>
                  <a:rPr lang="en-US" altLang="ja-JP" dirty="0"/>
                </a:br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>
                  <a:solidFill>
                    <a:srgbClr val="6600CC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472" t="-23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ja-JP"/>
              <a:t>P. </a:t>
            </a:r>
            <a:fld id="{F8FDF831-B0A3-4B44-A20D-7581D5587101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314946" y="4451075"/>
            <a:ext cx="8503691" cy="136760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/>
              <a:t>電着塗装シミュレーションの精度を向上させるためには，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非線形なカソード境界条件のモデル化</a:t>
            </a:r>
            <a:r>
              <a:rPr kumimoji="1" lang="ja-JP" altLang="en-US" sz="2400" dirty="0"/>
              <a:t>が重要である．</a:t>
            </a:r>
          </a:p>
        </p:txBody>
      </p:sp>
      <p:sp>
        <p:nvSpPr>
          <p:cNvPr id="7" name="下矢印 6"/>
          <p:cNvSpPr/>
          <p:nvPr/>
        </p:nvSpPr>
        <p:spPr>
          <a:xfrm>
            <a:off x="3910012" y="3761338"/>
            <a:ext cx="1323975" cy="571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187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1.2"/>
  <p:tag name="ISPRING_ULTRA_SCORM_COURSE_ID" val="F977C1DB-5F99-4584-B396-CFFF54944E30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 \uFFFD\u0003\uFFFD{2BC99AA2-A25E-47F9-9CAC-D68E4500DA4C}&quot;,&quot;Z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jsces2019-ed"/>
  <p:tag name="ISPRING_FIRST_PUBLISH" val="1"/>
</p:tagLst>
</file>

<file path=ppt/theme/theme1.xml><?xml version="1.0" encoding="utf-8"?>
<a:theme xmlns:a="http://schemas.openxmlformats.org/drawingml/2006/main" name="thema1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MS PGothic"/>
        <a:ea typeface="MS PGothic"/>
        <a:cs typeface=""/>
      </a:majorFont>
      <a:minorFont>
        <a:latin typeface="MS PGothic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a1" id="{97ADE57E-AE33-49EC-9BE7-545271945B7C}" vid="{DCB39B60-F525-40AC-91E8-E87D2EBC505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6455</TotalTime>
  <Words>977</Words>
  <Application>Microsoft Office PowerPoint</Application>
  <PresentationFormat>画面に合わせる (4:3)</PresentationFormat>
  <Paragraphs>261</Paragraphs>
  <Slides>24</Slides>
  <Notes>24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HGPｺﾞｼｯｸM</vt:lpstr>
      <vt:lpstr>ＭＳ Ｐゴシック</vt:lpstr>
      <vt:lpstr>ＭＳ Ｐゴシック</vt:lpstr>
      <vt:lpstr>游ゴシック</vt:lpstr>
      <vt:lpstr>Arial</vt:lpstr>
      <vt:lpstr>Cambria Math</vt:lpstr>
      <vt:lpstr>Wingdings</vt:lpstr>
      <vt:lpstr>thema1</vt:lpstr>
      <vt:lpstr>高精度電着塗装シミュレーションの 実ライン自動車ボディへの適用</vt:lpstr>
      <vt:lpstr>電着塗装とは？</vt:lpstr>
      <vt:lpstr>電着塗装とは？</vt:lpstr>
      <vt:lpstr>電着塗装シミュレーションへの道筋</vt:lpstr>
      <vt:lpstr>研究背景</vt:lpstr>
      <vt:lpstr>研究目的</vt:lpstr>
      <vt:lpstr>電着塗装シミュレーションのレビュー</vt:lpstr>
      <vt:lpstr>基礎方程式</vt:lpstr>
      <vt:lpstr>電着塗装シミュレーションの難しさ</vt:lpstr>
      <vt:lpstr>電着塗装シミュレーションの難しさ</vt:lpstr>
      <vt:lpstr>塗膜抵抗モデルのパラメータ同定手順</vt:lpstr>
      <vt:lpstr>塗膜成長モデルのパラメータ同定手順</vt:lpstr>
      <vt:lpstr>実車解析</vt:lpstr>
      <vt:lpstr>実ライン自動車ボディへの適用</vt:lpstr>
      <vt:lpstr>電着塗装シミュレーションの様子</vt:lpstr>
      <vt:lpstr>測定結果と解析結果の比較（最終膜厚）</vt:lpstr>
      <vt:lpstr>測定結果と解析結果の比較（表面電位）</vt:lpstr>
      <vt:lpstr>測定結果と解析結果の比較（表面電位）</vt:lpstr>
      <vt:lpstr>測定結果と解析結果の比較（表面電位）</vt:lpstr>
      <vt:lpstr>まとめ</vt:lpstr>
      <vt:lpstr>本発表のまとめ</vt:lpstr>
      <vt:lpstr>付録 </vt:lpstr>
      <vt:lpstr>印加電圧時刻歴</vt:lpstr>
      <vt:lpstr>電着数理モデル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jsces2019-ed</dc:title>
  <dc:creator>Windows ユーザー</dc:creator>
  <cp:lastModifiedBy>yuki</cp:lastModifiedBy>
  <cp:revision>388</cp:revision>
  <dcterms:created xsi:type="dcterms:W3CDTF">2018-02-15T05:26:14Z</dcterms:created>
  <dcterms:modified xsi:type="dcterms:W3CDTF">2019-06-01T10:58:12Z</dcterms:modified>
</cp:coreProperties>
</file>