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56" r:id="rId2"/>
    <p:sldId id="258" r:id="rId3"/>
    <p:sldId id="293" r:id="rId4"/>
    <p:sldId id="294" r:id="rId5"/>
    <p:sldId id="292" r:id="rId6"/>
    <p:sldId id="357" r:id="rId7"/>
    <p:sldId id="290" r:id="rId8"/>
    <p:sldId id="319" r:id="rId9"/>
    <p:sldId id="338" r:id="rId10"/>
    <p:sldId id="314" r:id="rId11"/>
    <p:sldId id="343" r:id="rId12"/>
    <p:sldId id="364" r:id="rId13"/>
    <p:sldId id="344" r:id="rId14"/>
    <p:sldId id="346" r:id="rId15"/>
    <p:sldId id="358" r:id="rId16"/>
    <p:sldId id="370" r:id="rId17"/>
    <p:sldId id="369" r:id="rId18"/>
    <p:sldId id="339" r:id="rId19"/>
    <p:sldId id="359" r:id="rId20"/>
    <p:sldId id="323" r:id="rId21"/>
    <p:sldId id="335" r:id="rId22"/>
    <p:sldId id="340" r:id="rId23"/>
    <p:sldId id="336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9900"/>
    <a:srgbClr val="FF9933"/>
    <a:srgbClr val="FFC000"/>
    <a:srgbClr val="00B0F0"/>
    <a:srgbClr val="04EC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C2375-ADA9-4051-8967-0EEE333847FC}" type="datetimeFigureOut">
              <a:rPr kumimoji="1" lang="ja-JP" altLang="en-US" smtClean="0"/>
              <a:t>2018/6/14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C6425-9652-479A-862A-6C95916CA5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47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50427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ja-JP" altLang="en-US" dirty="0" smtClean="0"/>
              <a:t>計算工学講演会</a:t>
            </a:r>
            <a:r>
              <a:rPr lang="en-US" altLang="ja-JP" dirty="0" smtClean="0"/>
              <a:t>2018</a:t>
            </a:r>
            <a:br>
              <a:rPr lang="en-US" altLang="ja-JP" dirty="0" smtClean="0"/>
            </a:br>
            <a:r>
              <a:rPr lang="en-US" altLang="ja-JP" dirty="0" smtClean="0"/>
              <a:t>P. </a:t>
            </a:r>
            <a:fld id="{71EF7C38-678B-4863-8A7D-60CA37E4C222}" type="slidenum">
              <a:rPr lang="ja-JP" altLang="en-US" smtClean="0"/>
              <a:pPr algn="ct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967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30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123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51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1" y="620688"/>
            <a:ext cx="8630543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0" y="6397627"/>
            <a:ext cx="9144000" cy="460375"/>
            <a:chOff x="0" y="6397625"/>
            <a:chExt cx="9144000" cy="460375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 flipV="1">
              <a:off x="0" y="6397625"/>
              <a:ext cx="9144000" cy="460375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 sz="1350"/>
            </a:p>
          </p:txBody>
        </p:sp>
        <p:pic>
          <p:nvPicPr>
            <p:cNvPr id="2057" name="Picture 15" descr="ロゴのみ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900" y="6453188"/>
              <a:ext cx="1681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7" descr="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6453188"/>
              <a:ext cx="1681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6" name="Rectangle 14"/>
          <p:cNvSpPr>
            <a:spLocks noChangeArrowheads="1"/>
          </p:cNvSpPr>
          <p:nvPr/>
        </p:nvSpPr>
        <p:spPr bwMode="auto">
          <a:xfrm flipV="1">
            <a:off x="0" y="574675"/>
            <a:ext cx="914400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4040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 sz="135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3537744" y="64409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ja-JP" altLang="en-US" dirty="0" smtClean="0"/>
              <a:t>計算工学講演会</a:t>
            </a:r>
            <a:r>
              <a:rPr lang="en-US" altLang="ja-JP" dirty="0" smtClean="0"/>
              <a:t>2018</a:t>
            </a:r>
            <a:br>
              <a:rPr lang="en-US" altLang="ja-JP" dirty="0" smtClean="0"/>
            </a:br>
            <a:r>
              <a:rPr lang="en-US" altLang="ja-JP" dirty="0" smtClean="0"/>
              <a:t>P. </a:t>
            </a:r>
            <a:fld id="{71EF7C38-678B-4863-8A7D-60CA37E4C222}" type="slidenum">
              <a:rPr lang="ja-JP" altLang="en-US" smtClean="0"/>
              <a:pPr algn="ctr"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5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accent6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l"/>
        <a:defRPr kumimoji="1" sz="2100">
          <a:solidFill>
            <a:schemeClr val="tx1"/>
          </a:solidFill>
          <a:latin typeface="Arial" charset="0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u"/>
        <a:defRPr kumimoji="1" sz="1800">
          <a:solidFill>
            <a:schemeClr val="tx1"/>
          </a:solidFill>
          <a:latin typeface="Arial" charset="0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p"/>
        <a:defRPr kumimoji="1" sz="1500">
          <a:solidFill>
            <a:schemeClr val="tx1"/>
          </a:solidFill>
          <a:latin typeface="Arial" charset="0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1500">
          <a:solidFill>
            <a:schemeClr val="tx1"/>
          </a:solidFill>
          <a:latin typeface="Arial" charset="0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600075" y="4478395"/>
          <a:ext cx="8234435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5137">
                  <a:extLst>
                    <a:ext uri="{9D8B030D-6E8A-4147-A177-3AD203B41FA5}">
                      <a16:colId xmlns:a16="http://schemas.microsoft.com/office/drawing/2014/main" val="2437268105"/>
                    </a:ext>
                  </a:extLst>
                </a:gridCol>
                <a:gridCol w="3179298">
                  <a:extLst>
                    <a:ext uri="{9D8B030D-6E8A-4147-A177-3AD203B41FA5}">
                      <a16:colId xmlns:a16="http://schemas.microsoft.com/office/drawing/2014/main" val="3951996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ja-JP" altLang="en-US" sz="2800" b="1" u="sng" kern="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北村 海</a:t>
                      </a:r>
                      <a:r>
                        <a:rPr lang="ja-JP" altLang="en-US" sz="2800" b="1" kern="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，大西 有希，天谷 賢治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1" baseline="0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： </a:t>
                      </a:r>
                      <a:r>
                        <a:rPr kumimoji="1" lang="ja-JP" altLang="en-US" sz="28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東京工業大学</a:t>
                      </a:r>
                      <a:endParaRPr kumimoji="1" lang="ja-JP" altLang="en-US" sz="2800" b="1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76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樫山 武士</a:t>
                      </a:r>
                      <a:endParaRPr kumimoji="1" lang="ja-JP" altLang="en-US" sz="2800" b="1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： スズキ株式会社</a:t>
                      </a:r>
                      <a:endParaRPr kumimoji="1" lang="ja-JP" altLang="en-US" sz="2800" b="1" dirty="0"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53632"/>
                  </a:ext>
                </a:extLst>
              </a:tr>
            </a:tbl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 bwMode="auto">
          <a:xfrm>
            <a:off x="600075" y="1276350"/>
            <a:ext cx="7943850" cy="282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accent6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Arial" charset="0"/>
                <a:ea typeface="MS PGothic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Arial" charset="0"/>
                <a:ea typeface="MS PGothic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Arial" charset="0"/>
                <a:ea typeface="MS PGothic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Arial" charset="0"/>
                <a:ea typeface="MS PGothic" pitchFamily="50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MS PGothic" pitchFamily="50" charset="-128"/>
                <a:ea typeface="MS PGothic" pitchFamily="50" charset="-128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MS PGothic" pitchFamily="50" charset="-128"/>
                <a:ea typeface="MS PGothic" pitchFamily="50" charset="-128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MS PGothic" pitchFamily="50" charset="-128"/>
                <a:ea typeface="MS PGothic" pitchFamily="50" charset="-128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700" b="1">
                <a:solidFill>
                  <a:schemeClr val="accent2"/>
                </a:solidFill>
                <a:latin typeface="MS PGothic" pitchFamily="50" charset="-128"/>
                <a:ea typeface="MS PGothic" pitchFamily="50" charset="-128"/>
              </a:defRPr>
            </a:lvl9pPr>
          </a:lstStyle>
          <a:p>
            <a:r>
              <a:rPr lang="ja-JP" altLang="en-US" sz="4800" kern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実ラインの電着条件を模した</a:t>
            </a:r>
            <a:r>
              <a:rPr lang="en-US" altLang="ja-JP" sz="4800" kern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4800" kern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4800" kern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基礎実験に基づく</a:t>
            </a:r>
            <a:r>
              <a:rPr lang="en-US" altLang="ja-JP" sz="4800" kern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4800" kern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4800" kern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高精度自動車電着塗装</a:t>
            </a:r>
            <a:r>
              <a:rPr lang="en-US" altLang="ja-JP" sz="4800" kern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4800" kern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4800" kern="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シミュレーション</a:t>
            </a:r>
            <a:endParaRPr lang="ja-JP" altLang="en-US" sz="4800" kern="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2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9"/>
    </mc:Choice>
    <mc:Fallback xmlns="">
      <p:transition spd="slow" advTm="112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59" y="1698274"/>
            <a:ext cx="4341098" cy="252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8" y="1698274"/>
            <a:ext cx="4341098" cy="25200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322674" y="4294375"/>
            <a:ext cx="199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表面電位時刻歴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06641" y="4294375"/>
            <a:ext cx="2006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電流密度時刻歴</a:t>
            </a:r>
            <a:endParaRPr kumimoji="1" lang="ja-JP" altLang="en-US" sz="20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57498" y="4973572"/>
            <a:ext cx="8829003" cy="1026611"/>
            <a:chOff x="157497" y="4961185"/>
            <a:chExt cx="8829003" cy="830997"/>
          </a:xfrm>
        </p:grpSpPr>
        <p:sp>
          <p:nvSpPr>
            <p:cNvPr id="18" name="角丸四角形 17"/>
            <p:cNvSpPr/>
            <p:nvPr/>
          </p:nvSpPr>
          <p:spPr>
            <a:xfrm>
              <a:off x="157497" y="4961185"/>
              <a:ext cx="8829003" cy="83099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57497" y="5051655"/>
              <a:ext cx="8829003" cy="59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電着</a:t>
              </a:r>
              <a:r>
                <a:rPr lang="ja-JP" altLang="en-US" sz="2400" dirty="0"/>
                <a:t>条件</a:t>
              </a:r>
              <a:r>
                <a:rPr lang="ja-JP" altLang="en-US" sz="2400" dirty="0" smtClean="0"/>
                <a:t>として，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電源電圧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70 V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∼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270 V</a:t>
              </a:r>
              <a:r>
                <a:rPr lang="en-US" altLang="ja-JP" sz="2400" dirty="0" smtClean="0"/>
                <a:t>, 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電着時間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20 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秒∼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300 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秒</a:t>
              </a:r>
              <a:r>
                <a:rPr lang="ja-JP" altLang="en-US" sz="2400" dirty="0" smtClean="0"/>
                <a:t>間の様々な組み合わせを、</a:t>
              </a:r>
              <a:r>
                <a:rPr lang="ja-JP" altLang="en-US" sz="2400" dirty="0"/>
                <a:t>撹拌</a:t>
              </a:r>
              <a:r>
                <a:rPr lang="ja-JP" altLang="en-US" sz="2400" dirty="0" smtClean="0"/>
                <a:t>あり</a:t>
              </a:r>
              <a:r>
                <a:rPr lang="en-US" altLang="ja-JP" sz="2400" dirty="0" smtClean="0"/>
                <a:t>/</a:t>
              </a:r>
              <a:r>
                <a:rPr lang="ja-JP" altLang="en-US" sz="2400" dirty="0" smtClean="0"/>
                <a:t>なしのケースで実施．全</a:t>
              </a:r>
              <a:r>
                <a:rPr lang="en-US" altLang="ja-JP" sz="2400" dirty="0" smtClean="0"/>
                <a:t>100</a:t>
              </a:r>
              <a:r>
                <a:rPr lang="ja-JP" altLang="en-US" sz="2400" dirty="0" smtClean="0"/>
                <a:t>ケース．</a:t>
              </a:r>
              <a:endParaRPr lang="en-US" altLang="ja-JP" sz="2400" dirty="0" smtClean="0"/>
            </a:p>
          </p:txBody>
        </p:sp>
      </p:grp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実験</a:t>
            </a:r>
            <a:r>
              <a:rPr kumimoji="1" lang="ja-JP" altLang="en-US" sz="3600" dirty="0" smtClean="0"/>
              <a:t>結果一覧</a:t>
            </a:r>
            <a:endParaRPr kumimoji="1" lang="ja-JP" altLang="en-US" sz="3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2132" y="633794"/>
            <a:ext cx="6564505" cy="51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表面電位時刻歴と電流密度時刻歴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78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"/>
    </mc:Choice>
    <mc:Fallback xmlns="">
      <p:transition spd="slow" advTm="4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1190080" y="5213025"/>
            <a:ext cx="6875131" cy="1066959"/>
            <a:chOff x="5222356" y="2114574"/>
            <a:chExt cx="3745978" cy="1438243"/>
          </a:xfrm>
        </p:grpSpPr>
        <p:sp>
          <p:nvSpPr>
            <p:cNvPr id="28" name="角丸四角形 27"/>
            <p:cNvSpPr/>
            <p:nvPr/>
          </p:nvSpPr>
          <p:spPr>
            <a:xfrm>
              <a:off x="5222357" y="2114575"/>
              <a:ext cx="3685338" cy="136116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222356" y="2114574"/>
              <a:ext cx="3745978" cy="1438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ja-JP" altLang="en-US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高電圧のケース（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270 V</a:t>
              </a:r>
              <a:r>
                <a:rPr lang="ja-JP" altLang="en-US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）と低電圧のケース（</a:t>
              </a:r>
              <a:r>
                <a:rPr lang="en-US" altLang="ja-JP" sz="2400" dirty="0" smtClean="0">
                  <a:solidFill>
                    <a:srgbClr val="FF99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70 V</a:t>
              </a:r>
              <a:r>
                <a:rPr lang="ja-JP" altLang="en-US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）で析出開始時間に数十秒の差が生じるようになった．</a:t>
              </a:r>
              <a:endPara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実験</a:t>
            </a:r>
            <a:r>
              <a:rPr kumimoji="1" lang="ja-JP" altLang="en-US" sz="3600" dirty="0" smtClean="0"/>
              <a:t>結果一覧（続き）</a:t>
            </a:r>
            <a:endParaRPr kumimoji="1" lang="ja-JP" altLang="en-US" sz="36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157824" y="1465905"/>
            <a:ext cx="4894803" cy="3600000"/>
            <a:chOff x="2157824" y="1465905"/>
            <a:chExt cx="4894803" cy="3600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824" y="1465905"/>
              <a:ext cx="4894803" cy="2880000"/>
            </a:xfrm>
            <a:prstGeom prst="rect">
              <a:avLst/>
            </a:prstGeom>
          </p:spPr>
        </p:pic>
        <p:cxnSp>
          <p:nvCxnSpPr>
            <p:cNvPr id="6" name="直線矢印コネクタ 5"/>
            <p:cNvCxnSpPr/>
            <p:nvPr/>
          </p:nvCxnSpPr>
          <p:spPr>
            <a:xfrm>
              <a:off x="3092676" y="4847653"/>
              <a:ext cx="934853" cy="1038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3092676" y="3736366"/>
              <a:ext cx="0" cy="1296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4028343" y="4345905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3122288" y="4375891"/>
              <a:ext cx="934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数十秒</a:t>
              </a:r>
              <a:endParaRPr kumimoji="1" lang="ja-JP" altLang="en-US" dirty="0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342132" y="633794"/>
            <a:ext cx="6564505" cy="51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膜厚時刻歴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59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"/>
    </mc:Choice>
    <mc:Fallback xmlns="">
      <p:transition spd="slow" advTm="79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1437208" y="5146349"/>
            <a:ext cx="6258471" cy="1066959"/>
            <a:chOff x="5222357" y="2114574"/>
            <a:chExt cx="3409985" cy="1438244"/>
          </a:xfrm>
        </p:grpSpPr>
        <p:sp>
          <p:nvSpPr>
            <p:cNvPr id="28" name="角丸四角形 27"/>
            <p:cNvSpPr/>
            <p:nvPr/>
          </p:nvSpPr>
          <p:spPr>
            <a:xfrm>
              <a:off x="5222357" y="2114575"/>
              <a:ext cx="3409985" cy="136116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222357" y="2114574"/>
              <a:ext cx="3409985" cy="1438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ja-JP" altLang="en-US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塗膜抵抗値の挙動が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塗料の流速依存性</a:t>
              </a:r>
              <a:r>
                <a:rPr lang="ja-JP" altLang="en-US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を持つ</a:t>
              </a:r>
              <a:endPara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ts val="3800"/>
                </a:lnSpc>
              </a:pPr>
              <a:r>
                <a:rPr lang="ja-JP" altLang="en-US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結果となった．</a:t>
              </a:r>
              <a:endPara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実験</a:t>
            </a:r>
            <a:r>
              <a:rPr kumimoji="1" lang="ja-JP" altLang="en-US" sz="3600" dirty="0" smtClean="0"/>
              <a:t>結果一覧（続き）</a:t>
            </a:r>
            <a:endParaRPr kumimoji="1" lang="ja-JP" altLang="en-US" sz="3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2132" y="633794"/>
            <a:ext cx="6564505" cy="51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膜厚と塗膜抵抗の関係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12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9" y="1705537"/>
            <a:ext cx="4315862" cy="252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45" y="1705537"/>
            <a:ext cx="4315862" cy="2520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323906" y="4294375"/>
            <a:ext cx="1953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塗料の撹拌あり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47155" y="4294375"/>
            <a:ext cx="187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塗料の撹拌なし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13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"/>
    </mc:Choice>
    <mc:Fallback xmlns="">
      <p:transition spd="slow" advTm="79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09846"/>
            <a:ext cx="9144000" cy="620712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電着数理モデル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6033" y="3281730"/>
            <a:ext cx="671193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 smtClean="0"/>
              <a:t>電着数理モデルとは以下の</a:t>
            </a:r>
            <a:r>
              <a:rPr lang="ja-JP" altLang="en-US" sz="2400" dirty="0"/>
              <a:t>３</a:t>
            </a:r>
            <a:r>
              <a:rPr lang="ja-JP" altLang="en-US" sz="2400" dirty="0" smtClean="0"/>
              <a:t>つのモデルを指す．</a:t>
            </a:r>
            <a:endParaRPr lang="en-US" altLang="ja-JP" sz="2400" dirty="0"/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kumimoji="1" lang="ja-JP" altLang="en-US" sz="2400" dirty="0" smtClean="0">
                <a:solidFill>
                  <a:srgbClr val="FF0000"/>
                </a:solidFill>
              </a:rPr>
              <a:t>塗膜成長モデル（析出前）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塗</a:t>
            </a: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膜成長モデル（</a:t>
            </a:r>
            <a:r>
              <a:rPr lang="ja-JP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析出後）</a:t>
            </a:r>
            <a:endParaRPr lang="en-US" altLang="ja-JP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371600" lvl="2" indent="-457200">
              <a:spcAft>
                <a:spcPts val="1200"/>
              </a:spcAft>
              <a:buFont typeface="+mj-lt"/>
              <a:buAutoNum type="arabicPeriod"/>
            </a:pPr>
            <a:r>
              <a:rPr lang="ja-JP" altLang="en-US" sz="2400" dirty="0" smtClean="0">
                <a:solidFill>
                  <a:srgbClr val="FF0000"/>
                </a:solidFill>
              </a:rPr>
              <a:t>塗膜抵抗モデル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ja-JP" altLang="en-US" sz="2400" dirty="0" smtClean="0"/>
              <a:t>本発表では時間の都合上，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1.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3.</a:t>
            </a:r>
            <a:r>
              <a:rPr lang="ja-JP" altLang="en-US" sz="2400" dirty="0" smtClean="0"/>
              <a:t>についてのみ説明します．</a:t>
            </a:r>
            <a:endParaRPr lang="en-US" altLang="ja-JP" sz="2400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97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7"/>
    </mc:Choice>
    <mc:Fallback xmlns="">
      <p:transition spd="slow" advTm="694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正方形/長方形 118"/>
          <p:cNvSpPr/>
          <p:nvPr/>
        </p:nvSpPr>
        <p:spPr>
          <a:xfrm>
            <a:off x="208452" y="3991769"/>
            <a:ext cx="4222310" cy="2296014"/>
          </a:xfrm>
          <a:prstGeom prst="rect">
            <a:avLst/>
          </a:prstGeom>
          <a:solidFill>
            <a:srgbClr val="FF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253883" y="3996844"/>
            <a:ext cx="4176879" cy="844651"/>
            <a:chOff x="253883" y="3513709"/>
            <a:chExt cx="4176879" cy="844651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53883" y="3513709"/>
              <a:ext cx="57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ja-JP" sz="2400" dirty="0" smtClean="0"/>
                <a:t>(1)</a:t>
              </a:r>
              <a:endPara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717665" y="3527363"/>
              <a:ext cx="3713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latin typeface="Cambria Math" panose="02040503050406030204" pitchFamily="18" charset="0"/>
                </a:rPr>
                <a:t>鋼板を流れる電流が大きいほど，</a:t>
              </a:r>
              <a:r>
                <a:rPr lang="ja-JP" altLang="en-US" sz="2400" dirty="0" smtClean="0"/>
                <a:t>拡散消費量が増える．</a:t>
              </a:r>
              <a:endParaRPr lang="ja-JP" altLang="en-US" sz="3200" dirty="0"/>
            </a:p>
          </p:txBody>
        </p:sp>
      </p:grpSp>
      <p:sp>
        <p:nvSpPr>
          <p:cNvPr id="120" name="正方形/長方形 119"/>
          <p:cNvSpPr/>
          <p:nvPr/>
        </p:nvSpPr>
        <p:spPr>
          <a:xfrm>
            <a:off x="4565072" y="4010497"/>
            <a:ext cx="4373445" cy="2256737"/>
          </a:xfrm>
          <a:prstGeom prst="rect">
            <a:avLst/>
          </a:prstGeom>
          <a:solidFill>
            <a:srgbClr val="FFFFC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角丸四角形 115"/>
          <p:cNvSpPr/>
          <p:nvPr/>
        </p:nvSpPr>
        <p:spPr>
          <a:xfrm>
            <a:off x="1248559" y="2215549"/>
            <a:ext cx="6646880" cy="998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提案</a:t>
            </a:r>
            <a:r>
              <a:rPr lang="ja-JP" altLang="en-US" sz="3600" dirty="0" smtClean="0"/>
              <a:t>する</a:t>
            </a:r>
            <a:r>
              <a:rPr lang="ja-JP" altLang="en-US" sz="3600" dirty="0"/>
              <a:t>塗</a:t>
            </a:r>
            <a:r>
              <a:rPr lang="ja-JP" altLang="en-US" sz="3600" dirty="0" smtClean="0"/>
              <a:t>膜</a:t>
            </a:r>
            <a:r>
              <a:rPr lang="ja-JP" altLang="en-US" sz="3600" dirty="0"/>
              <a:t>成長</a:t>
            </a:r>
            <a:r>
              <a:rPr kumimoji="1" lang="ja-JP" altLang="en-US" sz="3600" dirty="0" smtClean="0"/>
              <a:t>モデル（析出前）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241" y="1512206"/>
            <a:ext cx="187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/>
              <a:t>アプローチ</a:t>
            </a:r>
            <a:endParaRPr kumimoji="1" lang="ja-JP" altLang="en-US" sz="2800" u="sng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849585" y="2221819"/>
            <a:ext cx="32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析出開始</a:t>
            </a:r>
            <a:r>
              <a:rPr lang="ja-JP" altLang="en-US" sz="2400" dirty="0"/>
              <a:t>時間</a:t>
            </a:r>
            <a:r>
              <a:rPr lang="ja-JP" altLang="en-US" sz="2400" dirty="0" smtClean="0"/>
              <a:t>の増加．</a:t>
            </a:r>
            <a:endParaRPr lang="en-US" altLang="ja-JP" sz="2400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64241" y="747253"/>
            <a:ext cx="931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/>
              <a:t>目標</a:t>
            </a:r>
            <a:r>
              <a:rPr lang="en-US" altLang="ja-JP" sz="2800" dirty="0" smtClean="0"/>
              <a:t>	</a:t>
            </a:r>
            <a:r>
              <a:rPr lang="ja-JP" altLang="en-US" sz="2800" dirty="0" smtClean="0"/>
              <a:t>　　</a:t>
            </a:r>
            <a:r>
              <a:rPr kumimoji="1" lang="ja-JP" altLang="en-US" sz="2800" dirty="0" smtClean="0"/>
              <a:t>数十秒に及ぶ析出開始時間の差を再現する</a:t>
            </a:r>
            <a:r>
              <a:rPr lang="ja-JP" altLang="en-US" sz="2800" dirty="0"/>
              <a:t>．</a:t>
            </a:r>
            <a:endParaRPr kumimoji="1"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1248559" y="2683484"/>
            <a:ext cx="6802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→電着反応に使われず，</a:t>
            </a:r>
            <a:r>
              <a:rPr lang="ja-JP" altLang="en-US" sz="2400" dirty="0">
                <a:solidFill>
                  <a:srgbClr val="FF0000"/>
                </a:solidFill>
              </a:rPr>
              <a:t>失</a:t>
            </a:r>
            <a:r>
              <a:rPr lang="ja-JP" altLang="en-US" sz="2400" dirty="0" smtClean="0">
                <a:solidFill>
                  <a:srgbClr val="FF0000"/>
                </a:solidFill>
              </a:rPr>
              <a:t>われる電流量が増加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4241" y="3341733"/>
            <a:ext cx="321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dirty="0" smtClean="0"/>
              <a:t>二種類の拡散消費</a:t>
            </a:r>
            <a:endParaRPr kumimoji="1" lang="ja-JP" altLang="en-US" sz="2800" u="sng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4571999" y="3996140"/>
            <a:ext cx="4311247" cy="1211520"/>
            <a:chOff x="4571999" y="3492443"/>
            <a:chExt cx="4311247" cy="1211520"/>
          </a:xfrm>
        </p:grpSpPr>
        <p:sp>
          <p:nvSpPr>
            <p:cNvPr id="23" name="正方形/長方形 22"/>
            <p:cNvSpPr/>
            <p:nvPr/>
          </p:nvSpPr>
          <p:spPr>
            <a:xfrm>
              <a:off x="5010070" y="3503634"/>
              <a:ext cx="387317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塗料</a:t>
              </a:r>
              <a:r>
                <a:rPr lang="ja-JP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粒子</a:t>
              </a:r>
              <a:r>
                <a:rPr lang="ja-JP" altLang="en-US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の溜まり量が多い</a:t>
              </a:r>
              <a:r>
                <a:rPr lang="en-US" altLang="ja-JP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/>
              </a:r>
              <a:br>
                <a:rPr lang="en-US" altLang="ja-JP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</a:br>
              <a:r>
                <a:rPr lang="ja-JP" altLang="en-US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ほど，拡散消費量が増える．</a:t>
              </a:r>
              <a:r>
                <a:rPr lang="en-US" altLang="ja-JP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/>
              </a:r>
              <a:br>
                <a:rPr lang="en-US" altLang="ja-JP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</a:br>
              <a:endPara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4571999" y="3492443"/>
              <a:ext cx="57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ja-JP" sz="2400" dirty="0" smtClean="0"/>
                <a:t>(2)</a:t>
              </a:r>
              <a:endPara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6" name="楕円 45"/>
          <p:cNvSpPr/>
          <p:nvPr/>
        </p:nvSpPr>
        <p:spPr>
          <a:xfrm>
            <a:off x="5010527" y="5417915"/>
            <a:ext cx="442170" cy="4421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/>
          <p:cNvGrpSpPr/>
          <p:nvPr/>
        </p:nvGrpSpPr>
        <p:grpSpPr>
          <a:xfrm>
            <a:off x="6389335" y="4931954"/>
            <a:ext cx="777312" cy="724212"/>
            <a:chOff x="4042192" y="981007"/>
            <a:chExt cx="777312" cy="724212"/>
          </a:xfrm>
        </p:grpSpPr>
        <p:sp>
          <p:nvSpPr>
            <p:cNvPr id="49" name="楕円 48"/>
            <p:cNvSpPr/>
            <p:nvPr/>
          </p:nvSpPr>
          <p:spPr>
            <a:xfrm>
              <a:off x="4042192" y="1207570"/>
              <a:ext cx="487019" cy="4870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/>
            <p:nvPr/>
          </p:nvSpPr>
          <p:spPr>
            <a:xfrm>
              <a:off x="4176502" y="981007"/>
              <a:ext cx="487019" cy="4870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/>
            <p:nvPr/>
          </p:nvSpPr>
          <p:spPr>
            <a:xfrm>
              <a:off x="4332485" y="1218200"/>
              <a:ext cx="487019" cy="4870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355064" y="1164362"/>
              <a:ext cx="350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+</a:t>
              </a:r>
              <a:endParaRPr kumimoji="1" lang="ja-JP" altLang="en-US" sz="2800" dirty="0"/>
            </a:p>
          </p:txBody>
        </p:sp>
      </p:grpSp>
      <p:cxnSp>
        <p:nvCxnSpPr>
          <p:cNvPr id="54" name="曲線コネクタ 53"/>
          <p:cNvCxnSpPr/>
          <p:nvPr/>
        </p:nvCxnSpPr>
        <p:spPr>
          <a:xfrm rot="10800000" flipV="1">
            <a:off x="5509141" y="5522897"/>
            <a:ext cx="828000" cy="19667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224147" y="5818405"/>
            <a:ext cx="89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再溶解．</a:t>
            </a:r>
            <a:endParaRPr kumimoji="1" lang="ja-JP" altLang="en-US" dirty="0"/>
          </a:p>
        </p:txBody>
      </p:sp>
      <p:cxnSp>
        <p:nvCxnSpPr>
          <p:cNvPr id="56" name="曲線コネクタ 55"/>
          <p:cNvCxnSpPr/>
          <p:nvPr/>
        </p:nvCxnSpPr>
        <p:spPr>
          <a:xfrm rot="10800000" flipV="1">
            <a:off x="5498508" y="5387669"/>
            <a:ext cx="828000" cy="19667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6429394" y="5746433"/>
            <a:ext cx="109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塗料</a:t>
            </a:r>
            <a:r>
              <a:rPr lang="ja-JP" altLang="en-US" dirty="0"/>
              <a:t>粒子</a:t>
            </a:r>
            <a:endParaRPr kumimoji="1" lang="ja-JP" altLang="en-US" dirty="0"/>
          </a:p>
        </p:txBody>
      </p:sp>
      <p:sp>
        <p:nvSpPr>
          <p:cNvPr id="58" name="平行四辺形 57"/>
          <p:cNvSpPr/>
          <p:nvPr/>
        </p:nvSpPr>
        <p:spPr>
          <a:xfrm>
            <a:off x="7718305" y="4917145"/>
            <a:ext cx="1042416" cy="1308555"/>
          </a:xfrm>
          <a:prstGeom prst="parallelogram">
            <a:avLst>
              <a:gd name="adj" fmla="val 3214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977906" y="4970169"/>
            <a:ext cx="8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鋼板</a:t>
            </a:r>
            <a:endParaRPr kumimoji="1" lang="ja-JP" altLang="en-US" dirty="0"/>
          </a:p>
        </p:txBody>
      </p:sp>
      <p:sp>
        <p:nvSpPr>
          <p:cNvPr id="63" name="平行四辺形 62"/>
          <p:cNvSpPr/>
          <p:nvPr/>
        </p:nvSpPr>
        <p:spPr>
          <a:xfrm>
            <a:off x="2524931" y="4920777"/>
            <a:ext cx="1042416" cy="1308555"/>
          </a:xfrm>
          <a:prstGeom prst="parallelogram">
            <a:avLst>
              <a:gd name="adj" fmla="val 3214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曲線コネクタ 69"/>
          <p:cNvCxnSpPr/>
          <p:nvPr/>
        </p:nvCxnSpPr>
        <p:spPr>
          <a:xfrm rot="10800000" flipV="1">
            <a:off x="1747623" y="5669366"/>
            <a:ext cx="828000" cy="19667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曲線コネクタ 70"/>
          <p:cNvCxnSpPr/>
          <p:nvPr/>
        </p:nvCxnSpPr>
        <p:spPr>
          <a:xfrm rot="10800000" flipV="1">
            <a:off x="1736990" y="5534138"/>
            <a:ext cx="828000" cy="19667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2768440" y="4970169"/>
            <a:ext cx="8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鋼板</a:t>
            </a:r>
            <a:endParaRPr kumimoji="1" lang="ja-JP" altLang="en-US" dirty="0"/>
          </a:p>
        </p:txBody>
      </p:sp>
      <p:grpSp>
        <p:nvGrpSpPr>
          <p:cNvPr id="77" name="グループ化 76"/>
          <p:cNvGrpSpPr/>
          <p:nvPr/>
        </p:nvGrpSpPr>
        <p:grpSpPr>
          <a:xfrm>
            <a:off x="2793665" y="5322739"/>
            <a:ext cx="336880" cy="523220"/>
            <a:chOff x="2456439" y="1342557"/>
            <a:chExt cx="336880" cy="523220"/>
          </a:xfrm>
        </p:grpSpPr>
        <p:sp>
          <p:nvSpPr>
            <p:cNvPr id="78" name="楕円 77"/>
            <p:cNvSpPr/>
            <p:nvPr/>
          </p:nvSpPr>
          <p:spPr>
            <a:xfrm>
              <a:off x="2482482" y="1476356"/>
              <a:ext cx="310837" cy="310837"/>
            </a:xfrm>
            <a:prstGeom prst="ellipse">
              <a:avLst/>
            </a:prstGeom>
            <a:solidFill>
              <a:srgbClr val="04E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2456439" y="1342557"/>
              <a:ext cx="313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-</a:t>
              </a:r>
              <a:endParaRPr kumimoji="1" lang="ja-JP" altLang="en-US" sz="2800" dirty="0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1253404" y="5528113"/>
            <a:ext cx="336880" cy="523220"/>
            <a:chOff x="2456439" y="1342557"/>
            <a:chExt cx="336880" cy="523220"/>
          </a:xfrm>
        </p:grpSpPr>
        <p:sp>
          <p:nvSpPr>
            <p:cNvPr id="81" name="楕円 80"/>
            <p:cNvSpPr/>
            <p:nvPr/>
          </p:nvSpPr>
          <p:spPr>
            <a:xfrm>
              <a:off x="2482482" y="1476356"/>
              <a:ext cx="310837" cy="310837"/>
            </a:xfrm>
            <a:prstGeom prst="ellipse">
              <a:avLst/>
            </a:prstGeom>
            <a:solidFill>
              <a:srgbClr val="04E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456439" y="1342557"/>
              <a:ext cx="313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-</a:t>
              </a:r>
              <a:endParaRPr kumimoji="1" lang="ja-JP" altLang="en-US" sz="2800" dirty="0"/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7992964" y="5309812"/>
            <a:ext cx="336880" cy="523220"/>
            <a:chOff x="2456439" y="1342557"/>
            <a:chExt cx="336880" cy="523220"/>
          </a:xfrm>
        </p:grpSpPr>
        <p:sp>
          <p:nvSpPr>
            <p:cNvPr id="86" name="楕円 85"/>
            <p:cNvSpPr/>
            <p:nvPr/>
          </p:nvSpPr>
          <p:spPr>
            <a:xfrm>
              <a:off x="2482482" y="1476356"/>
              <a:ext cx="310837" cy="310837"/>
            </a:xfrm>
            <a:prstGeom prst="ellipse">
              <a:avLst/>
            </a:prstGeom>
            <a:solidFill>
              <a:srgbClr val="04E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456439" y="1342557"/>
              <a:ext cx="313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-</a:t>
              </a:r>
              <a:endParaRPr kumimoji="1" lang="ja-JP" altLang="en-US" sz="2800" dirty="0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96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71"/>
    </mc:Choice>
    <mc:Fallback xmlns="">
      <p:transition spd="slow" advTm="7847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方形/長方形 89"/>
          <p:cNvSpPr/>
          <p:nvPr/>
        </p:nvSpPr>
        <p:spPr>
          <a:xfrm>
            <a:off x="145626" y="3841759"/>
            <a:ext cx="4241650" cy="2487119"/>
          </a:xfrm>
          <a:prstGeom prst="rect">
            <a:avLst/>
          </a:prstGeom>
          <a:solidFill>
            <a:srgbClr val="FF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角丸四角形 60"/>
          <p:cNvSpPr/>
          <p:nvPr/>
        </p:nvSpPr>
        <p:spPr>
          <a:xfrm>
            <a:off x="268279" y="4086781"/>
            <a:ext cx="1479344" cy="417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87831" y="4023820"/>
                <a:ext cx="4002812" cy="1205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dif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altLang="ja-JP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cat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についての</m:t>
                      </m:r>
                    </m:oMath>
                  </m:oMathPara>
                </a14:m>
                <a:endParaRPr lang="en-US" altLang="ja-JP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テーブルデータ</m:t>
                      </m:r>
                    </m:oMath>
                  </m:oMathPara>
                </a14:m>
                <a:endParaRPr lang="en-US" altLang="ja-JP" sz="2400" dirty="0" smtClean="0"/>
              </a:p>
              <a:p>
                <a:endParaRPr lang="ja-JP" altLang="en-US" sz="24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31" y="4023820"/>
                <a:ext cx="4002812" cy="1205330"/>
              </a:xfrm>
              <a:prstGeom prst="rect">
                <a:avLst/>
              </a:prstGeom>
              <a:blipFill>
                <a:blip r:embed="rId2"/>
                <a:stretch>
                  <a:fillRect r="-13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角丸四角形 113"/>
          <p:cNvSpPr/>
          <p:nvPr/>
        </p:nvSpPr>
        <p:spPr>
          <a:xfrm>
            <a:off x="5528098" y="2799099"/>
            <a:ext cx="746844" cy="4176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5" name="角丸四角形 114"/>
          <p:cNvSpPr/>
          <p:nvPr/>
        </p:nvSpPr>
        <p:spPr>
          <a:xfrm>
            <a:off x="6535350" y="2799099"/>
            <a:ext cx="728766" cy="417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171774" y="1070765"/>
                <a:ext cx="8116584" cy="2363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2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  <m:t>反応に</m:t>
                              </m:r>
                              <m:r>
                                <a:rPr lang="ja-JP" altLang="en-US" sz="2200" i="1" smtClean="0">
                                  <a:latin typeface="Cambria Math" panose="02040503050406030204" pitchFamily="18" charset="0"/>
                                </a:rPr>
                                <m:t>使われた</m:t>
                              </m:r>
                              <m: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  <m:t>電流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ja-JP" sz="22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  <m:t>鋼板を</m:t>
                              </m:r>
                              <m:r>
                                <a:rPr lang="ja-JP" altLang="en-US" sz="2200" i="1" smtClean="0">
                                  <a:latin typeface="Cambria Math" panose="02040503050406030204" pitchFamily="18" charset="0"/>
                                </a:rPr>
                                <m:t>流れ</m:t>
                              </m:r>
                              <m: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  <m:t>た電流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  <m:t>拡散消費電流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ja-JP" sz="22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             </m:t>
                                  </m:r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 b="0" i="0" smtClean="0">
                                      <a:latin typeface="Cambria Math" panose="02040503050406030204" pitchFamily="18" charset="0"/>
                                    </a:rPr>
                                    <m:t>cat</m:t>
                                  </m:r>
                                </m:sub>
                              </m:s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                −</m:t>
                              </m:r>
                              <m:d>
                                <m:dPr>
                                  <m:ctrlP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200" b="0" i="0" smtClean="0">
                                          <a:latin typeface="Cambria Math" panose="02040503050406030204" pitchFamily="18" charset="0"/>
                                        </a:rPr>
                                        <m:t>difB</m:t>
                                      </m:r>
                                      <m:r>
                                        <a:rPr lang="en-US" altLang="ja-JP" sz="22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 +  </m:t>
                                  </m:r>
                                  <m:sSub>
                                    <m:sSubPr>
                                      <m:ctrlP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200" b="0" i="0" smtClean="0">
                                          <a:latin typeface="Cambria Math" panose="02040503050406030204" pitchFamily="18" charset="0"/>
                                        </a:rPr>
                                        <m:t>difB</m:t>
                                      </m:r>
                                      <m:r>
                                        <a:rPr lang="en-US" altLang="ja-JP" sz="22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altLang="ja-JP" sz="2200" i="0">
                          <a:latin typeface="Cambria Math" panose="02040503050406030204" pitchFamily="18" charset="0"/>
                        </a:rPr>
                        <m:t>dt</m:t>
                      </m:r>
                    </m:oMath>
                  </m:oMathPara>
                </a14:m>
                <a:endParaRPr lang="en-US" altLang="ja-JP" sz="2200" b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74" y="1070765"/>
                <a:ext cx="8116584" cy="23639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正方形/長方形 90"/>
          <p:cNvSpPr/>
          <p:nvPr/>
        </p:nvSpPr>
        <p:spPr>
          <a:xfrm>
            <a:off x="4546049" y="3842534"/>
            <a:ext cx="4373445" cy="2485735"/>
          </a:xfrm>
          <a:prstGeom prst="rect">
            <a:avLst/>
          </a:prstGeom>
          <a:solidFill>
            <a:srgbClr val="FF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3" name="角丸四角形 112"/>
          <p:cNvSpPr/>
          <p:nvPr/>
        </p:nvSpPr>
        <p:spPr>
          <a:xfrm>
            <a:off x="5424560" y="4048425"/>
            <a:ext cx="1557967" cy="417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317081" y="4023820"/>
                <a:ext cx="2832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dif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</m:e>
                      </m:d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081" y="4023820"/>
                <a:ext cx="2832743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/>
          <p:cNvSpPr txBox="1"/>
          <p:nvPr/>
        </p:nvSpPr>
        <p:spPr>
          <a:xfrm>
            <a:off x="128255" y="3262033"/>
            <a:ext cx="5496168" cy="579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拡散消費電流のモデル式（実験式）</a:t>
            </a:r>
            <a:endParaRPr lang="en-US" altLang="ja-JP" sz="28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6" name="楕円 65"/>
          <p:cNvSpPr/>
          <p:nvPr/>
        </p:nvSpPr>
        <p:spPr>
          <a:xfrm>
            <a:off x="5010527" y="5417915"/>
            <a:ext cx="442170" cy="4421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" name="グループ化 66"/>
          <p:cNvGrpSpPr/>
          <p:nvPr/>
        </p:nvGrpSpPr>
        <p:grpSpPr>
          <a:xfrm>
            <a:off x="6389335" y="4931954"/>
            <a:ext cx="777312" cy="724212"/>
            <a:chOff x="4042192" y="981007"/>
            <a:chExt cx="777312" cy="724212"/>
          </a:xfrm>
        </p:grpSpPr>
        <p:sp>
          <p:nvSpPr>
            <p:cNvPr id="68" name="楕円 67"/>
            <p:cNvSpPr/>
            <p:nvPr/>
          </p:nvSpPr>
          <p:spPr>
            <a:xfrm>
              <a:off x="4042192" y="1207570"/>
              <a:ext cx="487019" cy="4870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楕円 68"/>
            <p:cNvSpPr/>
            <p:nvPr/>
          </p:nvSpPr>
          <p:spPr>
            <a:xfrm>
              <a:off x="4176502" y="981007"/>
              <a:ext cx="487019" cy="4870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楕円 69"/>
            <p:cNvSpPr/>
            <p:nvPr/>
          </p:nvSpPr>
          <p:spPr>
            <a:xfrm>
              <a:off x="4332485" y="1218200"/>
              <a:ext cx="487019" cy="4870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4355064" y="1164362"/>
              <a:ext cx="350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+</a:t>
              </a:r>
              <a:endParaRPr kumimoji="1" lang="ja-JP" altLang="en-US" sz="2800" dirty="0"/>
            </a:p>
          </p:txBody>
        </p:sp>
      </p:grpSp>
      <p:cxnSp>
        <p:nvCxnSpPr>
          <p:cNvPr id="72" name="曲線コネクタ 71"/>
          <p:cNvCxnSpPr/>
          <p:nvPr/>
        </p:nvCxnSpPr>
        <p:spPr>
          <a:xfrm rot="10800000" flipV="1">
            <a:off x="5509141" y="5522897"/>
            <a:ext cx="828000" cy="19667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5224147" y="5818405"/>
            <a:ext cx="89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再溶解．</a:t>
            </a:r>
            <a:endParaRPr kumimoji="1" lang="ja-JP" altLang="en-US" dirty="0"/>
          </a:p>
        </p:txBody>
      </p:sp>
      <p:sp>
        <p:nvSpPr>
          <p:cNvPr id="74" name="平行四辺形 73"/>
          <p:cNvSpPr/>
          <p:nvPr/>
        </p:nvSpPr>
        <p:spPr>
          <a:xfrm>
            <a:off x="2524931" y="4920777"/>
            <a:ext cx="1042416" cy="1308555"/>
          </a:xfrm>
          <a:prstGeom prst="parallelogram">
            <a:avLst>
              <a:gd name="adj" fmla="val 3214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曲線コネクタ 80"/>
          <p:cNvCxnSpPr/>
          <p:nvPr/>
        </p:nvCxnSpPr>
        <p:spPr>
          <a:xfrm rot="10800000" flipV="1">
            <a:off x="5498508" y="5387669"/>
            <a:ext cx="828000" cy="19667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曲線コネクタ 81"/>
          <p:cNvCxnSpPr/>
          <p:nvPr/>
        </p:nvCxnSpPr>
        <p:spPr>
          <a:xfrm rot="10800000" flipV="1">
            <a:off x="1747623" y="5669366"/>
            <a:ext cx="828000" cy="19667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曲線コネクタ 82"/>
          <p:cNvCxnSpPr/>
          <p:nvPr/>
        </p:nvCxnSpPr>
        <p:spPr>
          <a:xfrm rot="10800000" flipV="1">
            <a:off x="1736990" y="5534138"/>
            <a:ext cx="828000" cy="196679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2768440" y="4970169"/>
            <a:ext cx="8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鋼板</a:t>
            </a:r>
            <a:endParaRPr kumimoji="1" lang="ja-JP" alt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429394" y="5746433"/>
            <a:ext cx="109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塗料</a:t>
            </a:r>
            <a:r>
              <a:rPr lang="ja-JP" altLang="en-US" dirty="0"/>
              <a:t>粒子</a:t>
            </a:r>
            <a:endParaRPr kumimoji="1" lang="ja-JP" altLang="en-US" dirty="0"/>
          </a:p>
        </p:txBody>
      </p:sp>
      <p:sp>
        <p:nvSpPr>
          <p:cNvPr id="86" name="平行四辺形 85"/>
          <p:cNvSpPr/>
          <p:nvPr/>
        </p:nvSpPr>
        <p:spPr>
          <a:xfrm>
            <a:off x="7718305" y="4917145"/>
            <a:ext cx="1042416" cy="1308555"/>
          </a:xfrm>
          <a:prstGeom prst="parallelogram">
            <a:avLst>
              <a:gd name="adj" fmla="val 3214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977906" y="4970169"/>
            <a:ext cx="8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鋼板</a:t>
            </a:r>
            <a:endParaRPr kumimoji="1" lang="ja-JP" altLang="en-US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465261" y="1142859"/>
            <a:ext cx="777312" cy="724212"/>
            <a:chOff x="4042192" y="981007"/>
            <a:chExt cx="777312" cy="724212"/>
          </a:xfrm>
        </p:grpSpPr>
        <p:sp>
          <p:nvSpPr>
            <p:cNvPr id="51" name="楕円 50"/>
            <p:cNvSpPr/>
            <p:nvPr/>
          </p:nvSpPr>
          <p:spPr>
            <a:xfrm>
              <a:off x="4042192" y="1207570"/>
              <a:ext cx="487019" cy="4870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/>
            <p:nvPr/>
          </p:nvSpPr>
          <p:spPr>
            <a:xfrm>
              <a:off x="4176502" y="981007"/>
              <a:ext cx="487019" cy="4870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/>
            <p:cNvSpPr/>
            <p:nvPr/>
          </p:nvSpPr>
          <p:spPr>
            <a:xfrm>
              <a:off x="4332485" y="1218200"/>
              <a:ext cx="487019" cy="4870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355064" y="1164362"/>
              <a:ext cx="350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+</a:t>
              </a:r>
              <a:endParaRPr kumimoji="1" lang="ja-JP" altLang="en-US" sz="2800" dirty="0"/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126627" y="593053"/>
            <a:ext cx="5651393" cy="579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塗料粒子の溜まり量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99" name="グループ化 98"/>
          <p:cNvGrpSpPr/>
          <p:nvPr/>
        </p:nvGrpSpPr>
        <p:grpSpPr>
          <a:xfrm>
            <a:off x="2793665" y="5322739"/>
            <a:ext cx="336880" cy="523220"/>
            <a:chOff x="2456439" y="1342557"/>
            <a:chExt cx="336880" cy="523220"/>
          </a:xfrm>
        </p:grpSpPr>
        <p:sp>
          <p:nvSpPr>
            <p:cNvPr id="105" name="楕円 104"/>
            <p:cNvSpPr/>
            <p:nvPr/>
          </p:nvSpPr>
          <p:spPr>
            <a:xfrm>
              <a:off x="2482482" y="1476356"/>
              <a:ext cx="310837" cy="310837"/>
            </a:xfrm>
            <a:prstGeom prst="ellipse">
              <a:avLst/>
            </a:prstGeom>
            <a:solidFill>
              <a:srgbClr val="04E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2456439" y="1342557"/>
              <a:ext cx="313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-</a:t>
              </a:r>
              <a:endParaRPr kumimoji="1" lang="ja-JP" altLang="en-US" sz="2800" dirty="0"/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1253404" y="5528113"/>
            <a:ext cx="336880" cy="523220"/>
            <a:chOff x="2456439" y="1342557"/>
            <a:chExt cx="336880" cy="523220"/>
          </a:xfrm>
        </p:grpSpPr>
        <p:sp>
          <p:nvSpPr>
            <p:cNvPr id="108" name="楕円 107"/>
            <p:cNvSpPr/>
            <p:nvPr/>
          </p:nvSpPr>
          <p:spPr>
            <a:xfrm>
              <a:off x="2482482" y="1476356"/>
              <a:ext cx="310837" cy="310837"/>
            </a:xfrm>
            <a:prstGeom prst="ellipse">
              <a:avLst/>
            </a:prstGeom>
            <a:solidFill>
              <a:srgbClr val="04E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2456439" y="1342557"/>
              <a:ext cx="313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-</a:t>
              </a:r>
              <a:endParaRPr kumimoji="1" lang="ja-JP" altLang="en-US" sz="2800" dirty="0"/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7992964" y="5309812"/>
            <a:ext cx="336880" cy="523220"/>
            <a:chOff x="2456439" y="1342557"/>
            <a:chExt cx="336880" cy="523220"/>
          </a:xfrm>
        </p:grpSpPr>
        <p:sp>
          <p:nvSpPr>
            <p:cNvPr id="111" name="楕円 110"/>
            <p:cNvSpPr/>
            <p:nvPr/>
          </p:nvSpPr>
          <p:spPr>
            <a:xfrm>
              <a:off x="2482482" y="1476356"/>
              <a:ext cx="310837" cy="310837"/>
            </a:xfrm>
            <a:prstGeom prst="ellipse">
              <a:avLst/>
            </a:prstGeom>
            <a:solidFill>
              <a:srgbClr val="04E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2456439" y="1342557"/>
              <a:ext cx="313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-</a:t>
              </a:r>
              <a:endParaRPr kumimoji="1" lang="ja-JP" altLang="en-US" sz="2800" dirty="0"/>
            </a:p>
          </p:txBody>
        </p:sp>
      </p:grpSp>
      <p:cxnSp>
        <p:nvCxnSpPr>
          <p:cNvPr id="3" name="直線コネクタ 2"/>
          <p:cNvCxnSpPr/>
          <p:nvPr/>
        </p:nvCxnSpPr>
        <p:spPr>
          <a:xfrm>
            <a:off x="3720364" y="3185877"/>
            <a:ext cx="470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1120006" y="4477133"/>
            <a:ext cx="470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2950174" y="2405042"/>
            <a:ext cx="2158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提案</a:t>
            </a:r>
            <a:r>
              <a:rPr lang="ja-JP" altLang="en-US" sz="3600" dirty="0" smtClean="0"/>
              <a:t>する</a:t>
            </a:r>
            <a:r>
              <a:rPr lang="ja-JP" altLang="en-US" sz="3600" dirty="0"/>
              <a:t>塗</a:t>
            </a:r>
            <a:r>
              <a:rPr lang="ja-JP" altLang="en-US" sz="3600" dirty="0" smtClean="0"/>
              <a:t>膜</a:t>
            </a:r>
            <a:r>
              <a:rPr lang="ja-JP" altLang="en-US" sz="3600" dirty="0"/>
              <a:t>成長</a:t>
            </a:r>
            <a:r>
              <a:rPr kumimoji="1" lang="ja-JP" altLang="en-US" sz="3600" dirty="0" smtClean="0"/>
              <a:t>モデル（析出前）</a:t>
            </a:r>
            <a:endParaRPr kumimoji="1" lang="ja-JP" altLang="en-US" sz="3600" dirty="0"/>
          </a:p>
        </p:txBody>
      </p:sp>
      <p:cxnSp>
        <p:nvCxnSpPr>
          <p:cNvPr id="57" name="直線コネクタ 56"/>
          <p:cNvCxnSpPr/>
          <p:nvPr/>
        </p:nvCxnSpPr>
        <p:spPr>
          <a:xfrm>
            <a:off x="2077209" y="4477133"/>
            <a:ext cx="470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45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"/>
    </mc:Choice>
    <mc:Fallback xmlns="">
      <p:transition spd="slow" advTm="32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提案</a:t>
            </a:r>
            <a:r>
              <a:rPr lang="ja-JP" altLang="en-US" sz="3600" dirty="0" smtClean="0"/>
              <a:t>する</a:t>
            </a:r>
            <a:r>
              <a:rPr lang="ja-JP" altLang="en-US" sz="3600" dirty="0"/>
              <a:t>塗</a:t>
            </a:r>
            <a:r>
              <a:rPr lang="ja-JP" altLang="en-US" sz="3600" dirty="0" smtClean="0"/>
              <a:t>膜</a:t>
            </a:r>
            <a:r>
              <a:rPr lang="ja-JP" altLang="en-US" dirty="0" smtClean="0"/>
              <a:t>抵抗</a:t>
            </a:r>
            <a:r>
              <a:rPr lang="ja-JP" altLang="en-US" dirty="0"/>
              <a:t>モデル</a:t>
            </a:r>
            <a:endParaRPr kumimoji="1" lang="ja-JP" altLang="en-US" sz="3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16</a:t>
            </a:fld>
            <a:endParaRPr lang="ja-JP" altLang="en-US" dirty="0"/>
          </a:p>
        </p:txBody>
      </p:sp>
      <p:sp>
        <p:nvSpPr>
          <p:cNvPr id="115" name="角丸四角形 114"/>
          <p:cNvSpPr/>
          <p:nvPr/>
        </p:nvSpPr>
        <p:spPr>
          <a:xfrm>
            <a:off x="942974" y="1868967"/>
            <a:ext cx="7267575" cy="998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164241" y="1213249"/>
            <a:ext cx="187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/>
              <a:t>アプローチ</a:t>
            </a:r>
            <a:endParaRPr kumimoji="1" lang="ja-JP" altLang="en-US" sz="2800" u="sng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849585" y="1875237"/>
            <a:ext cx="32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塗料</a:t>
            </a:r>
            <a:r>
              <a:rPr lang="ja-JP" altLang="en-US" sz="2400" dirty="0" smtClean="0"/>
              <a:t>の流速</a:t>
            </a:r>
            <a:r>
              <a:rPr lang="ja-JP" altLang="en-US" sz="2400" dirty="0"/>
              <a:t>依存性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164241" y="686421"/>
            <a:ext cx="931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/>
              <a:t>目標</a:t>
            </a:r>
            <a:r>
              <a:rPr lang="en-US" altLang="ja-JP" sz="2800" dirty="0" smtClean="0"/>
              <a:t>	</a:t>
            </a:r>
            <a:r>
              <a:rPr lang="ja-JP" altLang="en-US" sz="2800" dirty="0" smtClean="0"/>
              <a:t>　　</a:t>
            </a:r>
            <a:r>
              <a:rPr kumimoji="1" lang="ja-JP" altLang="en-US" sz="2800" dirty="0" smtClean="0"/>
              <a:t>塗料の流速依存性を考慮する．</a:t>
            </a:r>
            <a:endParaRPr kumimoji="1" lang="ja-JP" altLang="en-US" sz="2800" dirty="0"/>
          </a:p>
        </p:txBody>
      </p:sp>
      <p:sp>
        <p:nvSpPr>
          <p:cNvPr id="122" name="正方形/長方形 121"/>
          <p:cNvSpPr/>
          <p:nvPr/>
        </p:nvSpPr>
        <p:spPr>
          <a:xfrm>
            <a:off x="1132279" y="2336902"/>
            <a:ext cx="6802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→撹拌ありとなしのケースで</a:t>
            </a:r>
            <a:r>
              <a:rPr lang="ja-JP" altLang="en-US" sz="2400" dirty="0" smtClean="0">
                <a:solidFill>
                  <a:srgbClr val="FF0000"/>
                </a:solidFill>
              </a:rPr>
              <a:t>異なるモデル式を採用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95250" y="3544578"/>
            <a:ext cx="5040000" cy="2340000"/>
            <a:chOff x="2108388" y="826162"/>
            <a:chExt cx="5535543" cy="2705106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97" b="76492"/>
            <a:stretch/>
          </p:blipFill>
          <p:spPr>
            <a:xfrm>
              <a:off x="6143625" y="988461"/>
              <a:ext cx="1500306" cy="731566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388" y="826162"/>
              <a:ext cx="4241301" cy="2705106"/>
            </a:xfrm>
            <a:prstGeom prst="rect">
              <a:avLst/>
            </a:prstGeom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555434" y="5911379"/>
            <a:ext cx="397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膜厚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>13 </a:t>
            </a:r>
            <a:r>
              <a:rPr lang="ja-JP" altLang="en-US" sz="2400" dirty="0" smtClean="0"/>
              <a:t>㎛の時の分極曲線</a:t>
            </a:r>
            <a:endParaRPr kumimoji="1" lang="ja-JP" altLang="en-US" sz="2400" dirty="0"/>
          </a:p>
        </p:txBody>
      </p:sp>
      <p:sp>
        <p:nvSpPr>
          <p:cNvPr id="16" name="角丸四角形 15"/>
          <p:cNvSpPr/>
          <p:nvPr/>
        </p:nvSpPr>
        <p:spPr>
          <a:xfrm>
            <a:off x="5414066" y="3544578"/>
            <a:ext cx="3354149" cy="2251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43365" y="3694589"/>
            <a:ext cx="322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膜厚</a:t>
            </a:r>
            <a:r>
              <a:rPr lang="ja-JP" altLang="en-US" sz="2400" dirty="0" smtClean="0"/>
              <a:t>が定まった場合の分極曲線が、</a:t>
            </a:r>
            <a:endParaRPr lang="en-US" altLang="ja-JP" sz="2400" dirty="0" smtClean="0"/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撹拌あり</a:t>
            </a:r>
            <a:r>
              <a:rPr lang="ja-JP" altLang="en-US" sz="2400" dirty="0" smtClean="0"/>
              <a:t>では</a:t>
            </a:r>
            <a:r>
              <a:rPr lang="ja-JP" altLang="en-US" sz="2400" dirty="0" smtClean="0">
                <a:solidFill>
                  <a:srgbClr val="FF0000"/>
                </a:solidFill>
              </a:rPr>
              <a:t>線形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chemeClr val="accent2"/>
                </a:solidFill>
              </a:rPr>
              <a:t>撹拌</a:t>
            </a:r>
            <a:r>
              <a:rPr lang="ja-JP" altLang="en-US" sz="2400" dirty="0" smtClean="0">
                <a:solidFill>
                  <a:schemeClr val="accent2"/>
                </a:solidFill>
              </a:rPr>
              <a:t>なし</a:t>
            </a:r>
            <a:r>
              <a:rPr lang="ja-JP" altLang="en-US" sz="2400" dirty="0" smtClean="0"/>
              <a:t>では</a:t>
            </a:r>
            <a:r>
              <a:rPr lang="ja-JP" altLang="en-US" sz="2400" dirty="0" smtClean="0">
                <a:solidFill>
                  <a:schemeClr val="accent2"/>
                </a:solidFill>
              </a:rPr>
              <a:t>非線形</a:t>
            </a:r>
            <a:endParaRPr lang="en-US" altLang="ja-JP" sz="2400" dirty="0" smtClean="0">
              <a:solidFill>
                <a:schemeClr val="accent2"/>
              </a:solidFill>
            </a:endParaRPr>
          </a:p>
          <a:p>
            <a:r>
              <a:rPr lang="ja-JP" altLang="en-US" sz="2400" dirty="0" smtClean="0"/>
              <a:t>となっている．</a:t>
            </a:r>
            <a:endParaRPr lang="en-US" altLang="ja-JP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4240" y="2906454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/>
              <a:t>分極曲線の例</a:t>
            </a:r>
            <a:endParaRPr kumimoji="1" lang="ja-JP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8867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71"/>
    </mc:Choice>
    <mc:Fallback xmlns="">
      <p:transition spd="slow" advTm="7847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正方形/長方形 118"/>
          <p:cNvSpPr/>
          <p:nvPr/>
        </p:nvSpPr>
        <p:spPr>
          <a:xfrm>
            <a:off x="208452" y="1822496"/>
            <a:ext cx="4222310" cy="1463447"/>
          </a:xfrm>
          <a:prstGeom prst="rect">
            <a:avLst/>
          </a:prstGeom>
          <a:solidFill>
            <a:srgbClr val="FF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253883" y="1812010"/>
            <a:ext cx="4176879" cy="475319"/>
            <a:chOff x="253883" y="3513709"/>
            <a:chExt cx="4176879" cy="475319"/>
          </a:xfrm>
        </p:grpSpPr>
        <p:sp>
          <p:nvSpPr>
            <p:cNvPr id="131" name="テキスト ボックス 130"/>
            <p:cNvSpPr txBox="1"/>
            <p:nvPr/>
          </p:nvSpPr>
          <p:spPr>
            <a:xfrm>
              <a:off x="717665" y="3527363"/>
              <a:ext cx="3713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撹拌あり</a:t>
              </a:r>
              <a:endParaRPr lang="ja-JP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53883" y="3513709"/>
              <a:ext cx="57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ja-JP" sz="2400" dirty="0" smtClean="0"/>
                <a:t>(1)</a:t>
              </a:r>
              <a:endPara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20" name="正方形/長方形 119"/>
          <p:cNvSpPr/>
          <p:nvPr/>
        </p:nvSpPr>
        <p:spPr>
          <a:xfrm>
            <a:off x="4565072" y="1820008"/>
            <a:ext cx="4373445" cy="1445387"/>
          </a:xfrm>
          <a:prstGeom prst="rect">
            <a:avLst/>
          </a:prstGeom>
          <a:solidFill>
            <a:srgbClr val="FF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提案</a:t>
            </a:r>
            <a:r>
              <a:rPr lang="ja-JP" altLang="en-US" sz="3600" dirty="0" smtClean="0"/>
              <a:t>する</a:t>
            </a:r>
            <a:r>
              <a:rPr lang="ja-JP" altLang="en-US" sz="3600" dirty="0"/>
              <a:t>塗</a:t>
            </a:r>
            <a:r>
              <a:rPr lang="ja-JP" altLang="en-US" sz="3600" dirty="0" smtClean="0"/>
              <a:t>膜抵抗</a:t>
            </a:r>
            <a:r>
              <a:rPr kumimoji="1" lang="ja-JP" altLang="en-US" sz="3600" dirty="0" smtClean="0"/>
              <a:t>モデル</a:t>
            </a:r>
            <a:endParaRPr kumimoji="1" lang="ja-JP" altLang="en-US" sz="36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64240" y="65722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dirty="0"/>
              <a:t>塗</a:t>
            </a:r>
            <a:r>
              <a:rPr lang="ja-JP" altLang="en-US" sz="2800" u="sng" dirty="0" smtClean="0"/>
              <a:t>膜抵抗モデルのモデル式</a:t>
            </a:r>
            <a:endParaRPr kumimoji="1" lang="ja-JP" altLang="en-US" sz="2800" u="sng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4571999" y="1811306"/>
            <a:ext cx="1751251" cy="472856"/>
            <a:chOff x="4571999" y="3492443"/>
            <a:chExt cx="1751251" cy="472856"/>
          </a:xfrm>
        </p:grpSpPr>
        <p:sp>
          <p:nvSpPr>
            <p:cNvPr id="23" name="正方形/長方形 22"/>
            <p:cNvSpPr/>
            <p:nvPr/>
          </p:nvSpPr>
          <p:spPr>
            <a:xfrm>
              <a:off x="5010070" y="3503634"/>
              <a:ext cx="13131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 smtClean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撹拌なし</a:t>
              </a:r>
              <a:endParaRPr lang="ja-JP" altLang="en-US" sz="24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4571999" y="3492443"/>
              <a:ext cx="57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ja-JP" sz="2400" dirty="0" smtClean="0"/>
                <a:t>(2)</a:t>
              </a:r>
              <a:endPara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17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10174" y="2236389"/>
                <a:ext cx="3818865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𝑗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cat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∆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cat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, 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𝑐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h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)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∆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cat</m:t>
                          </m:r>
                        </m:sub>
                      </m:sSub>
                    </m:oMath>
                  </m:oMathPara>
                </a14:m>
                <a:endParaRPr kumimoji="1" lang="en-US" altLang="ja-JP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4" y="2236389"/>
                <a:ext cx="3818865" cy="878510"/>
              </a:xfrm>
              <a:prstGeom prst="rect">
                <a:avLst/>
              </a:prstGeom>
              <a:blipFill>
                <a:blip r:embed="rId2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222591" y="2240411"/>
                <a:ext cx="5058406" cy="120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𝑗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cat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∆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cat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, 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𝒄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h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sz="2400" b="0" i="1" dirty="0" smtClean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h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)(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e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h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)∆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cat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e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c</m:t>
                              </m:r>
                            </m:e>
                            <m:sub>
                              <m: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h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)∆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cat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91" y="2240411"/>
                <a:ext cx="5058406" cy="1200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54814" y="1255832"/>
                <a:ext cx="8684634" cy="464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400" i="1" dirty="0" smtClean="0">
                        <a:latin typeface="Cambria Math" panose="02040503050406030204" pitchFamily="18" charset="0"/>
                      </a:rPr>
                      <m:t>膜厚</m:t>
                    </m:r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ごとに</m:t>
                    </m:r>
                    <m:r>
                      <a:rPr lang="ja-JP" altLang="en-US" sz="2400" i="1" dirty="0" smtClean="0">
                        <a:latin typeface="Cambria Math" panose="02040503050406030204" pitchFamily="18" charset="0"/>
                      </a:rPr>
                      <m:t>定まる</m:t>
                    </m:r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モデルパラメータ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kumimoji="1" lang="ja-JP" altLang="en-US" sz="2400" dirty="0" smtClean="0"/>
                  <a:t>を用いて次式で表される．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14" y="1255832"/>
                <a:ext cx="8684634" cy="464230"/>
              </a:xfrm>
              <a:prstGeom prst="rect">
                <a:avLst/>
              </a:prstGeom>
              <a:blipFill>
                <a:blip r:embed="rId4"/>
                <a:stretch>
                  <a:fillRect l="-562" t="-13158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90" y="3533726"/>
            <a:ext cx="4149608" cy="252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5" y="3533726"/>
            <a:ext cx="414960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71"/>
    </mc:Choice>
    <mc:Fallback xmlns="">
      <p:transition spd="slow" advTm="7847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09846"/>
            <a:ext cx="9144000" cy="620712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解析</a:t>
            </a:r>
            <a:r>
              <a:rPr kumimoji="1" lang="ja-JP" altLang="en-US" sz="4800" dirty="0" smtClean="0"/>
              <a:t>結果</a:t>
            </a:r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740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"/>
    </mc:Choice>
    <mc:Fallback xmlns="">
      <p:transition spd="slow" advTm="52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有限要素解析コード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172" y="614619"/>
            <a:ext cx="8630543" cy="5757862"/>
          </a:xfrm>
        </p:spPr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ES-FEM-T4</a:t>
            </a:r>
            <a:r>
              <a:rPr lang="ja-JP" altLang="en-US" dirty="0" smtClean="0"/>
              <a:t>とは？</a:t>
            </a:r>
            <a:endParaRPr lang="en-US" altLang="ja-JP" dirty="0"/>
          </a:p>
          <a:p>
            <a:r>
              <a:rPr kumimoji="1" lang="ja-JP" altLang="en-US" dirty="0" smtClean="0"/>
              <a:t>標準的な四面体</a:t>
            </a:r>
            <a:r>
              <a:rPr kumimoji="1" lang="en-US" altLang="ja-JP" dirty="0" smtClean="0"/>
              <a:t>FEM</a:t>
            </a:r>
            <a:r>
              <a:rPr kumimoji="1" lang="ja-JP" altLang="en-US" dirty="0" smtClean="0"/>
              <a:t>より精度やメッシュ収束性が高い</a:t>
            </a:r>
            <a:r>
              <a:rPr lang="ja-JP" altLang="en-US" dirty="0" smtClean="0"/>
              <a:t>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歪んだ要素でも比較的良い解を与える．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accent2"/>
                </a:solidFill>
              </a:rPr>
              <a:t>⇒</a:t>
            </a:r>
            <a:r>
              <a:rPr kumimoji="1" lang="ja-JP" altLang="en-US" dirty="0" smtClean="0"/>
              <a:t>複雑形状でメッシュ数を抑えて良い解を得るのに最適．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19</a:t>
            </a:fld>
            <a:endParaRPr lang="ja-JP" altLang="en-US" dirty="0"/>
          </a:p>
        </p:txBody>
      </p:sp>
      <p:pic>
        <p:nvPicPr>
          <p:cNvPr id="5" name="Picture 3" descr="YP67full_mesh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6474" r="9485" b="719"/>
          <a:stretch>
            <a:fillRect/>
          </a:stretch>
        </p:blipFill>
        <p:spPr bwMode="auto">
          <a:xfrm>
            <a:off x="651668" y="3716443"/>
            <a:ext cx="3733800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24918" y="3698981"/>
            <a:ext cx="5791200" cy="2673350"/>
            <a:chOff x="1429" y="2287"/>
            <a:chExt cx="3648" cy="1684"/>
          </a:xfrm>
        </p:grpSpPr>
        <p:pic>
          <p:nvPicPr>
            <p:cNvPr id="7" name="Picture 6" descr="YP67full_mesh0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7" r="18179" b="11581"/>
            <a:stretch>
              <a:fillRect/>
            </a:stretch>
          </p:blipFill>
          <p:spPr bwMode="auto">
            <a:xfrm>
              <a:off x="2880" y="2291"/>
              <a:ext cx="2197" cy="16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29" y="3596"/>
              <a:ext cx="384" cy="28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1429" y="2287"/>
              <a:ext cx="1451" cy="13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429" y="3884"/>
              <a:ext cx="1451" cy="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749331" y="577701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表面メッシュ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のみを表示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07377" y="657225"/>
            <a:ext cx="6518131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/>
              <a:t>４節点四面体を用いたエッジベース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平滑化</a:t>
            </a:r>
            <a:r>
              <a:rPr lang="ja-JP" altLang="en-US" sz="2800" dirty="0"/>
              <a:t>有限</a:t>
            </a:r>
            <a:r>
              <a:rPr lang="ja-JP" altLang="en-US" sz="2800" dirty="0" smtClean="0"/>
              <a:t>要素法（</a:t>
            </a:r>
            <a:r>
              <a:rPr lang="en-US" altLang="ja-JP" sz="2800" dirty="0" smtClean="0">
                <a:solidFill>
                  <a:srgbClr val="FF0000"/>
                </a:solidFill>
              </a:rPr>
              <a:t>ES-FEM-T4</a:t>
            </a:r>
            <a:r>
              <a:rPr lang="ja-JP" altLang="en-US" sz="2800" dirty="0" smtClean="0"/>
              <a:t>）</a:t>
            </a:r>
            <a:r>
              <a:rPr lang="ja-JP" altLang="en-US" sz="2800" dirty="0"/>
              <a:t>を使用</a:t>
            </a:r>
            <a:r>
              <a:rPr lang="ja-JP" altLang="en-US" sz="2800" dirty="0" smtClean="0"/>
              <a:t>．</a:t>
            </a:r>
            <a:endParaRPr lang="en-US" altLang="ja-JP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5218" y="5961759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提供）スズキ株式会社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研究背景</a:t>
            </a:r>
            <a:endParaRPr lang="ja-JP" altLang="en-US" sz="3600" dirty="0"/>
          </a:p>
        </p:txBody>
      </p:sp>
      <p:pic>
        <p:nvPicPr>
          <p:cNvPr id="6" name="コンテンツ プレースホルダー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1" y="1185054"/>
            <a:ext cx="3617913" cy="2436813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462994" y="3621301"/>
            <a:ext cx="3731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http://n-link.nissan.co.jp/NOM/PLANT/</a:t>
            </a:r>
            <a:endParaRPr kumimoji="1" lang="ja-JP" altLang="en-US" sz="1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4394334" y="907353"/>
            <a:ext cx="4579751" cy="2828711"/>
            <a:chOff x="3277160" y="3569122"/>
            <a:chExt cx="4579751" cy="2828711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3277160" y="3569122"/>
              <a:ext cx="4579751" cy="2828711"/>
              <a:chOff x="2838922" y="3030940"/>
              <a:chExt cx="4579751" cy="2828711"/>
            </a:xfrm>
          </p:grpSpPr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8922" y="3754347"/>
                <a:ext cx="4579751" cy="2105304"/>
              </a:xfrm>
              <a:prstGeom prst="rect">
                <a:avLst/>
              </a:prstGeom>
            </p:spPr>
          </p:pic>
          <p:sp>
            <p:nvSpPr>
              <p:cNvPr id="23" name="平行四辺形 22"/>
              <p:cNvSpPr/>
              <p:nvPr/>
            </p:nvSpPr>
            <p:spPr>
              <a:xfrm flipH="1">
                <a:off x="3181346" y="4352925"/>
                <a:ext cx="552453" cy="1231310"/>
              </a:xfrm>
              <a:prstGeom prst="parallelogram">
                <a:avLst>
                  <a:gd name="adj" fmla="val 35652"/>
                </a:avLst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" name="直線コネクタ 23"/>
              <p:cNvCxnSpPr/>
              <p:nvPr/>
            </p:nvCxnSpPr>
            <p:spPr>
              <a:xfrm flipH="1" flipV="1">
                <a:off x="3343277" y="3559130"/>
                <a:ext cx="1" cy="79379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H="1">
                <a:off x="3347406" y="3570852"/>
                <a:ext cx="8286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V="1">
                <a:off x="5142042" y="3559130"/>
                <a:ext cx="0" cy="106049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flipH="1">
                <a:off x="4317496" y="3570852"/>
                <a:ext cx="8286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4176080" y="3382548"/>
                <a:ext cx="1" cy="37660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 flipV="1">
                <a:off x="4317494" y="3447010"/>
                <a:ext cx="1" cy="24768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29"/>
              <p:cNvSpPr txBox="1"/>
              <p:nvPr/>
            </p:nvSpPr>
            <p:spPr>
              <a:xfrm>
                <a:off x="3293499" y="3272691"/>
                <a:ext cx="283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+</a:t>
                </a:r>
                <a:endParaRPr kumimoji="1" lang="ja-JP" altLang="en-US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856408" y="3272691"/>
                <a:ext cx="283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-</a:t>
                </a:r>
                <a:endParaRPr kumimoji="1" lang="ja-JP" altLang="en-US" dirty="0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3890290" y="3030940"/>
                <a:ext cx="653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電源</a:t>
                </a:r>
                <a:endParaRPr kumimoji="1" lang="ja-JP" altLang="en-US" sz="1400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4668788" y="4783914"/>
                <a:ext cx="943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カソード</a:t>
                </a:r>
                <a:endParaRPr kumimoji="1" lang="ja-JP" altLang="en-US" sz="1400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3203229" y="4513140"/>
                <a:ext cx="461665" cy="79802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r>
                  <a:rPr kumimoji="1" lang="ja-JP" altLang="en-US" b="1" dirty="0" smtClean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電極棒</a:t>
                </a:r>
                <a:endParaRPr kumimoji="1" lang="ja-JP" altLang="en-US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5860615" y="4157321"/>
              <a:ext cx="1630690" cy="400110"/>
              <a:chOff x="6076959" y="3013525"/>
              <a:chExt cx="1630690" cy="400110"/>
            </a:xfrm>
          </p:grpSpPr>
          <p:sp>
            <p:nvSpPr>
              <p:cNvPr id="20" name="楕円 19"/>
              <p:cNvSpPr/>
              <p:nvPr/>
            </p:nvSpPr>
            <p:spPr>
              <a:xfrm>
                <a:off x="6140138" y="3064095"/>
                <a:ext cx="317812" cy="31781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076959" y="3013525"/>
                <a:ext cx="16306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/>
                  <a:t>＋　</a:t>
                </a:r>
                <a:r>
                  <a:rPr kumimoji="1" lang="ja-JP" altLang="en-US" dirty="0" smtClean="0"/>
                  <a:t>塗料粒子</a:t>
                </a:r>
                <a:endParaRPr kumimoji="1" lang="ja-JP" altLang="en-US" dirty="0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08614" y="5063373"/>
              <a:ext cx="359820" cy="369332"/>
              <a:chOff x="6098130" y="3034554"/>
              <a:chExt cx="359820" cy="369332"/>
            </a:xfrm>
          </p:grpSpPr>
          <p:sp>
            <p:nvSpPr>
              <p:cNvPr id="18" name="楕円 17"/>
              <p:cNvSpPr/>
              <p:nvPr/>
            </p:nvSpPr>
            <p:spPr>
              <a:xfrm>
                <a:off x="6140138" y="3064095"/>
                <a:ext cx="317812" cy="31781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098130" y="3034554"/>
                <a:ext cx="350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＋</a:t>
                </a:r>
                <a:endParaRPr kumimoji="1" lang="ja-JP" altLang="en-US" dirty="0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4201480" y="4829675"/>
              <a:ext cx="359820" cy="369332"/>
              <a:chOff x="6098130" y="3034554"/>
              <a:chExt cx="359820" cy="369332"/>
            </a:xfrm>
          </p:grpSpPr>
          <p:sp>
            <p:nvSpPr>
              <p:cNvPr id="16" name="楕円 15"/>
              <p:cNvSpPr/>
              <p:nvPr/>
            </p:nvSpPr>
            <p:spPr>
              <a:xfrm>
                <a:off x="6140138" y="3064095"/>
                <a:ext cx="317812" cy="31781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6098130" y="3034554"/>
                <a:ext cx="350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＋</a:t>
                </a:r>
                <a:endParaRPr kumimoji="1" lang="ja-JP" altLang="en-US" dirty="0"/>
              </a:p>
            </p:txBody>
          </p:sp>
        </p:grpSp>
        <p:cxnSp>
          <p:nvCxnSpPr>
            <p:cNvPr id="14" name="直線矢印コネクタ 13"/>
            <p:cNvCxnSpPr/>
            <p:nvPr/>
          </p:nvCxnSpPr>
          <p:spPr>
            <a:xfrm>
              <a:off x="4472905" y="5157807"/>
              <a:ext cx="182255" cy="2672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>
              <a:off x="6538770" y="5332892"/>
              <a:ext cx="343136" cy="2030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2</a:t>
            </a:fld>
            <a:endParaRPr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40471" y="3920411"/>
            <a:ext cx="856464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電着塗装とは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電流を流すことで塗膜を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析出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させる塗装法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防錆・防食のため自動車ボディの下塗りなどに用いられている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</a:p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塗膜未析出部分に優先して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電流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が流れ、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付き廻り性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がよい．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塗装条件等の最適化に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電着塗装シミュレーション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が必要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26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9"/>
    </mc:Choice>
    <mc:Fallback xmlns="">
      <p:transition spd="slow" advTm="1324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20" y="1386921"/>
            <a:ext cx="5689104" cy="325069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42132" y="633794"/>
            <a:ext cx="811349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三次元</a:t>
            </a:r>
            <a:r>
              <a:rPr lang="en-US" altLang="ja-JP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FEM</a:t>
            </a: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解析と実験結果の比較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解析結果（一枚板実験</a:t>
            </a:r>
            <a:r>
              <a:rPr lang="ja-JP" altLang="en-US" sz="3600" dirty="0" smtClean="0"/>
              <a:t>，</a:t>
            </a:r>
            <a:r>
              <a:rPr lang="ja-JP" altLang="en-US" sz="3600" dirty="0"/>
              <a:t>膜</a:t>
            </a:r>
            <a:r>
              <a:rPr lang="ja-JP" altLang="en-US" sz="3600" dirty="0" smtClean="0"/>
              <a:t>厚時刻</a:t>
            </a:r>
            <a:r>
              <a:rPr lang="ja-JP" altLang="en-US" sz="3600" dirty="0"/>
              <a:t>歴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1616127" y="5036168"/>
            <a:ext cx="5565508" cy="960017"/>
            <a:chOff x="2401973" y="5782110"/>
            <a:chExt cx="4261351" cy="854607"/>
          </a:xfrm>
        </p:grpSpPr>
        <p:sp>
          <p:nvSpPr>
            <p:cNvPr id="19" name="角丸四角形 18"/>
            <p:cNvSpPr/>
            <p:nvPr/>
          </p:nvSpPr>
          <p:spPr>
            <a:xfrm>
              <a:off x="2401973" y="5782110"/>
              <a:ext cx="4168885" cy="78493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543308" y="5805720"/>
              <a:ext cx="4120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保持電圧が高いものから低いものまで，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精度よく再現できている</a:t>
              </a:r>
              <a:r>
                <a:rPr lang="ja-JP" altLang="en-US" sz="2400" dirty="0" smtClean="0"/>
                <a:t>．</a:t>
              </a:r>
              <a:endParaRPr lang="en-US" altLang="ja-JP" sz="2400" dirty="0" smtClean="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90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"/>
    </mc:Choice>
    <mc:Fallback xmlns="">
      <p:transition spd="slow" advTm="88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88" y="3255916"/>
            <a:ext cx="2958113" cy="2556588"/>
          </a:xfrm>
        </p:spPr>
      </p:pic>
      <p:sp>
        <p:nvSpPr>
          <p:cNvPr id="21" name="正方形/長方形 20"/>
          <p:cNvSpPr/>
          <p:nvPr/>
        </p:nvSpPr>
        <p:spPr>
          <a:xfrm>
            <a:off x="233464" y="1285482"/>
            <a:ext cx="8705053" cy="1794016"/>
          </a:xfrm>
          <a:prstGeom prst="rect">
            <a:avLst/>
          </a:prstGeom>
          <a:solidFill>
            <a:srgbClr val="FF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3464" y="1285482"/>
            <a:ext cx="878724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 smtClean="0"/>
              <a:t>目的：</a:t>
            </a:r>
            <a:r>
              <a:rPr lang="en-US" altLang="ja-JP" sz="2400" dirty="0" smtClean="0"/>
              <a:t>		</a:t>
            </a:r>
            <a:r>
              <a:rPr lang="ja-JP" altLang="en-US" sz="2400" dirty="0" smtClean="0"/>
              <a:t>一枚板実験で同定したモデルの</a:t>
            </a:r>
            <a:r>
              <a:rPr lang="ja-JP" altLang="en-US" sz="2400" dirty="0" smtClean="0">
                <a:solidFill>
                  <a:srgbClr val="FF0000"/>
                </a:solidFill>
              </a:rPr>
              <a:t>妥当性の確認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pPr>
              <a:spcAft>
                <a:spcPts val="600"/>
              </a:spcAft>
            </a:pPr>
            <a:r>
              <a:rPr lang="en-US" altLang="ja-JP" sz="2400" dirty="0" smtClean="0"/>
              <a:t>		4</a:t>
            </a:r>
            <a:r>
              <a:rPr lang="ja-JP" altLang="en-US" sz="2400" dirty="0" smtClean="0"/>
              <a:t>枚</a:t>
            </a:r>
            <a:r>
              <a:rPr lang="en-US" altLang="ja-JP" sz="2400" dirty="0" smtClean="0"/>
              <a:t>BOX</a:t>
            </a:r>
            <a:r>
              <a:rPr lang="ja-JP" altLang="en-US" sz="2400" dirty="0" smtClean="0"/>
              <a:t>は複雑な構造への電着を想定し，</a:t>
            </a:r>
            <a:endParaRPr lang="en-US" altLang="ja-JP" sz="2400" dirty="0" smtClean="0"/>
          </a:p>
          <a:p>
            <a:pPr>
              <a:spcAft>
                <a:spcPts val="600"/>
              </a:spcAft>
            </a:pPr>
            <a:r>
              <a:rPr lang="en-US" altLang="ja-JP" sz="2400" dirty="0">
                <a:solidFill>
                  <a:srgbClr val="FF0000"/>
                </a:solidFill>
              </a:rPr>
              <a:t>	</a:t>
            </a:r>
            <a:r>
              <a:rPr lang="en-US" altLang="ja-JP" sz="2400" dirty="0" smtClean="0">
                <a:solidFill>
                  <a:srgbClr val="FF0000"/>
                </a:solidFill>
              </a:rPr>
              <a:t>	</a:t>
            </a:r>
            <a:r>
              <a:rPr lang="ja-JP" altLang="en-US" sz="2400" dirty="0" smtClean="0">
                <a:solidFill>
                  <a:srgbClr val="FF0000"/>
                </a:solidFill>
              </a:rPr>
              <a:t>袋状構造</a:t>
            </a:r>
            <a:r>
              <a:rPr lang="ja-JP" altLang="en-US" sz="2400" dirty="0" smtClean="0"/>
              <a:t>を模擬している．</a:t>
            </a:r>
            <a:endParaRPr lang="en-US" altLang="ja-JP" sz="2400" dirty="0" smtClean="0"/>
          </a:p>
          <a:p>
            <a:pPr>
              <a:spcAft>
                <a:spcPts val="600"/>
              </a:spcAft>
            </a:pPr>
            <a:r>
              <a:rPr lang="ja-JP" altLang="en-US" sz="2400" dirty="0" smtClean="0"/>
              <a:t>電着条件：</a:t>
            </a:r>
            <a:r>
              <a:rPr lang="en-US" altLang="ja-JP" sz="2400" dirty="0"/>
              <a:t>	</a:t>
            </a:r>
            <a:r>
              <a:rPr lang="ja-JP" altLang="en-US" sz="2400" dirty="0" smtClean="0"/>
              <a:t>電源電圧，電着時間を様々に変えて行う．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	</a:t>
            </a: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4</a:t>
            </a:r>
            <a:r>
              <a:rPr kumimoji="1" lang="ja-JP" altLang="en-US" sz="3600" dirty="0" smtClean="0"/>
              <a:t>枚</a:t>
            </a:r>
            <a:r>
              <a:rPr kumimoji="1" lang="en-US" altLang="ja-JP" sz="3600" dirty="0" smtClean="0"/>
              <a:t>BOX</a:t>
            </a:r>
            <a:r>
              <a:rPr kumimoji="1" lang="ja-JP" altLang="en-US" sz="3600" dirty="0" smtClean="0"/>
              <a:t>実験</a:t>
            </a:r>
            <a:r>
              <a:rPr lang="ja-JP" altLang="en-US" sz="3600" dirty="0" smtClean="0"/>
              <a:t>につい</a:t>
            </a:r>
            <a:r>
              <a:rPr lang="ja-JP" altLang="en-US" sz="3600" dirty="0"/>
              <a:t>て</a:t>
            </a:r>
            <a:endParaRPr kumimoji="1" lang="ja-JP" altLang="en-US" sz="3600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9149" r="709" b="12175"/>
          <a:stretch/>
        </p:blipFill>
        <p:spPr>
          <a:xfrm rot="16200000" flipH="1">
            <a:off x="-110083" y="3803950"/>
            <a:ext cx="2687244" cy="167851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113819" y="3299586"/>
            <a:ext cx="958979" cy="276999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4</a:t>
            </a:r>
            <a:r>
              <a:rPr lang="ja-JP" altLang="en-US" dirty="0" smtClean="0">
                <a:solidFill>
                  <a:schemeClr val="bg1"/>
                </a:solidFill>
              </a:rPr>
              <a:t>枚</a:t>
            </a:r>
            <a:r>
              <a:rPr lang="en-US" altLang="ja-JP" dirty="0" smtClean="0">
                <a:solidFill>
                  <a:schemeClr val="bg1"/>
                </a:solidFill>
              </a:rPr>
              <a:t>BOX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2132" y="633794"/>
            <a:ext cx="811349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ja-JP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枚</a:t>
            </a:r>
            <a:r>
              <a:rPr lang="en-US" altLang="ja-JP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BOX</a:t>
            </a: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実験の概要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1548" y="5986831"/>
            <a:ext cx="196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実験に用いる器具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297625" y="3938653"/>
            <a:ext cx="4202511" cy="892081"/>
            <a:chOff x="2317165" y="4244998"/>
            <a:chExt cx="3867459" cy="1244746"/>
          </a:xfrm>
        </p:grpSpPr>
        <p:sp>
          <p:nvSpPr>
            <p:cNvPr id="13" name="角丸四角形 12"/>
            <p:cNvSpPr/>
            <p:nvPr/>
          </p:nvSpPr>
          <p:spPr>
            <a:xfrm>
              <a:off x="2317165" y="4244998"/>
              <a:ext cx="3724039" cy="124474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317165" y="4244998"/>
              <a:ext cx="38674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rgbClr val="FF0000"/>
                  </a:solidFill>
                </a:rPr>
                <a:t>最も</a:t>
              </a:r>
              <a:r>
                <a:rPr lang="ja-JP" altLang="en-US" sz="2400" dirty="0">
                  <a:solidFill>
                    <a:srgbClr val="FF0000"/>
                  </a:solidFill>
                </a:rPr>
                <a:t>奥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のスペース（図左）</a:t>
              </a:r>
              <a:r>
                <a:rPr lang="ja-JP" altLang="en-US" sz="2400" dirty="0"/>
                <a:t>の</a:t>
              </a:r>
              <a:r>
                <a:rPr lang="en-US" altLang="ja-JP" sz="2400" dirty="0" smtClean="0"/>
                <a:t/>
              </a:r>
              <a:br>
                <a:rPr lang="en-US" altLang="ja-JP" sz="2400" dirty="0" smtClean="0"/>
              </a:br>
              <a:r>
                <a:rPr lang="ja-JP" altLang="en-US" sz="2400" dirty="0" smtClean="0"/>
                <a:t>鋼板での精度が重要とな</a:t>
              </a:r>
              <a:r>
                <a:rPr lang="ja-JP" altLang="en-US" sz="2400" dirty="0"/>
                <a:t>る</a:t>
              </a:r>
              <a:r>
                <a:rPr lang="ja-JP" altLang="en-US" sz="2400" dirty="0" smtClean="0"/>
                <a:t>．</a:t>
              </a:r>
              <a:endParaRPr kumimoji="1" lang="ja-JP" altLang="en-US" sz="2400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2514106" y="5580253"/>
            <a:ext cx="4628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手前</a:t>
            </a:r>
            <a:r>
              <a:rPr lang="ja-JP" altLang="en-US" sz="2000" dirty="0" smtClean="0"/>
              <a:t>の面（アニメーション右）から順番に塗膜が析出している様子が確認される．</a:t>
            </a:r>
            <a:endParaRPr kumimoji="1"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31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8"/>
    </mc:Choice>
    <mc:Fallback xmlns="">
      <p:transition spd="slow" advTm="588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80" y="1408615"/>
            <a:ext cx="4320000" cy="288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1" y="1408616"/>
            <a:ext cx="4320000" cy="288000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解析結果（</a:t>
            </a:r>
            <a:r>
              <a:rPr kumimoji="1" lang="en-US" altLang="ja-JP" sz="3600" dirty="0" smtClean="0"/>
              <a:t>4</a:t>
            </a:r>
            <a:r>
              <a:rPr kumimoji="1" lang="ja-JP" altLang="en-US" sz="3600" dirty="0" smtClean="0"/>
              <a:t>枚</a:t>
            </a:r>
            <a:r>
              <a:rPr kumimoji="1" lang="en-US" altLang="ja-JP" sz="3600" dirty="0" smtClean="0"/>
              <a:t>BOX</a:t>
            </a:r>
            <a:r>
              <a:rPr kumimoji="1" lang="ja-JP" altLang="en-US" sz="3600" dirty="0" smtClean="0"/>
              <a:t>実験）</a:t>
            </a:r>
            <a:endParaRPr kumimoji="1"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2132" y="633794"/>
            <a:ext cx="8113499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最奥面</a:t>
            </a:r>
            <a:r>
              <a:rPr lang="ja-JP" altLang="en-US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膜厚時刻歴の比較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8729" y="4348686"/>
            <a:ext cx="381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 smtClean="0"/>
              <a:t>従来モデル</a:t>
            </a:r>
            <a:r>
              <a:rPr lang="ja-JP" altLang="en-US" sz="2400" dirty="0" smtClean="0"/>
              <a:t>での解析結果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04481" y="4342526"/>
            <a:ext cx="355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提案モデル</a:t>
            </a:r>
            <a:r>
              <a:rPr lang="ja-JP" altLang="en-US" sz="2400" dirty="0" smtClean="0"/>
              <a:t>での解析結果</a:t>
            </a:r>
            <a:endParaRPr kumimoji="1" lang="ja-JP" altLang="en-US" sz="2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372370" y="5076151"/>
            <a:ext cx="6399260" cy="830998"/>
            <a:chOff x="1450196" y="5123171"/>
            <a:chExt cx="6399260" cy="830998"/>
          </a:xfrm>
        </p:grpSpPr>
        <p:sp>
          <p:nvSpPr>
            <p:cNvPr id="18" name="角丸四角形 17"/>
            <p:cNvSpPr/>
            <p:nvPr/>
          </p:nvSpPr>
          <p:spPr>
            <a:xfrm>
              <a:off x="1450197" y="5123172"/>
              <a:ext cx="6399259" cy="83099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50196" y="5123171"/>
              <a:ext cx="6399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実験手法が異なるため，単純比較はできないが，</a:t>
              </a:r>
              <a:endParaRPr kumimoji="1" lang="en-US" altLang="ja-JP" sz="2400" dirty="0" smtClean="0"/>
            </a:p>
            <a:p>
              <a:r>
                <a:rPr lang="ja-JP" altLang="en-US" sz="2400" dirty="0" smtClean="0"/>
                <a:t>提案</a:t>
              </a:r>
              <a:r>
                <a:rPr lang="ja-JP" altLang="en-US" sz="2400" dirty="0"/>
                <a:t>モデル</a:t>
              </a:r>
              <a:r>
                <a:rPr lang="ja-JP" altLang="en-US" sz="2400" dirty="0" smtClean="0"/>
                <a:t>により</a:t>
              </a:r>
              <a:r>
                <a:rPr lang="ja-JP" altLang="en-US" sz="2400" dirty="0" smtClean="0">
                  <a:solidFill>
                    <a:srgbClr val="FF0000"/>
                  </a:solidFill>
                </a:rPr>
                <a:t>膜厚予測精度が向上</a:t>
              </a:r>
              <a:r>
                <a:rPr lang="ja-JP" altLang="en-US" sz="2400" dirty="0" smtClean="0"/>
                <a:t>している．</a:t>
              </a:r>
              <a:endParaRPr kumimoji="1" lang="en-US" altLang="ja-JP" sz="2400" dirty="0" smtClean="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17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"/>
    </mc:Choice>
    <mc:Fallback xmlns="">
      <p:transition spd="slow" advTm="308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本発表のまとめ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5900" y="927100"/>
            <a:ext cx="8686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600" dirty="0" smtClean="0"/>
              <a:t>電着塗装基礎実験において外部抵抗器を導入することで，</a:t>
            </a:r>
            <a:r>
              <a:rPr lang="ja-JP" altLang="en-US" sz="2600" dirty="0" smtClean="0">
                <a:solidFill>
                  <a:srgbClr val="FF0000"/>
                </a:solidFill>
              </a:rPr>
              <a:t>実ラインでの表面電位時刻歴を再現</a:t>
            </a:r>
            <a:r>
              <a:rPr lang="ja-JP" altLang="en-US" sz="2600" dirty="0" smtClean="0"/>
              <a:t>した．</a:t>
            </a:r>
            <a:endParaRPr lang="en-US" altLang="ja-JP" sz="26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600" dirty="0" smtClean="0"/>
              <a:t>析出</a:t>
            </a:r>
            <a:r>
              <a:rPr lang="ja-JP" altLang="en-US" sz="2600" dirty="0"/>
              <a:t>直前</a:t>
            </a:r>
            <a:r>
              <a:rPr lang="ja-JP" altLang="en-US" sz="2600" dirty="0" smtClean="0"/>
              <a:t>の塗料</a:t>
            </a:r>
            <a:r>
              <a:rPr lang="ja-JP" altLang="en-US" sz="2600" dirty="0"/>
              <a:t>粒子</a:t>
            </a:r>
            <a:r>
              <a:rPr lang="ja-JP" altLang="en-US" sz="2600" dirty="0" smtClean="0"/>
              <a:t>を定量的に定式化し，その</a:t>
            </a:r>
            <a:r>
              <a:rPr lang="ja-JP" altLang="en-US" sz="2600" dirty="0" smtClean="0">
                <a:solidFill>
                  <a:srgbClr val="FF0000"/>
                </a:solidFill>
              </a:rPr>
              <a:t>溜まり量に応じた拡散消費電流</a:t>
            </a:r>
            <a:r>
              <a:rPr lang="ja-JP" altLang="en-US" sz="2600" dirty="0" smtClean="0"/>
              <a:t>を考慮したモデルに改めた．</a:t>
            </a:r>
            <a:endParaRPr lang="en-US" altLang="ja-JP" sz="26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塗膜抵抗モデルを流速依存性を考慮したモデルに改めた．</a:t>
            </a:r>
            <a:endParaRPr kumimoji="1" lang="en-US" altLang="ja-JP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塗</a:t>
            </a:r>
            <a:r>
              <a:rPr lang="ja-JP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膜成長</a:t>
            </a:r>
            <a:r>
              <a:rPr lang="ja-JP" alt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モデル</a:t>
            </a:r>
            <a:r>
              <a:rPr lang="ja-JP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において，濁りの電流密度履歴依存性を</a:t>
            </a:r>
            <a:r>
              <a:rPr lang="en-US" altLang="ja-JP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考慮したモデルに改めた．</a:t>
            </a:r>
            <a:endParaRPr kumimoji="1" lang="en-US" altLang="ja-JP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600" dirty="0" smtClean="0"/>
              <a:t>提案モデルを用いた三次元</a:t>
            </a:r>
            <a:r>
              <a:rPr lang="en-US" altLang="ja-JP" sz="2600" dirty="0" smtClean="0"/>
              <a:t>FEM</a:t>
            </a:r>
            <a:r>
              <a:rPr lang="ja-JP" altLang="en-US" sz="2600" dirty="0" smtClean="0"/>
              <a:t>解析で，</a:t>
            </a:r>
            <a:r>
              <a:rPr lang="ja-JP" altLang="en-US" sz="2600" dirty="0" smtClean="0">
                <a:solidFill>
                  <a:srgbClr val="FF0000"/>
                </a:solidFill>
              </a:rPr>
              <a:t>一枚板実験および</a:t>
            </a:r>
            <a:r>
              <a:rPr lang="en-US" altLang="ja-JP" sz="2600" dirty="0" smtClean="0">
                <a:solidFill>
                  <a:srgbClr val="FF0000"/>
                </a:solidFill>
              </a:rPr>
              <a:t>4</a:t>
            </a:r>
            <a:r>
              <a:rPr lang="ja-JP" altLang="en-US" sz="2600" dirty="0" smtClean="0">
                <a:solidFill>
                  <a:srgbClr val="FF0000"/>
                </a:solidFill>
              </a:rPr>
              <a:t>枚</a:t>
            </a:r>
            <a:r>
              <a:rPr lang="en-US" altLang="ja-JP" sz="2600" dirty="0" smtClean="0">
                <a:solidFill>
                  <a:srgbClr val="FF0000"/>
                </a:solidFill>
              </a:rPr>
              <a:t>BOX</a:t>
            </a:r>
            <a:r>
              <a:rPr lang="ja-JP" altLang="en-US" sz="2600" dirty="0" smtClean="0">
                <a:solidFill>
                  <a:srgbClr val="FF0000"/>
                </a:solidFill>
              </a:rPr>
              <a:t>実験の結果を高精度に再現</a:t>
            </a:r>
            <a:r>
              <a:rPr lang="ja-JP" altLang="en-US" sz="2600" dirty="0" smtClean="0"/>
              <a:t>できることを示した．</a:t>
            </a:r>
            <a:endParaRPr lang="en-US" altLang="ja-JP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823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"/>
    </mc:Choice>
    <mc:Fallback xmlns="">
      <p:transition spd="slow" advTm="5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smtClean="0"/>
              <a:t>研究背景</a:t>
            </a:r>
            <a:endParaRPr lang="ja-JP" altLang="en-US" sz="3600" dirty="0"/>
          </a:p>
        </p:txBody>
      </p:sp>
      <p:sp>
        <p:nvSpPr>
          <p:cNvPr id="36" name="平行四辺形 35"/>
          <p:cNvSpPr/>
          <p:nvPr/>
        </p:nvSpPr>
        <p:spPr>
          <a:xfrm>
            <a:off x="1988274" y="1758325"/>
            <a:ext cx="1042416" cy="1638471"/>
          </a:xfrm>
          <a:prstGeom prst="parallelogram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2185917" y="2681041"/>
            <a:ext cx="310837" cy="310837"/>
          </a:xfrm>
          <a:prstGeom prst="ellipse">
            <a:avLst/>
          </a:prstGeom>
          <a:solidFill>
            <a:srgbClr val="04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159874" y="2558270"/>
            <a:ext cx="31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39" name="平行四辺形 38"/>
          <p:cNvSpPr/>
          <p:nvPr/>
        </p:nvSpPr>
        <p:spPr>
          <a:xfrm>
            <a:off x="7677466" y="1770645"/>
            <a:ext cx="1042416" cy="1638471"/>
          </a:xfrm>
          <a:prstGeom prst="parallelogram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グループ化 39"/>
          <p:cNvGrpSpPr/>
          <p:nvPr/>
        </p:nvGrpSpPr>
        <p:grpSpPr>
          <a:xfrm>
            <a:off x="340471" y="2178960"/>
            <a:ext cx="539496" cy="539496"/>
            <a:chOff x="710832" y="1376301"/>
            <a:chExt cx="539496" cy="539496"/>
          </a:xfrm>
        </p:grpSpPr>
        <p:sp>
          <p:nvSpPr>
            <p:cNvPr id="41" name="楕円 40"/>
            <p:cNvSpPr/>
            <p:nvPr/>
          </p:nvSpPr>
          <p:spPr>
            <a:xfrm>
              <a:off x="710832" y="1376301"/>
              <a:ext cx="539496" cy="5394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08362" y="1384439"/>
              <a:ext cx="37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+</a:t>
              </a:r>
              <a:endParaRPr kumimoji="1" lang="ja-JP" altLang="en-US" sz="2800" dirty="0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784287" y="2758757"/>
            <a:ext cx="539496" cy="539496"/>
            <a:chOff x="431773" y="2093713"/>
            <a:chExt cx="539496" cy="539496"/>
          </a:xfrm>
        </p:grpSpPr>
        <p:sp>
          <p:nvSpPr>
            <p:cNvPr id="44" name="楕円 43"/>
            <p:cNvSpPr/>
            <p:nvPr/>
          </p:nvSpPr>
          <p:spPr>
            <a:xfrm>
              <a:off x="431773" y="2093713"/>
              <a:ext cx="539496" cy="5394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04915" y="2096528"/>
              <a:ext cx="37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+</a:t>
              </a:r>
              <a:endParaRPr kumimoji="1" lang="ja-JP" altLang="en-US" sz="2800" dirty="0"/>
            </a:p>
          </p:txBody>
        </p:sp>
      </p:grpSp>
      <p:cxnSp>
        <p:nvCxnSpPr>
          <p:cNvPr id="46" name="曲線コネクタ 45"/>
          <p:cNvCxnSpPr>
            <a:stCxn id="41" idx="6"/>
          </p:cNvCxnSpPr>
          <p:nvPr/>
        </p:nvCxnSpPr>
        <p:spPr>
          <a:xfrm>
            <a:off x="879967" y="2448708"/>
            <a:ext cx="1024177" cy="127190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曲線コネクタ 46"/>
          <p:cNvCxnSpPr>
            <a:stCxn id="44" idx="6"/>
          </p:cNvCxnSpPr>
          <p:nvPr/>
        </p:nvCxnSpPr>
        <p:spPr>
          <a:xfrm flipV="1">
            <a:off x="1323783" y="2767517"/>
            <a:ext cx="463816" cy="260988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楕円 47"/>
          <p:cNvSpPr/>
          <p:nvPr/>
        </p:nvSpPr>
        <p:spPr>
          <a:xfrm>
            <a:off x="2533462" y="1931960"/>
            <a:ext cx="310837" cy="310837"/>
          </a:xfrm>
          <a:prstGeom prst="ellipse">
            <a:avLst/>
          </a:prstGeom>
          <a:solidFill>
            <a:srgbClr val="04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07419" y="1798161"/>
            <a:ext cx="31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-</a:t>
            </a:r>
            <a:endParaRPr kumimoji="1" lang="ja-JP" altLang="en-US" sz="28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9706" y="3219719"/>
            <a:ext cx="114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塗料</a:t>
            </a:r>
            <a:r>
              <a:rPr lang="ja-JP" altLang="en-US" dirty="0"/>
              <a:t>粒子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049809" y="3028505"/>
            <a:ext cx="122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被</a:t>
            </a:r>
            <a:r>
              <a:rPr kumimoji="1" lang="ja-JP" altLang="en-US" dirty="0" smtClean="0"/>
              <a:t>塗装物</a:t>
            </a:r>
            <a:endParaRPr kumimoji="1" lang="en-US" altLang="ja-JP" dirty="0" smtClean="0"/>
          </a:p>
          <a:p>
            <a:r>
              <a:rPr lang="ja-JP" altLang="en-US" dirty="0" smtClean="0"/>
              <a:t>（カソード）</a:t>
            </a:r>
            <a:endParaRPr kumimoji="1" lang="ja-JP" altLang="en-US" dirty="0"/>
          </a:p>
        </p:txBody>
      </p:sp>
      <p:sp>
        <p:nvSpPr>
          <p:cNvPr id="52" name="右矢印 51"/>
          <p:cNvSpPr/>
          <p:nvPr/>
        </p:nvSpPr>
        <p:spPr>
          <a:xfrm>
            <a:off x="3085177" y="2445242"/>
            <a:ext cx="392044" cy="2777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/>
          <p:cNvSpPr/>
          <p:nvPr/>
        </p:nvSpPr>
        <p:spPr>
          <a:xfrm>
            <a:off x="6767112" y="2445242"/>
            <a:ext cx="392044" cy="2777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5326984" y="1770645"/>
            <a:ext cx="1042416" cy="1638471"/>
            <a:chOff x="4996405" y="1715886"/>
            <a:chExt cx="1042416" cy="1638471"/>
          </a:xfrm>
        </p:grpSpPr>
        <p:sp>
          <p:nvSpPr>
            <p:cNvPr id="35" name="平行四辺形 34"/>
            <p:cNvSpPr/>
            <p:nvPr/>
          </p:nvSpPr>
          <p:spPr>
            <a:xfrm>
              <a:off x="4996405" y="1715886"/>
              <a:ext cx="1042416" cy="1638471"/>
            </a:xfrm>
            <a:prstGeom prst="parallelogram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5194381" y="2503511"/>
              <a:ext cx="324241" cy="523220"/>
              <a:chOff x="5143401" y="2102666"/>
              <a:chExt cx="324241" cy="523220"/>
            </a:xfrm>
          </p:grpSpPr>
          <p:sp>
            <p:nvSpPr>
              <p:cNvPr id="55" name="楕円 54"/>
              <p:cNvSpPr/>
              <p:nvPr/>
            </p:nvSpPr>
            <p:spPr>
              <a:xfrm>
                <a:off x="5156805" y="2225437"/>
                <a:ext cx="310837" cy="310837"/>
              </a:xfrm>
              <a:prstGeom prst="ellipse">
                <a:avLst/>
              </a:prstGeom>
              <a:solidFill>
                <a:srgbClr val="04EC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5143401" y="2102666"/>
                <a:ext cx="313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-</a:t>
                </a:r>
                <a:endParaRPr kumimoji="1" lang="ja-JP" altLang="en-US" sz="2800" dirty="0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5517613" y="1744921"/>
              <a:ext cx="324241" cy="523220"/>
              <a:chOff x="5143401" y="2102666"/>
              <a:chExt cx="324241" cy="523220"/>
            </a:xfrm>
          </p:grpSpPr>
          <p:sp>
            <p:nvSpPr>
              <p:cNvPr id="58" name="楕円 57"/>
              <p:cNvSpPr/>
              <p:nvPr/>
            </p:nvSpPr>
            <p:spPr>
              <a:xfrm>
                <a:off x="5156805" y="2225437"/>
                <a:ext cx="310837" cy="310837"/>
              </a:xfrm>
              <a:prstGeom prst="ellipse">
                <a:avLst/>
              </a:prstGeom>
              <a:solidFill>
                <a:srgbClr val="04EC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5143401" y="2102666"/>
                <a:ext cx="313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-</a:t>
                </a:r>
                <a:endParaRPr kumimoji="1" lang="ja-JP" altLang="en-US" sz="2800" dirty="0"/>
              </a:p>
            </p:txBody>
          </p:sp>
        </p:grpSp>
      </p:grpSp>
      <p:grpSp>
        <p:nvGrpSpPr>
          <p:cNvPr id="60" name="グループ化 59"/>
          <p:cNvGrpSpPr/>
          <p:nvPr/>
        </p:nvGrpSpPr>
        <p:grpSpPr>
          <a:xfrm>
            <a:off x="4257833" y="1876040"/>
            <a:ext cx="936605" cy="941547"/>
            <a:chOff x="3872379" y="1421914"/>
            <a:chExt cx="936605" cy="941547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3872379" y="1421914"/>
              <a:ext cx="936605" cy="941547"/>
              <a:chOff x="3767328" y="1604167"/>
              <a:chExt cx="936605" cy="941547"/>
            </a:xfrm>
          </p:grpSpPr>
          <p:sp>
            <p:nvSpPr>
              <p:cNvPr id="63" name="楕円 62"/>
              <p:cNvSpPr/>
              <p:nvPr/>
            </p:nvSpPr>
            <p:spPr>
              <a:xfrm>
                <a:off x="3767328" y="1795267"/>
                <a:ext cx="539496" cy="53949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楕円 63"/>
              <p:cNvSpPr/>
              <p:nvPr/>
            </p:nvSpPr>
            <p:spPr>
              <a:xfrm>
                <a:off x="4008454" y="1604167"/>
                <a:ext cx="539496" cy="53949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楕円 64"/>
              <p:cNvSpPr/>
              <p:nvPr/>
            </p:nvSpPr>
            <p:spPr>
              <a:xfrm>
                <a:off x="4164437" y="1841360"/>
                <a:ext cx="539496" cy="53949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楕円 65"/>
              <p:cNvSpPr/>
              <p:nvPr/>
            </p:nvSpPr>
            <p:spPr>
              <a:xfrm>
                <a:off x="3882664" y="2006218"/>
                <a:ext cx="539496" cy="53949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2" name="テキスト ボックス 61"/>
            <p:cNvSpPr txBox="1"/>
            <p:nvPr/>
          </p:nvSpPr>
          <p:spPr>
            <a:xfrm>
              <a:off x="4257376" y="1664753"/>
              <a:ext cx="37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+</a:t>
              </a:r>
              <a:endParaRPr kumimoji="1" lang="ja-JP" altLang="en-US" sz="2800" dirty="0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7019817" y="1772166"/>
            <a:ext cx="727702" cy="406508"/>
            <a:chOff x="6611112" y="1069848"/>
            <a:chExt cx="727702" cy="406508"/>
          </a:xfrm>
        </p:grpSpPr>
        <p:sp>
          <p:nvSpPr>
            <p:cNvPr id="68" name="円形吹き出し 67"/>
            <p:cNvSpPr/>
            <p:nvPr/>
          </p:nvSpPr>
          <p:spPr>
            <a:xfrm>
              <a:off x="6611112" y="1069848"/>
              <a:ext cx="727702" cy="406508"/>
            </a:xfrm>
            <a:prstGeom prst="wedgeEllipseCallout">
              <a:avLst>
                <a:gd name="adj1" fmla="val 47021"/>
                <a:gd name="adj2" fmla="val 5350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657891" y="1079104"/>
              <a:ext cx="64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析出</a:t>
              </a:r>
              <a:endParaRPr kumimoji="1" lang="ja-JP" altLang="en-US" dirty="0"/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3386188" y="2867254"/>
            <a:ext cx="200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電荷を失い小さな塊</a:t>
            </a:r>
            <a:r>
              <a:rPr lang="ja-JP" altLang="en-US" dirty="0" smtClean="0"/>
              <a:t>となり，</a:t>
            </a:r>
            <a:r>
              <a:rPr kumimoji="1" lang="ja-JP" altLang="en-US" dirty="0" smtClean="0"/>
              <a:t>溜まる．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303944" y="2866582"/>
            <a:ext cx="143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ある程度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溜まると</a:t>
            </a:r>
            <a:r>
              <a:rPr kumimoji="1" lang="en-US" altLang="ja-JP" dirty="0" smtClean="0"/>
              <a:t>...</a:t>
            </a:r>
            <a:endParaRPr kumimoji="1" lang="ja-JP" altLang="en-US" dirty="0"/>
          </a:p>
        </p:txBody>
      </p:sp>
      <p:grpSp>
        <p:nvGrpSpPr>
          <p:cNvPr id="72" name="グループ化 71"/>
          <p:cNvGrpSpPr/>
          <p:nvPr/>
        </p:nvGrpSpPr>
        <p:grpSpPr>
          <a:xfrm>
            <a:off x="703490" y="1700372"/>
            <a:ext cx="1373081" cy="655587"/>
            <a:chOff x="6611112" y="1069848"/>
            <a:chExt cx="727702" cy="655587"/>
          </a:xfrm>
        </p:grpSpPr>
        <p:sp>
          <p:nvSpPr>
            <p:cNvPr id="73" name="円形吹き出し 72"/>
            <p:cNvSpPr/>
            <p:nvPr/>
          </p:nvSpPr>
          <p:spPr>
            <a:xfrm>
              <a:off x="6611112" y="1069848"/>
              <a:ext cx="727702" cy="406508"/>
            </a:xfrm>
            <a:prstGeom prst="wedgeEllipseCallout">
              <a:avLst>
                <a:gd name="adj1" fmla="val 47021"/>
                <a:gd name="adj2" fmla="val 5350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6657891" y="1079104"/>
              <a:ext cx="64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通電開始</a:t>
              </a:r>
              <a:endParaRPr kumimoji="1" lang="ja-JP" altLang="en-US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38001" y="838205"/>
            <a:ext cx="313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 smtClean="0"/>
              <a:t>析出のメカニズム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65182" y="2241802"/>
            <a:ext cx="45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塗膜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40471" y="3920411"/>
            <a:ext cx="856464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電着塗装とは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電流を流すことで塗膜を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析出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させる塗装法</a:t>
            </a:r>
            <a:r>
              <a:rPr kumimoji="1"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防錆・防食のため自動車ボディの下塗りなどに用いられている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</a:p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塗膜未析出部分に優先して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電流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が流れ、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付き廻り性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がよい．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塗装条件等の最適化に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電着塗装シミュレーション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が必要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3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84707" y="3527642"/>
            <a:ext cx="149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塗膜</a:t>
            </a:r>
            <a:r>
              <a:rPr kumimoji="1" lang="ja-JP" altLang="en-US" dirty="0" smtClean="0">
                <a:solidFill>
                  <a:srgbClr val="FF0000"/>
                </a:solidFill>
              </a:rPr>
              <a:t>抵抗：大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1"/>
    </mc:Choice>
    <mc:Fallback xmlns="">
      <p:transition spd="slow" advTm="264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コンテンツ プレースホルダー 21"/>
          <p:cNvSpPr>
            <a:spLocks noGrp="1"/>
          </p:cNvSpPr>
          <p:nvPr>
            <p:ph idx="1"/>
          </p:nvPr>
        </p:nvSpPr>
        <p:spPr>
          <a:xfrm>
            <a:off x="-18052" y="780836"/>
            <a:ext cx="8630543" cy="2793122"/>
          </a:xfrm>
        </p:spPr>
        <p:txBody>
          <a:bodyPr/>
          <a:lstStyle/>
          <a:p>
            <a:pPr marL="514350" indent="-3600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400" dirty="0"/>
              <a:t>ラボ</a:t>
            </a:r>
            <a:r>
              <a:rPr lang="ja-JP" altLang="en-US" sz="2400" dirty="0" smtClean="0"/>
              <a:t>実験（一枚板実験）において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電着条件を様々に変えて実験を行う．</a:t>
            </a:r>
            <a:endParaRPr lang="en-US" altLang="ja-JP" sz="2400" dirty="0" smtClean="0"/>
          </a:p>
          <a:p>
            <a:pPr marL="514350" indent="-3600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400" dirty="0" smtClean="0"/>
              <a:t>電着数理モデル（後述）の同定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およびモデルパラメータの抽出．</a:t>
            </a:r>
            <a:endParaRPr lang="en-US" altLang="ja-JP" sz="2400" dirty="0" smtClean="0"/>
          </a:p>
          <a:p>
            <a:pPr marL="514350" indent="-3600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sz="2400" dirty="0" smtClean="0"/>
              <a:t>有限要素解析ソフトへの実装．</a:t>
            </a:r>
            <a:endParaRPr lang="en-US" altLang="ja-JP" sz="2400" dirty="0" smtClean="0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電着塗装シミュレーションへの道筋</a:t>
            </a:r>
            <a:endParaRPr kumimoji="1" lang="ja-JP" altLang="en-US" sz="36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6034357" y="3234803"/>
            <a:ext cx="3181562" cy="2831598"/>
            <a:chOff x="5984743" y="770028"/>
            <a:chExt cx="3181562" cy="283159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460" y="770028"/>
              <a:ext cx="2133604" cy="2831598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7379683" y="1622778"/>
              <a:ext cx="738664" cy="13156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（カソード）</a:t>
              </a:r>
              <a:endParaRPr kumimoji="1" lang="en-US" altLang="ja-JP" dirty="0" smtClean="0"/>
            </a:p>
            <a:p>
              <a:pPr algn="ctr"/>
              <a:r>
                <a:rPr kumimoji="1" lang="ja-JP" altLang="en-US" dirty="0" smtClean="0"/>
                <a:t>鋼板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984743" y="1098794"/>
              <a:ext cx="738664" cy="11817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（アノード）</a:t>
              </a:r>
              <a:endParaRPr kumimoji="1" lang="en-US" altLang="ja-JP" dirty="0" smtClean="0"/>
            </a:p>
            <a:p>
              <a:pPr algn="ctr"/>
              <a:r>
                <a:rPr kumimoji="1" lang="ja-JP" altLang="en-US" dirty="0" smtClean="0"/>
                <a:t>塗料浴槽</a:t>
              </a:r>
              <a:endParaRPr kumimoji="1" lang="ja-JP" altLang="en-US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6609177" y="1679419"/>
              <a:ext cx="457200" cy="2576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8427641" y="1808235"/>
              <a:ext cx="738664" cy="12582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スターラーピース</a:t>
              </a:r>
              <a:endParaRPr kumimoji="1" lang="ja-JP" altLang="en-US" dirty="0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>
              <a:off x="8118347" y="2938409"/>
              <a:ext cx="579073" cy="2408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/>
        </p:nvGrpSpPr>
        <p:grpSpPr>
          <a:xfrm>
            <a:off x="7695513" y="779110"/>
            <a:ext cx="1482872" cy="2185746"/>
            <a:chOff x="1061712" y="2969557"/>
            <a:chExt cx="1482872" cy="2185746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712" y="2969557"/>
              <a:ext cx="1147112" cy="2185746"/>
            </a:xfrm>
            <a:prstGeom prst="rect">
              <a:avLst/>
            </a:prstGeom>
          </p:spPr>
        </p:pic>
        <p:grpSp>
          <p:nvGrpSpPr>
            <p:cNvPr id="24" name="グループ化 23"/>
            <p:cNvGrpSpPr/>
            <p:nvPr/>
          </p:nvGrpSpPr>
          <p:grpSpPr>
            <a:xfrm>
              <a:off x="1852661" y="3649717"/>
              <a:ext cx="691923" cy="1327586"/>
              <a:chOff x="978249" y="4717467"/>
              <a:chExt cx="691923" cy="1327586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978249" y="4717467"/>
                <a:ext cx="553367" cy="276999"/>
              </a:xfrm>
              <a:prstGeom prst="rect">
                <a:avLst/>
              </a:prstGeom>
              <a:solidFill>
                <a:schemeClr val="tx1">
                  <a:alpha val="57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</a:rPr>
                  <a:t>鋼板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1116805" y="5768054"/>
                <a:ext cx="553367" cy="276999"/>
              </a:xfrm>
              <a:prstGeom prst="rect">
                <a:avLst/>
              </a:prstGeom>
              <a:solidFill>
                <a:schemeClr val="tx1">
                  <a:alpha val="57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ja-JP" altLang="en-US" dirty="0" smtClean="0">
                    <a:solidFill>
                      <a:schemeClr val="bg1"/>
                    </a:solidFill>
                  </a:rPr>
                  <a:t>塗料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グループ化 10"/>
          <p:cNvGrpSpPr/>
          <p:nvPr/>
        </p:nvGrpSpPr>
        <p:grpSpPr>
          <a:xfrm>
            <a:off x="334893" y="5774519"/>
            <a:ext cx="6231801" cy="523220"/>
            <a:chOff x="439021" y="5532960"/>
            <a:chExt cx="6231801" cy="523220"/>
          </a:xfrm>
        </p:grpSpPr>
        <p:sp>
          <p:nvSpPr>
            <p:cNvPr id="17" name="角丸四角形 16"/>
            <p:cNvSpPr/>
            <p:nvPr/>
          </p:nvSpPr>
          <p:spPr>
            <a:xfrm>
              <a:off x="439021" y="5532960"/>
              <a:ext cx="6231801" cy="5232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04712" y="5563737"/>
              <a:ext cx="5824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ja-JP" altLang="en-US" sz="2400" dirty="0"/>
                <a:t>　実車ラインでの電着塗装シミュレーション．</a:t>
              </a:r>
              <a:endParaRPr lang="en-US" altLang="ja-JP" sz="2400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944726" y="4869541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株式会社ディライト</a:t>
            </a:r>
            <a:r>
              <a:rPr kumimoji="1" lang="en-US" altLang="ja-JP" dirty="0" smtClean="0">
                <a:solidFill>
                  <a:schemeClr val="bg1"/>
                </a:solidFill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en-US" altLang="ja-JP" dirty="0" smtClean="0">
                <a:solidFill>
                  <a:schemeClr val="bg1"/>
                </a:solidFill>
              </a:rPr>
              <a:t>web</a:t>
            </a:r>
            <a:r>
              <a:rPr kumimoji="1" lang="ja-JP" altLang="en-US" dirty="0" smtClean="0">
                <a:solidFill>
                  <a:schemeClr val="bg1"/>
                </a:solidFill>
              </a:rPr>
              <a:t>ページより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右中かっこ 15"/>
          <p:cNvSpPr/>
          <p:nvPr/>
        </p:nvSpPr>
        <p:spPr>
          <a:xfrm>
            <a:off x="5229549" y="720724"/>
            <a:ext cx="304103" cy="1815027"/>
          </a:xfrm>
          <a:prstGeom prst="rightBrace">
            <a:avLst>
              <a:gd name="adj1" fmla="val 704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33652" y="996581"/>
            <a:ext cx="21442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dirty="0" smtClean="0"/>
              <a:t>材料力学における</a:t>
            </a:r>
            <a:endParaRPr lang="en-US" altLang="ja-JP" sz="1900" dirty="0" smtClean="0"/>
          </a:p>
          <a:p>
            <a:pPr marL="457200" indent="-360000">
              <a:buFont typeface="+mj-lt"/>
              <a:buAutoNum type="arabicPeriod"/>
            </a:pPr>
            <a:r>
              <a:rPr kumimoji="1" lang="ja-JP" altLang="en-US" sz="1900" dirty="0" smtClean="0"/>
              <a:t>引張試験</a:t>
            </a:r>
            <a:endParaRPr kumimoji="1" lang="en-US" altLang="ja-JP" sz="1900" dirty="0" smtClean="0"/>
          </a:p>
          <a:p>
            <a:pPr marL="457200" indent="-360000">
              <a:buFont typeface="+mj-lt"/>
              <a:buAutoNum type="arabicPeriod"/>
            </a:pPr>
            <a:r>
              <a:rPr kumimoji="1" lang="ja-JP" altLang="en-US" sz="1900" dirty="0" smtClean="0"/>
              <a:t>構成則の同定</a:t>
            </a:r>
            <a:endParaRPr kumimoji="1" lang="en-US" altLang="ja-JP" sz="1900" dirty="0" smtClean="0"/>
          </a:p>
          <a:p>
            <a:r>
              <a:rPr lang="ja-JP" altLang="en-US" sz="1900" dirty="0" smtClean="0"/>
              <a:t>に相当．</a:t>
            </a:r>
            <a:endParaRPr kumimoji="1" lang="ja-JP" altLang="en-US" sz="19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69779" y="4884907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株式会社ディライト</a:t>
            </a:r>
            <a:r>
              <a:rPr kumimoji="1" lang="en-US" altLang="ja-JP" dirty="0" smtClean="0">
                <a:solidFill>
                  <a:schemeClr val="bg1"/>
                </a:solidFill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en-US" altLang="ja-JP" dirty="0" smtClean="0">
                <a:solidFill>
                  <a:schemeClr val="bg1"/>
                </a:solidFill>
              </a:rPr>
              <a:t>web</a:t>
            </a:r>
            <a:r>
              <a:rPr kumimoji="1" lang="ja-JP" altLang="en-US" dirty="0" smtClean="0">
                <a:solidFill>
                  <a:schemeClr val="bg1"/>
                </a:solidFill>
              </a:rPr>
              <a:t>ページより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21" y="3341505"/>
            <a:ext cx="5423702" cy="2235042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3777032" y="4908664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株式会社ディライト</a:t>
            </a:r>
            <a:r>
              <a:rPr kumimoji="1" lang="en-US" altLang="ja-JP" dirty="0" smtClean="0">
                <a:solidFill>
                  <a:schemeClr val="bg1"/>
                </a:solidFill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en-US" altLang="ja-JP" dirty="0" smtClean="0">
                <a:solidFill>
                  <a:schemeClr val="bg1"/>
                </a:solidFill>
              </a:rPr>
              <a:t>web</a:t>
            </a:r>
            <a:r>
              <a:rPr kumimoji="1" lang="ja-JP" altLang="en-US" dirty="0" smtClean="0">
                <a:solidFill>
                  <a:schemeClr val="bg1"/>
                </a:solidFill>
              </a:rPr>
              <a:t>ページより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70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5"/>
    </mc:Choice>
    <mc:Fallback xmlns="">
      <p:transition spd="slow" advTm="3141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537509" y="3835242"/>
            <a:ext cx="3164560" cy="136789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0595" y="3919025"/>
            <a:ext cx="3118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70C0"/>
                </a:solidFill>
              </a:rPr>
              <a:t>従来実験</a:t>
            </a:r>
            <a:r>
              <a:rPr lang="ja-JP" altLang="en-US" sz="2400" dirty="0" smtClean="0"/>
              <a:t>と</a:t>
            </a:r>
            <a:r>
              <a:rPr lang="ja-JP" altLang="en-US" sz="2400" dirty="0" smtClean="0">
                <a:solidFill>
                  <a:srgbClr val="FF0000"/>
                </a:solidFill>
              </a:rPr>
              <a:t>実ライン</a:t>
            </a:r>
            <a:r>
              <a:rPr lang="ja-JP" altLang="en-US" sz="2400" dirty="0" smtClean="0"/>
              <a:t>で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表面電位時刻</a:t>
            </a:r>
            <a:r>
              <a:rPr kumimoji="1" lang="ja-JP" altLang="en-US" sz="2400" dirty="0"/>
              <a:t>歴</a:t>
            </a:r>
            <a:r>
              <a:rPr kumimoji="1" lang="ja-JP" altLang="en-US" sz="2400" dirty="0" smtClean="0"/>
              <a:t>が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異なっている．</a:t>
            </a:r>
            <a:endParaRPr kumimoji="1" lang="ja-JP" altLang="en-US" sz="2400" dirty="0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先行</a:t>
            </a:r>
            <a:r>
              <a:rPr lang="ja-JP" altLang="en-US" sz="3600" dirty="0"/>
              <a:t>研究</a:t>
            </a:r>
            <a:r>
              <a:rPr lang="ja-JP" altLang="en-US" sz="3600" dirty="0" smtClean="0"/>
              <a:t>の問題点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90134" y="1693435"/>
            <a:ext cx="7163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800" dirty="0" smtClean="0"/>
              <a:t>→ 先行研究における</a:t>
            </a:r>
            <a:r>
              <a:rPr lang="ja-JP" altLang="en-US" sz="2800" dirty="0"/>
              <a:t>ラボ</a:t>
            </a:r>
            <a:r>
              <a:rPr lang="ja-JP" altLang="en-US" sz="2800" dirty="0" smtClean="0"/>
              <a:t>実験では実ラインの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　  塗装条件を正しく再現できていなかった．</a:t>
            </a:r>
            <a:endParaRPr lang="en-US" altLang="ja-JP" sz="28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40963" y="5422156"/>
            <a:ext cx="726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高精度</a:t>
            </a:r>
            <a:r>
              <a:rPr lang="ja-JP" altLang="en-US" sz="2800" dirty="0"/>
              <a:t>な電着塗装シミュレーションのためには</a:t>
            </a:r>
            <a:r>
              <a:rPr lang="ja-JP" altLang="en-US" sz="2800" dirty="0" smtClean="0"/>
              <a:t>，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>
                <a:solidFill>
                  <a:srgbClr val="FF0000"/>
                </a:solidFill>
              </a:rPr>
              <a:t>実ラインの電着</a:t>
            </a:r>
            <a:r>
              <a:rPr lang="ja-JP" altLang="en-US" sz="2800" dirty="0">
                <a:solidFill>
                  <a:srgbClr val="FF0000"/>
                </a:solidFill>
              </a:rPr>
              <a:t>条件の</a:t>
            </a:r>
            <a:r>
              <a:rPr lang="ja-JP" altLang="en-US" sz="2800" dirty="0" smtClean="0">
                <a:solidFill>
                  <a:srgbClr val="FF0000"/>
                </a:solidFill>
              </a:rPr>
              <a:t>再現</a:t>
            </a:r>
            <a:r>
              <a:rPr lang="ja-JP" altLang="en-US" sz="2800" dirty="0" smtClean="0"/>
              <a:t>が必要！！</a:t>
            </a:r>
            <a:endParaRPr lang="en-US" altLang="ja-JP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2132" y="2959415"/>
            <a:ext cx="6564505" cy="51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表面電位時刻</a:t>
            </a:r>
            <a:r>
              <a:rPr lang="ja-JP" altLang="en-US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</a:t>
            </a: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の比較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42" y="2980436"/>
            <a:ext cx="4212790" cy="2520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1712" y="657225"/>
            <a:ext cx="89205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✘ </a:t>
            </a:r>
            <a:r>
              <a:rPr lang="ja-JP" altLang="en-US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現在</a:t>
            </a:r>
            <a:r>
              <a: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の電着塗装シミュレーションでは</a:t>
            </a:r>
            <a:r>
              <a:rPr lang="ja-JP" altLang="en-US" sz="2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複雑構造内部</a:t>
            </a:r>
            <a:r>
              <a: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に生じる</a:t>
            </a:r>
            <a:r>
              <a:rPr lang="en-US" altLang="ja-JP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</a:t>
            </a:r>
            <a:r>
              <a:rPr lang="ja-JP" altLang="en-US" sz="2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低電圧</a:t>
            </a:r>
            <a:r>
              <a:rPr lang="ja-JP" altLang="en-US" sz="2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領域</a:t>
            </a:r>
            <a:r>
              <a: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および</a:t>
            </a:r>
            <a:r>
              <a:rPr lang="ja-JP" altLang="en-US" sz="2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析出初期段階</a:t>
            </a:r>
            <a:r>
              <a: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において精度が不十分</a:t>
            </a:r>
            <a:r>
              <a:rPr lang="en-US" altLang="ja-JP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ja-JP" altLang="en-US" sz="2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50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64"/>
    </mc:Choice>
    <mc:Fallback xmlns="">
      <p:transition spd="slow" advTm="3066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636998" y="1151210"/>
            <a:ext cx="7931649" cy="203867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l"/>
              <a:defRPr kumimoji="1" sz="21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u"/>
              <a:defRPr kumimoji="1" sz="18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p"/>
              <a:defRPr kumimoji="1" sz="15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kumimoji="1" sz="15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ja-JP" altLang="en-US" sz="28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研究目的</a:t>
            </a:r>
            <a:endParaRPr kumimoji="1" lang="ja-JP" altLang="en-US" sz="3600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28" y="1151210"/>
            <a:ext cx="8825500" cy="2038675"/>
          </a:xfrm>
          <a:ln w="28575"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実ラインの電着条件を模した実験手法を提案し，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同時に電着数理モデルの同定を行うことにより，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電着塗装</a:t>
            </a: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シミュレーション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の高精度化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を目指す．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4"/>
          <p:cNvSpPr txBox="1"/>
          <p:nvPr/>
        </p:nvSpPr>
        <p:spPr>
          <a:xfrm>
            <a:off x="2815750" y="3683870"/>
            <a:ext cx="35125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本発表</a:t>
            </a:r>
            <a:r>
              <a:rPr lang="ja-JP" alt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の流れ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提案する実験手法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実験</a:t>
            </a:r>
            <a:r>
              <a:rPr lang="ja-JP" altLang="en-US" sz="2800" dirty="0" smtClean="0"/>
              <a:t>結果と考察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提案</a:t>
            </a:r>
            <a:r>
              <a:rPr lang="ja-JP" altLang="en-US" sz="2800" dirty="0"/>
              <a:t>モデル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/>
              <a:t>解析</a:t>
            </a:r>
            <a:r>
              <a:rPr lang="ja-JP" altLang="en-US" sz="2800" dirty="0"/>
              <a:t>結果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2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2"/>
    </mc:Choice>
    <mc:Fallback xmlns="">
      <p:transition spd="slow" advTm="1318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380195" y="1556168"/>
            <a:ext cx="3763805" cy="907955"/>
            <a:chOff x="5443597" y="1364924"/>
            <a:chExt cx="3763805" cy="907955"/>
          </a:xfrm>
        </p:grpSpPr>
        <p:sp>
          <p:nvSpPr>
            <p:cNvPr id="39" name="角丸四角形 38"/>
            <p:cNvSpPr/>
            <p:nvPr/>
          </p:nvSpPr>
          <p:spPr>
            <a:xfrm>
              <a:off x="5486916" y="1367836"/>
              <a:ext cx="3657084" cy="90504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443597" y="1364924"/>
              <a:ext cx="3763805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kumimoji="1" lang="ja-JP" altLang="en-US" sz="2400" dirty="0" smtClean="0"/>
                <a:t>溶液抵抗による電圧降下の</a:t>
              </a:r>
              <a:endParaRPr kumimoji="1" lang="en-US" altLang="ja-JP" sz="2400" dirty="0" smtClean="0"/>
            </a:p>
            <a:p>
              <a:pPr>
                <a:spcAft>
                  <a:spcPts val="600"/>
                </a:spcAft>
              </a:pPr>
              <a:r>
                <a:rPr kumimoji="1" lang="ja-JP" altLang="en-US" sz="2400" dirty="0" smtClean="0">
                  <a:solidFill>
                    <a:srgbClr val="FF0000"/>
                  </a:solidFill>
                </a:rPr>
                <a:t>スケール効果</a:t>
              </a:r>
              <a:r>
                <a:rPr kumimoji="1" lang="ja-JP" altLang="en-US" sz="2400" dirty="0" smtClean="0"/>
                <a:t>が原因．</a:t>
              </a:r>
              <a:endParaRPr kumimoji="1" lang="ja-JP" altLang="en-US" sz="24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42132" y="654342"/>
            <a:ext cx="6564505" cy="51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表面電位時刻歴がずれていた原因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実験</a:t>
            </a:r>
            <a:r>
              <a:rPr lang="ja-JP" altLang="en-US" sz="3600" dirty="0"/>
              <a:t>手法</a:t>
            </a:r>
            <a:r>
              <a:rPr lang="ja-JP" altLang="en-US" sz="3600" dirty="0" smtClean="0"/>
              <a:t>の</a:t>
            </a:r>
            <a:r>
              <a:rPr lang="ja-JP" altLang="en-US" sz="3600" dirty="0"/>
              <a:t>提案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2132" y="3137387"/>
            <a:ext cx="318900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提案</a:t>
            </a: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する実験手法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260954" y="3969729"/>
            <a:ext cx="3207773" cy="523220"/>
            <a:chOff x="1116338" y="3187281"/>
            <a:chExt cx="3207773" cy="523220"/>
          </a:xfrm>
        </p:grpSpPr>
        <p:sp>
          <p:nvSpPr>
            <p:cNvPr id="2" name="角丸四角形 1"/>
            <p:cNvSpPr/>
            <p:nvPr/>
          </p:nvSpPr>
          <p:spPr>
            <a:xfrm>
              <a:off x="1116338" y="3187281"/>
              <a:ext cx="3135853" cy="5232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220911" y="3187281"/>
              <a:ext cx="310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外部抵抗器を導入</a:t>
              </a:r>
              <a:endParaRPr kumimoji="1" lang="ja-JP" altLang="en-US" sz="28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52136" y="1372821"/>
            <a:ext cx="50181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2400" dirty="0" smtClean="0"/>
              <a:t>塗料の溶液抵抗による電圧降下</a:t>
            </a:r>
            <a:r>
              <a:rPr lang="ja-JP" altLang="en-US" sz="2400" dirty="0" smtClean="0"/>
              <a:t>が</a:t>
            </a:r>
            <a:endParaRPr lang="en-US" altLang="ja-JP" sz="2400" dirty="0" smtClean="0"/>
          </a:p>
          <a:p>
            <a:pPr>
              <a:spcAft>
                <a:spcPts val="600"/>
              </a:spcAft>
            </a:pPr>
            <a:r>
              <a:rPr lang="ja-JP" altLang="en-US" sz="2400" dirty="0" smtClean="0">
                <a:solidFill>
                  <a:srgbClr val="0070C0"/>
                </a:solidFill>
              </a:rPr>
              <a:t>基礎</a:t>
            </a:r>
            <a:r>
              <a:rPr lang="ja-JP" altLang="en-US" sz="2400" dirty="0">
                <a:solidFill>
                  <a:srgbClr val="0070C0"/>
                </a:solidFill>
              </a:rPr>
              <a:t>実験</a:t>
            </a:r>
            <a:r>
              <a:rPr lang="ja-JP" altLang="en-US" sz="2400" dirty="0"/>
              <a:t>では，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数ボルト</a:t>
            </a:r>
            <a:r>
              <a:rPr kumimoji="1" lang="ja-JP" altLang="en-US" sz="2400" dirty="0" smtClean="0"/>
              <a:t>程度だが，</a:t>
            </a:r>
            <a:endParaRPr kumimoji="1" lang="en-US" altLang="ja-JP" sz="2400" dirty="0" smtClean="0"/>
          </a:p>
          <a:p>
            <a:pPr>
              <a:spcAft>
                <a:spcPts val="600"/>
              </a:spcAft>
            </a:pPr>
            <a:r>
              <a:rPr kumimoji="1" lang="ja-JP" altLang="en-US" sz="2400" dirty="0" smtClean="0">
                <a:solidFill>
                  <a:srgbClr val="FF0000"/>
                </a:solidFill>
              </a:rPr>
              <a:t>実ライン</a:t>
            </a:r>
            <a:r>
              <a:rPr kumimoji="1" lang="ja-JP" altLang="en-US" sz="2400" dirty="0" smtClean="0"/>
              <a:t>では，</a:t>
            </a:r>
            <a:r>
              <a:rPr lang="ja-JP" altLang="en-US" sz="2400" dirty="0" smtClean="0">
                <a:solidFill>
                  <a:srgbClr val="FF0000"/>
                </a:solidFill>
              </a:rPr>
              <a:t>数十ボルト</a:t>
            </a:r>
            <a:r>
              <a:rPr lang="ja-JP" altLang="en-US" sz="2400" dirty="0" smtClean="0"/>
              <a:t>に及ぶため．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1488" y="4831093"/>
            <a:ext cx="5555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kumimoji="1" lang="ja-JP" altLang="en-US" sz="2400" dirty="0" smtClean="0"/>
              <a:t>→溶液抵抗による電圧降下を外部抵抗器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　 による電圧降下に置き換えている．</a:t>
            </a:r>
            <a:endParaRPr kumimoji="1" lang="en-US" altLang="ja-JP" sz="2400" dirty="0" smtClean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6036114" y="3137387"/>
            <a:ext cx="3171288" cy="3237850"/>
            <a:chOff x="6108032" y="2983277"/>
            <a:chExt cx="3171288" cy="3237850"/>
          </a:xfrm>
        </p:grpSpPr>
        <p:sp>
          <p:nvSpPr>
            <p:cNvPr id="35" name="楕円 34"/>
            <p:cNvSpPr/>
            <p:nvPr/>
          </p:nvSpPr>
          <p:spPr>
            <a:xfrm rot="5400000">
              <a:off x="5904269" y="3417003"/>
              <a:ext cx="1337213" cy="5159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089" y="3109113"/>
              <a:ext cx="2145796" cy="3112014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7492698" y="4256652"/>
              <a:ext cx="738664" cy="13156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（カソード）</a:t>
              </a:r>
              <a:endParaRPr kumimoji="1" lang="en-US" altLang="ja-JP" dirty="0" smtClean="0"/>
            </a:p>
            <a:p>
              <a:pPr algn="ctr"/>
              <a:r>
                <a:rPr kumimoji="1" lang="ja-JP" altLang="en-US" dirty="0" smtClean="0"/>
                <a:t>鋼板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108032" y="4338839"/>
              <a:ext cx="738664" cy="11817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（アノード）</a:t>
              </a:r>
              <a:endParaRPr kumimoji="1" lang="en-US" altLang="ja-JP" dirty="0" smtClean="0"/>
            </a:p>
            <a:p>
              <a:pPr algn="ctr"/>
              <a:r>
                <a:rPr kumimoji="1" lang="ja-JP" altLang="en-US" dirty="0" smtClean="0"/>
                <a:t>塗料浴槽</a:t>
              </a:r>
              <a:endParaRPr kumimoji="1" lang="ja-JP" altLang="en-US" dirty="0"/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V="1">
              <a:off x="6750121" y="4416818"/>
              <a:ext cx="429271" cy="2483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8540656" y="4442109"/>
              <a:ext cx="738664" cy="12582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スターラーピース</a:t>
              </a:r>
              <a:endParaRPr kumimoji="1" lang="ja-JP" altLang="en-US" dirty="0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H="1">
              <a:off x="8231362" y="5572283"/>
              <a:ext cx="579073" cy="2408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6838825" y="3393359"/>
              <a:ext cx="221229" cy="578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6345962" y="2983277"/>
              <a:ext cx="461665" cy="13574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JP" altLang="en-US" dirty="0" smtClean="0"/>
                <a:t>外部抵抗器</a:t>
              </a:r>
              <a:endParaRPr kumimoji="1" lang="ja-JP" altLang="en-US" dirty="0"/>
            </a:p>
          </p:txBody>
        </p:sp>
      </p:grpSp>
      <p:sp>
        <p:nvSpPr>
          <p:cNvPr id="12" name="右矢印 11"/>
          <p:cNvSpPr/>
          <p:nvPr/>
        </p:nvSpPr>
        <p:spPr>
          <a:xfrm>
            <a:off x="4972690" y="1990221"/>
            <a:ext cx="360000" cy="1194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71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"/>
    </mc:Choice>
    <mc:Fallback xmlns="">
      <p:transition spd="slow" advTm="7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検証</a:t>
            </a:r>
            <a:endParaRPr kumimoji="1" lang="ja-JP" altLang="en-US" sz="3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366463" y="4442513"/>
            <a:ext cx="8085762" cy="1747161"/>
            <a:chOff x="2397349" y="5782110"/>
            <a:chExt cx="4173509" cy="1747161"/>
          </a:xfrm>
        </p:grpSpPr>
        <p:sp>
          <p:nvSpPr>
            <p:cNvPr id="7" name="角丸四角形 6"/>
            <p:cNvSpPr/>
            <p:nvPr/>
          </p:nvSpPr>
          <p:spPr>
            <a:xfrm>
              <a:off x="2397349" y="5782110"/>
              <a:ext cx="3271989" cy="174716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450842" y="6655690"/>
              <a:ext cx="4120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400" dirty="0" smtClean="0"/>
                <a:t>→外部抵抗器を導入した基礎実験に基づいて，</a:t>
              </a:r>
              <a:r>
                <a:rPr lang="en-US" altLang="ja-JP" sz="2400" dirty="0" smtClean="0"/>
                <a:t/>
              </a:r>
              <a:br>
                <a:rPr lang="en-US" altLang="ja-JP" sz="2400" dirty="0" smtClean="0"/>
              </a:br>
              <a:r>
                <a:rPr lang="en-US" altLang="ja-JP" sz="2400" dirty="0" smtClean="0"/>
                <a:t> </a:t>
              </a:r>
              <a:r>
                <a:rPr lang="ja-JP" altLang="en-US" sz="2400" dirty="0" smtClean="0"/>
                <a:t>　モデルの同定を行えばよい．</a:t>
              </a:r>
              <a:endParaRPr lang="en-US" altLang="ja-JP" sz="2400" dirty="0" smtClean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342132" y="633794"/>
            <a:ext cx="6564505" cy="51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表面電位時刻</a:t>
            </a:r>
            <a:r>
              <a:rPr lang="ja-JP" altLang="en-US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</a:t>
            </a: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の比較</a:t>
            </a:r>
            <a:endParaRPr lang="en-US" altLang="ja-JP" sz="28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91" y="1402949"/>
            <a:ext cx="4814617" cy="2880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250041" y="44850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dirty="0"/>
              <a:t>提案実験により，実ラインに近い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>
                <a:solidFill>
                  <a:srgbClr val="FF0000"/>
                </a:solidFill>
              </a:rPr>
              <a:t>表面電位時刻歴を再現</a:t>
            </a:r>
            <a:r>
              <a:rPr lang="ja-JP" altLang="en-US" sz="2400" dirty="0"/>
              <a:t>できている．</a:t>
            </a:r>
            <a:endParaRPr lang="en-US" altLang="ja-JP" sz="24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91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5"/>
    </mc:Choice>
    <mc:Fallback xmlns="">
      <p:transition spd="slow" advTm="105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09845"/>
            <a:ext cx="9144000" cy="785417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実験結果</a:t>
            </a:r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r>
              <a:rPr lang="ja-JP" altLang="en-US" smtClean="0"/>
              <a:t>計算工学講演会</a:t>
            </a:r>
            <a:r>
              <a:rPr lang="en-US" altLang="ja-JP" smtClean="0"/>
              <a:t>2018</a:t>
            </a:r>
            <a:br>
              <a:rPr lang="en-US" altLang="ja-JP" smtClean="0"/>
            </a:br>
            <a:r>
              <a:rPr lang="en-US" altLang="ja-JP" smtClean="0"/>
              <a:t>P. </a:t>
            </a:r>
            <a:fld id="{71EF7C38-678B-4863-8A7D-60CA37E4C222}" type="slidenum">
              <a:rPr lang="ja-JP" altLang="en-US" smtClean="0"/>
              <a:pPr algn="ctr"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3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"/>
    </mc:Choice>
    <mc:Fallback xmlns="">
      <p:transition spd="slow" advTm="28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1" id="{97ADE57E-AE33-49EC-9BE7-545271945B7C}" vid="{DCB39B60-F525-40AC-91E8-E87D2EBC505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</TotalTime>
  <Words>1169</Words>
  <Application>Microsoft Office PowerPoint</Application>
  <PresentationFormat>画面に合わせる (4:3)</PresentationFormat>
  <Paragraphs>231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HGPｺﾞｼｯｸM</vt:lpstr>
      <vt:lpstr>ＭＳ Ｐゴシック</vt:lpstr>
      <vt:lpstr>ＭＳ Ｐゴシック</vt:lpstr>
      <vt:lpstr>游ゴシック</vt:lpstr>
      <vt:lpstr>Arial</vt:lpstr>
      <vt:lpstr>Cambria Math</vt:lpstr>
      <vt:lpstr>Wingdings</vt:lpstr>
      <vt:lpstr>thema1</vt:lpstr>
      <vt:lpstr>PowerPoint プレゼンテーション</vt:lpstr>
      <vt:lpstr>研究背景</vt:lpstr>
      <vt:lpstr>研究背景</vt:lpstr>
      <vt:lpstr>電着塗装シミュレーションへの道筋</vt:lpstr>
      <vt:lpstr>先行研究の問題点</vt:lpstr>
      <vt:lpstr>研究目的</vt:lpstr>
      <vt:lpstr>実験手法の提案</vt:lpstr>
      <vt:lpstr>検証</vt:lpstr>
      <vt:lpstr>実験結果</vt:lpstr>
      <vt:lpstr>実験結果一覧</vt:lpstr>
      <vt:lpstr>実験結果一覧（続き）</vt:lpstr>
      <vt:lpstr>実験結果一覧（続き）</vt:lpstr>
      <vt:lpstr>電着数理モデル</vt:lpstr>
      <vt:lpstr>提案する塗膜成長モデル（析出前）</vt:lpstr>
      <vt:lpstr>提案する塗膜成長モデル（析出前）</vt:lpstr>
      <vt:lpstr>提案する塗膜抵抗モデル</vt:lpstr>
      <vt:lpstr>提案する塗膜抵抗モデル</vt:lpstr>
      <vt:lpstr>解析結果</vt:lpstr>
      <vt:lpstr>有限要素解析コード</vt:lpstr>
      <vt:lpstr>解析結果（一枚板実験，膜厚時刻歴）</vt:lpstr>
      <vt:lpstr>4枚BOX実験について</vt:lpstr>
      <vt:lpstr>解析結果（4枚BOX実験）</vt:lpstr>
      <vt:lpstr>本発表のまとめ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yuki</cp:lastModifiedBy>
  <cp:revision>299</cp:revision>
  <dcterms:created xsi:type="dcterms:W3CDTF">2018-02-15T05:26:14Z</dcterms:created>
  <dcterms:modified xsi:type="dcterms:W3CDTF">2018-06-14T08:02:06Z</dcterms:modified>
</cp:coreProperties>
</file>