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469" r:id="rId2"/>
    <p:sldId id="388" r:id="rId3"/>
    <p:sldId id="549" r:id="rId4"/>
    <p:sldId id="602" r:id="rId5"/>
    <p:sldId id="623" r:id="rId6"/>
    <p:sldId id="603" r:id="rId7"/>
    <p:sldId id="501" r:id="rId8"/>
    <p:sldId id="556" r:id="rId9"/>
    <p:sldId id="557" r:id="rId10"/>
    <p:sldId id="558" r:id="rId11"/>
    <p:sldId id="559" r:id="rId12"/>
    <p:sldId id="624" r:id="rId13"/>
    <p:sldId id="604" r:id="rId14"/>
    <p:sldId id="605" r:id="rId15"/>
    <p:sldId id="606" r:id="rId16"/>
    <p:sldId id="641" r:id="rId17"/>
    <p:sldId id="642" r:id="rId18"/>
    <p:sldId id="607" r:id="rId19"/>
    <p:sldId id="608" r:id="rId20"/>
    <p:sldId id="609" r:id="rId21"/>
    <p:sldId id="640" r:id="rId22"/>
    <p:sldId id="610" r:id="rId23"/>
    <p:sldId id="611" r:id="rId24"/>
    <p:sldId id="612" r:id="rId25"/>
    <p:sldId id="626" r:id="rId26"/>
    <p:sldId id="625" r:id="rId27"/>
    <p:sldId id="635" r:id="rId28"/>
    <p:sldId id="636" r:id="rId29"/>
    <p:sldId id="638" r:id="rId30"/>
    <p:sldId id="639" r:id="rId31"/>
    <p:sldId id="629" r:id="rId32"/>
    <p:sldId id="631" r:id="rId33"/>
    <p:sldId id="637" r:id="rId34"/>
    <p:sldId id="632" r:id="rId35"/>
    <p:sldId id="643" r:id="rId36"/>
    <p:sldId id="630" r:id="rId37"/>
    <p:sldId id="644" r:id="rId38"/>
    <p:sldId id="645" r:id="rId39"/>
    <p:sldId id="595" r:id="rId40"/>
    <p:sldId id="403" r:id="rId41"/>
    <p:sldId id="416" r:id="rId42"/>
    <p:sldId id="622" r:id="rId43"/>
    <p:sldId id="614" r:id="rId44"/>
    <p:sldId id="613" r:id="rId45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008000"/>
    <a:srgbClr val="6600CC"/>
    <a:srgbClr val="FF9900"/>
    <a:srgbClr val="FFCC00"/>
    <a:srgbClr val="FF0000"/>
    <a:srgbClr val="00CC00"/>
    <a:srgbClr val="4040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2" autoAdjust="0"/>
    <p:restoredTop sz="88252" autoAdjust="0"/>
  </p:normalViewPr>
  <p:slideViewPr>
    <p:cSldViewPr>
      <p:cViewPr varScale="1">
        <p:scale>
          <a:sx n="61" d="100"/>
          <a:sy n="61" d="100"/>
        </p:scale>
        <p:origin x="13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2014/6/12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887294" y="6446838"/>
              <a:ext cx="141705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計算工学講演会</a:t>
              </a:r>
              <a:r>
                <a:rPr kumimoji="0" lang="en-GB" altLang="ja-JP" sz="1200" dirty="0" smtClean="0">
                  <a:solidFill>
                    <a:schemeClr val="bg1"/>
                  </a:solidFill>
                </a:rPr>
                <a:t>2014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1520788"/>
            <a:ext cx="7772400" cy="1836204"/>
          </a:xfrm>
          <a:effectLst/>
        </p:spPr>
        <p:txBody>
          <a:bodyPr>
            <a:noAutofit/>
          </a:bodyPr>
          <a:lstStyle/>
          <a:p>
            <a:r>
              <a:rPr lang="ja-JP" altLang="en-US" sz="3600" b="0" dirty="0"/>
              <a:t>大変形問題に</a:t>
            </a:r>
            <a:r>
              <a:rPr lang="ja-JP" altLang="en-US" sz="3600" b="0" dirty="0" smtClean="0"/>
              <a:t>対する</a:t>
            </a:r>
            <a:r>
              <a:rPr lang="en-US" altLang="ja-JP" sz="3600" b="0" dirty="0" smtClean="0"/>
              <a:t/>
            </a:r>
            <a:br>
              <a:rPr lang="en-US" altLang="ja-JP" sz="3600" b="0" dirty="0" smtClean="0"/>
            </a:br>
            <a:r>
              <a:rPr lang="ja-JP" altLang="en-US" sz="3600" b="0" dirty="0" smtClean="0"/>
              <a:t>四</a:t>
            </a:r>
            <a:r>
              <a:rPr lang="ja-JP" altLang="en-US" sz="3600" b="0" dirty="0"/>
              <a:t>面体要素を用いた</a:t>
            </a:r>
            <a:br>
              <a:rPr lang="ja-JP" altLang="en-US" sz="3600" b="0" dirty="0"/>
            </a:br>
            <a:r>
              <a:rPr lang="ja-JP" altLang="en-US" sz="3600" b="0" dirty="0" smtClean="0"/>
              <a:t>ロッキングフリー</a:t>
            </a:r>
            <a:r>
              <a:rPr lang="en-US" altLang="ja-JP" sz="3600" b="0" dirty="0" smtClean="0"/>
              <a:t/>
            </a:r>
            <a:br>
              <a:rPr lang="en-US" altLang="ja-JP" sz="3600" b="0" dirty="0" smtClean="0"/>
            </a:br>
            <a:r>
              <a:rPr lang="ja-JP" altLang="en-US" sz="3600" b="0" dirty="0" smtClean="0"/>
              <a:t>選択的平滑化有限要素法</a:t>
            </a:r>
            <a:endParaRPr kumimoji="1" lang="ja-JP" altLang="en-US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315544"/>
            <a:ext cx="6400800" cy="1129680"/>
          </a:xfrm>
        </p:spPr>
        <p:txBody>
          <a:bodyPr/>
          <a:lstStyle/>
          <a:p>
            <a:r>
              <a:rPr lang="zh-TW" altLang="en-US" b="1" u="sng" dirty="0"/>
              <a:t>大西　有希</a:t>
            </a:r>
            <a:r>
              <a:rPr lang="zh-TW" altLang="en-US" dirty="0"/>
              <a:t>， 天谷　賢治</a:t>
            </a:r>
          </a:p>
          <a:p>
            <a:r>
              <a:rPr lang="zh-TW" altLang="en-US" dirty="0"/>
              <a:t>東京工業大学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オリジナル版 </a:t>
            </a:r>
            <a:r>
              <a:rPr kumimoji="1" lang="en-US" altLang="ja-JP" dirty="0" smtClean="0"/>
              <a:t>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Lame</a:t>
                </a:r>
                <a:r>
                  <a:rPr lang="ja-JP" altLang="en-US" sz="2400" dirty="0" smtClean="0"/>
                  <a:t>定数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𝜇</m:t>
                    </m:r>
                    <m:r>
                      <a:rPr lang="en-US" altLang="ja-JP" sz="2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ja-JP" altLang="en-US" sz="2400" dirty="0" smtClean="0"/>
                  <a:t>と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ja-JP" altLang="en-US" sz="2400" dirty="0" smtClean="0"/>
                  <a:t>に従い，応力を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part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 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と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part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" 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に分解，</a:t>
                </a:r>
                <a:endParaRPr lang="en-US" altLang="ja-JP" sz="2400" dirty="0" smtClean="0">
                  <a:solidFill>
                    <a:schemeClr val="tx1"/>
                  </a:solidFill>
                </a:endParaRPr>
              </a:p>
              <a:p>
                <a:r>
                  <a:rPr lang="en-US" altLang="ja-JP" sz="2400" b="1" i="1" dirty="0" smtClean="0"/>
                  <a:t>F</a:t>
                </a:r>
                <a:r>
                  <a:rPr lang="en-US" altLang="ja-JP" sz="2400" b="1" i="1" dirty="0"/>
                  <a:t>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 smtClean="0"/>
                  <a:t>等を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と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の両方でそれぞれ計算して</a:t>
                </a:r>
                <a:r>
                  <a:rPr lang="ja-JP" altLang="en-US" sz="2400" dirty="0" smtClean="0">
                    <a:solidFill>
                      <a:srgbClr val="FF00FF"/>
                    </a:solidFill>
                  </a:rPr>
                  <a:t>合算</a:t>
                </a:r>
                <a:r>
                  <a:rPr lang="ja-JP" altLang="en-US" sz="2400" dirty="0" smtClean="0"/>
                  <a:t>．</a:t>
                </a:r>
                <a:endParaRPr lang="en-US" altLang="ja-JP" sz="2400" dirty="0" smtClean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ja-JP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高精度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せん断・体積</a:t>
                </a:r>
                <a:r>
                  <a:rPr lang="ja-JP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ロッキングも回避</a:t>
                </a:r>
                <a:r>
                  <a:rPr lang="ja-JP" altLang="en-US" sz="2400" dirty="0" smtClean="0"/>
                  <a:t>できるが，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b="1" u="sng" dirty="0" smtClean="0"/>
                  <a:t>Lame</a:t>
                </a:r>
                <a:r>
                  <a:rPr lang="ja-JP" altLang="en-US" sz="2400" b="1" u="sng" dirty="0" smtClean="0"/>
                  <a:t>定数で陽に表される弾性材料モデルしか扱えない</a:t>
                </a:r>
                <a:endParaRPr kumimoji="1" lang="ja-JP" altLang="en-US" sz="2400" b="1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32901"/>
            <a:ext cx="7396881" cy="415306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96085" y="4194954"/>
            <a:ext cx="1547218" cy="175432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「エッジ」を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「フェイス」と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読み替えれば</a:t>
            </a:r>
            <a:endParaRPr kumimoji="1" lang="en-US" altLang="ja-JP" dirty="0" smtClean="0"/>
          </a:p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selective</a:t>
            </a:r>
          </a:p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FS/NS-FEM</a:t>
            </a:r>
          </a:p>
          <a:p>
            <a:pPr algn="ctr"/>
            <a:r>
              <a:rPr lang="en-US" altLang="ja-JP" dirty="0" smtClean="0"/>
              <a:t> for 3D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44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独自改良版</a:t>
            </a:r>
            <a:r>
              <a:rPr kumimoji="1" lang="en-US" altLang="ja-JP" dirty="0" smtClean="0"/>
              <a:t> Selective ES/NS-FEM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 smtClean="0"/>
              <a:t>応力を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"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deviatoric</a:t>
            </a:r>
            <a:r>
              <a:rPr lang="en-US" altLang="ja-JP" sz="2400" dirty="0" smtClean="0">
                <a:solidFill>
                  <a:srgbClr val="FF0000"/>
                </a:solidFill>
              </a:rPr>
              <a:t> (</a:t>
            </a:r>
            <a:r>
              <a:rPr lang="ja-JP" altLang="en-US" sz="2400" dirty="0" smtClean="0">
                <a:solidFill>
                  <a:srgbClr val="FF0000"/>
                </a:solidFill>
              </a:rPr>
              <a:t>偏差</a:t>
            </a:r>
            <a:r>
              <a:rPr lang="en-US" altLang="ja-JP" sz="2400" dirty="0" smtClean="0">
                <a:solidFill>
                  <a:srgbClr val="FF0000"/>
                </a:solidFill>
              </a:rPr>
              <a:t>) part"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と </a:t>
            </a:r>
            <a:r>
              <a:rPr lang="en-US" altLang="ja-JP" sz="2400" dirty="0" smtClean="0">
                <a:solidFill>
                  <a:srgbClr val="0000CC"/>
                </a:solidFill>
              </a:rPr>
              <a:t>"hydrostatic (</a:t>
            </a:r>
            <a:r>
              <a:rPr lang="ja-JP" altLang="en-US" sz="2400" dirty="0" smtClean="0">
                <a:solidFill>
                  <a:srgbClr val="0000CC"/>
                </a:solidFill>
              </a:rPr>
              <a:t>静水圧</a:t>
            </a:r>
            <a:r>
              <a:rPr lang="en-US" altLang="ja-JP" sz="2400" dirty="0" smtClean="0">
                <a:solidFill>
                  <a:srgbClr val="0000CC"/>
                </a:solidFill>
              </a:rPr>
              <a:t>) part"</a:t>
            </a:r>
            <a:br>
              <a:rPr lang="en-US" altLang="ja-JP" sz="2400" dirty="0" smtClean="0">
                <a:solidFill>
                  <a:srgbClr val="0000CC"/>
                </a:solidFill>
              </a:rPr>
            </a:br>
            <a:r>
              <a:rPr lang="ja-JP" altLang="en-US" sz="2400" dirty="0" smtClean="0"/>
              <a:t>に分解</a:t>
            </a:r>
            <a:endParaRPr lang="en-US" altLang="ja-JP" sz="2400" dirty="0" smtClean="0"/>
          </a:p>
          <a:p>
            <a:r>
              <a:rPr lang="en-US" altLang="ja-JP" sz="2400" b="1" i="1" dirty="0"/>
              <a:t>F, T</a:t>
            </a:r>
            <a:r>
              <a:rPr lang="en-US" altLang="ja-JP" sz="2400" dirty="0"/>
              <a:t>, {</a:t>
            </a:r>
            <a:r>
              <a:rPr lang="en-US" altLang="ja-JP" sz="2400" i="1" dirty="0"/>
              <a:t>f </a:t>
            </a:r>
            <a:r>
              <a:rPr lang="en-US" altLang="ja-JP" sz="2400" baseline="30000" dirty="0" err="1"/>
              <a:t>int</a:t>
            </a:r>
            <a:r>
              <a:rPr lang="en-US" altLang="ja-JP" sz="2400" dirty="0"/>
              <a:t>} </a:t>
            </a:r>
            <a:r>
              <a:rPr lang="ja-JP" altLang="en-US" sz="2400" dirty="0"/>
              <a:t>等を</a:t>
            </a:r>
            <a:r>
              <a:rPr lang="ja-JP" altLang="en-US" sz="2400" dirty="0">
                <a:solidFill>
                  <a:srgbClr val="FF0000"/>
                </a:solidFill>
              </a:rPr>
              <a:t>エッジ</a:t>
            </a:r>
            <a:r>
              <a:rPr lang="ja-JP" altLang="en-US" sz="2400" dirty="0"/>
              <a:t>と</a:t>
            </a:r>
            <a:r>
              <a:rPr lang="ja-JP" altLang="en-US" sz="2400" dirty="0">
                <a:solidFill>
                  <a:srgbClr val="0000CC"/>
                </a:solidFill>
              </a:rPr>
              <a:t>ノード</a:t>
            </a:r>
            <a:r>
              <a:rPr lang="ja-JP" altLang="en-US" sz="2400" dirty="0"/>
              <a:t>の両方でそれぞれ計算して</a:t>
            </a:r>
            <a:r>
              <a:rPr lang="ja-JP" altLang="en-US" sz="2400" dirty="0">
                <a:solidFill>
                  <a:srgbClr val="FF00FF"/>
                </a:solidFill>
              </a:rPr>
              <a:t>合算</a:t>
            </a:r>
            <a:r>
              <a:rPr lang="ja-JP" altLang="en-US" sz="2400" dirty="0"/>
              <a:t>．</a:t>
            </a:r>
            <a:endParaRPr lang="en-US" altLang="ja-JP" sz="2400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高精度でロッキングを回避し，ほぼ任意の材料モデルに適用可能</a:t>
            </a:r>
            <a:endParaRPr kumimoji="1" lang="ja-JP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596782" y="4194954"/>
            <a:ext cx="1547218" cy="17543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「エッジ」を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「フェイス」と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読み替えれば</a:t>
            </a:r>
            <a:endParaRPr kumimoji="1" lang="en-US" altLang="ja-JP" dirty="0" smtClean="0"/>
          </a:p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selective</a:t>
            </a:r>
          </a:p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FS/NS-FEM</a:t>
            </a:r>
          </a:p>
          <a:p>
            <a:pPr algn="ctr"/>
            <a:r>
              <a:rPr lang="en-US" altLang="ja-JP" dirty="0" smtClean="0"/>
              <a:t> for 3D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51920" y="2259707"/>
            <a:ext cx="1568058" cy="1477328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例外：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圧力依存性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な</a:t>
            </a:r>
            <a:r>
              <a:rPr lang="ja-JP" altLang="en-US" dirty="0"/>
              <a:t>ど</a:t>
            </a:r>
            <a:r>
              <a:rPr lang="en-US" altLang="ja-JP" dirty="0" smtClean="0"/>
              <a:t>Dev/</a:t>
            </a:r>
            <a:r>
              <a:rPr lang="en-US" altLang="ja-JP" dirty="0" err="1" smtClean="0"/>
              <a:t>vol</a:t>
            </a:r>
            <a:endParaRPr lang="en-US" altLang="ja-JP" dirty="0" smtClean="0"/>
          </a:p>
          <a:p>
            <a:pPr algn="ctr"/>
            <a:r>
              <a:rPr kumimoji="1" lang="ja-JP" altLang="en-US" dirty="0"/>
              <a:t>カップリング</a:t>
            </a:r>
            <a:r>
              <a:rPr kumimoji="1" lang="ja-JP" altLang="en-US" dirty="0" smtClean="0"/>
              <a:t>が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ある</a:t>
            </a:r>
            <a:r>
              <a:rPr lang="ja-JP" altLang="en-US" dirty="0"/>
              <a:t>材料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36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3600" dirty="0" smtClean="0"/>
              <a:t>解析</a:t>
            </a:r>
            <a:r>
              <a:rPr lang="ja-JP" altLang="en-US" sz="3600" dirty="0"/>
              <a:t>例</a:t>
            </a:r>
            <a:r>
              <a:rPr lang="ja-JP" altLang="en-US" sz="3600" dirty="0" smtClean="0"/>
              <a:t>と問題点の整理</a:t>
            </a:r>
            <a:endParaRPr lang="en-US" altLang="ja-JP" sz="3600" dirty="0" smtClean="0"/>
          </a:p>
          <a:p>
            <a:pPr marL="0" indent="0" algn="ctr">
              <a:buNone/>
            </a:pP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0564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検証</a:t>
            </a:r>
            <a:r>
              <a:rPr lang="ja-JP" altLang="en-US" dirty="0" smtClean="0"/>
              <a:t>解析例１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片持ち梁の曲げ解析概要</a:t>
                </a: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10m x 1m x 1m </a:t>
                </a:r>
                <a:r>
                  <a:rPr lang="ja-JP" altLang="en-US" sz="2800" dirty="0" smtClean="0"/>
                  <a:t>の片持ち梁の先端に </a:t>
                </a:r>
                <a:r>
                  <a:rPr lang="en-US" altLang="ja-JP" sz="2800" dirty="0" smtClean="0"/>
                  <a:t>20 </a:t>
                </a:r>
                <a:r>
                  <a:rPr lang="en-US" altLang="ja-JP" sz="2800" dirty="0" err="1" smtClean="0"/>
                  <a:t>kN</a:t>
                </a:r>
                <a:r>
                  <a:rPr lang="ja-JP" altLang="en-US" sz="2800" dirty="0" smtClean="0"/>
                  <a:t>の死荷重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/>
                  <a:t> </a:t>
                </a:r>
                <a:r>
                  <a:rPr lang="ja-JP" altLang="en-US" sz="2800" u="sng" dirty="0" smtClean="0">
                    <a:solidFill>
                      <a:srgbClr val="FF9900"/>
                    </a:solidFill>
                  </a:rPr>
                  <a:t>超弾性体</a:t>
                </a:r>
                <a:r>
                  <a:rPr lang="ja-JP" altLang="en-US" sz="2800" dirty="0" smtClean="0"/>
                  <a:t>：</a:t>
                </a:r>
                <a:endParaRPr lang="en-US" altLang="ja-JP" sz="2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ja-JP" altLang="en-US" sz="2800" dirty="0" smtClean="0"/>
                  <a:t>．</a:t>
                </a:r>
                <a:endParaRPr lang="en-US" altLang="ja-JP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ja-JP" altLang="en-US" sz="2800" dirty="0" smtClean="0"/>
                  <a:t>は </a:t>
                </a:r>
                <a:r>
                  <a:rPr lang="en-US" altLang="ja-JP" sz="2800" dirty="0" smtClean="0"/>
                  <a:t>1 </a:t>
                </a:r>
                <a:r>
                  <a:rPr lang="en-US" altLang="ja-JP" sz="2800" dirty="0" err="1" smtClean="0"/>
                  <a:t>GPa</a:t>
                </a:r>
                <a:r>
                  <a:rPr lang="en-US" altLang="ja-JP" sz="2800" dirty="0" smtClean="0"/>
                  <a:t> </a:t>
                </a:r>
                <a:r>
                  <a:rPr lang="ja-JP" altLang="en-US" sz="2800" dirty="0" smtClean="0"/>
                  <a:t>で一定，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ja-JP" altLang="en-US" sz="2800" dirty="0" smtClean="0"/>
                  <a:t> を</a:t>
                </a:r>
                <a:r>
                  <a:rPr lang="ja-JP" altLang="en-US" sz="2800" dirty="0"/>
                  <a:t>様々に</a:t>
                </a:r>
                <a:r>
                  <a:rPr lang="ja-JP" altLang="en-US" sz="2800" dirty="0" smtClean="0"/>
                  <a:t>変化．</a:t>
                </a:r>
                <a:endParaRPr lang="en-US" altLang="ja-JP" sz="2800" dirty="0" smtClean="0"/>
              </a:p>
              <a:p>
                <a:r>
                  <a:rPr lang="ja-JP" altLang="en-US" sz="2800" dirty="0" smtClean="0">
                    <a:solidFill>
                      <a:srgbClr val="FF00FF"/>
                    </a:solidFill>
                  </a:rPr>
                  <a:t>独自改良版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 selective FS/NS-FEM </a:t>
                </a:r>
                <a:r>
                  <a:rPr lang="ja-JP" altLang="en-US" sz="2800" dirty="0" smtClean="0"/>
                  <a:t>では</a:t>
                </a:r>
                <a:r>
                  <a:rPr lang="en-US" altLang="ja-JP" sz="2800" dirty="0" smtClean="0"/>
                  <a:t> 9560</a:t>
                </a:r>
                <a:r>
                  <a:rPr lang="ja-JP" altLang="en-US" sz="2800" dirty="0" smtClean="0"/>
                  <a:t>個の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ja-JP" altLang="en-US" sz="2800" dirty="0" smtClean="0"/>
                  <a:t>四面体要素と </a:t>
                </a:r>
                <a:r>
                  <a:rPr lang="en-US" altLang="ja-JP" sz="2800" dirty="0" smtClean="0"/>
                  <a:t>2288</a:t>
                </a:r>
                <a:r>
                  <a:rPr lang="ja-JP" altLang="en-US" sz="2800" dirty="0" smtClean="0"/>
                  <a:t>個の節点を使用．</a:t>
                </a:r>
                <a:endParaRPr lang="en-US" altLang="ja-JP" sz="2800" dirty="0" smtClean="0"/>
              </a:p>
              <a:p>
                <a:r>
                  <a:rPr kumimoji="1" lang="ja-JP" altLang="en-US" sz="2800" dirty="0" smtClean="0">
                    <a:solidFill>
                      <a:srgbClr val="0000CC"/>
                    </a:solidFill>
                  </a:rPr>
                  <a:t>参照解 </a:t>
                </a:r>
                <a:r>
                  <a:rPr kumimoji="1" lang="en-US" altLang="ja-JP" sz="2800" dirty="0" smtClean="0">
                    <a:solidFill>
                      <a:srgbClr val="0000CC"/>
                    </a:solidFill>
                  </a:rPr>
                  <a:t>ABAQUS/Standard </a:t>
                </a:r>
                <a:r>
                  <a:rPr kumimoji="1" lang="ja-JP" altLang="en-US" sz="2800" dirty="0" smtClean="0"/>
                  <a:t>では</a:t>
                </a:r>
                <a:r>
                  <a:rPr kumimoji="1" lang="en-US" altLang="ja-JP" sz="2800" dirty="0" smtClean="0"/>
                  <a:t> 1250</a:t>
                </a:r>
                <a:r>
                  <a:rPr kumimoji="1" lang="ja-JP" altLang="en-US" sz="2800" dirty="0" smtClean="0"/>
                  <a:t>個の</a:t>
                </a:r>
                <a:r>
                  <a:rPr kumimoji="1" lang="en-US" altLang="ja-JP" sz="2800" dirty="0" smtClean="0"/>
                  <a:t> </a:t>
                </a:r>
                <a:r>
                  <a:rPr kumimoji="1" lang="en-US" altLang="ja-JP" sz="2800" i="1" dirty="0" smtClean="0">
                    <a:solidFill>
                      <a:srgbClr val="0000CC"/>
                    </a:solidFill>
                  </a:rPr>
                  <a:t>C3D20H</a:t>
                </a:r>
                <a:r>
                  <a:rPr kumimoji="1" lang="en-US" altLang="ja-JP" sz="2800" dirty="0" smtClean="0"/>
                  <a:t> </a:t>
                </a:r>
                <a:r>
                  <a:rPr kumimoji="1" lang="ja-JP" altLang="en-US" sz="2800" dirty="0" smtClean="0"/>
                  <a:t>（</a:t>
                </a:r>
                <a:r>
                  <a:rPr lang="ja-JP" altLang="en-US" sz="2800" dirty="0" smtClean="0"/>
                  <a:t>六面体２次ハイブリッド要素）と</a:t>
                </a:r>
                <a:r>
                  <a:rPr kumimoji="1" lang="en-US" altLang="ja-JP" sz="2800" dirty="0" smtClean="0"/>
                  <a:t>6696</a:t>
                </a:r>
                <a:r>
                  <a:rPr kumimoji="1" lang="ja-JP" altLang="en-US" sz="2800" dirty="0" smtClean="0"/>
                  <a:t>個の節点を使用</a:t>
                </a:r>
                <a:r>
                  <a:rPr kumimoji="1" lang="en-US" altLang="ja-JP" sz="2800" dirty="0" smtClean="0"/>
                  <a:t>.</a:t>
                </a:r>
              </a:p>
              <a:p>
                <a:r>
                  <a:rPr lang="en-US" altLang="ja-JP" sz="2800" dirty="0" smtClean="0"/>
                  <a:t>S-FEM</a:t>
                </a:r>
                <a:r>
                  <a:rPr lang="ja-JP" altLang="en-US" sz="2800" dirty="0" smtClean="0"/>
                  <a:t>そのものの検証の為，メッシュリゾーニングは実施しない．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323" r="-635" b="-8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86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検証解析例</a:t>
            </a:r>
            <a:r>
              <a:rPr lang="ja-JP" altLang="en-US" dirty="0" smtClean="0"/>
              <a:t>１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𝐏𝐏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𝐚</m:t>
                        </m:r>
                      </m:e>
                      <m:sup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1"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r>
                  <a:rPr kumimoji="1"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の時の解析結果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71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54" y="1052737"/>
            <a:ext cx="6412898" cy="53285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868380" y="2384884"/>
            <a:ext cx="22477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たわみ量は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およそ</a:t>
            </a:r>
            <a:r>
              <a:rPr lang="ja-JP" altLang="en-US" dirty="0" smtClean="0"/>
              <a:t> </a:t>
            </a:r>
            <a:r>
              <a:rPr lang="en-US" altLang="ja-JP" dirty="0" smtClean="0"/>
              <a:t>-6.5 m</a:t>
            </a:r>
          </a:p>
          <a:p>
            <a:pPr algn="ctr"/>
            <a:r>
              <a:rPr lang="ja-JP" altLang="en-US" dirty="0" smtClean="0"/>
              <a:t>となった．</a:t>
            </a:r>
            <a:endParaRPr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r>
              <a:rPr lang="ja-JP" altLang="en-US" dirty="0" smtClean="0"/>
              <a:t>なお</a:t>
            </a:r>
            <a:r>
              <a:rPr lang="ja-JP" altLang="en-US" dirty="0"/>
              <a:t>，この問題</a:t>
            </a:r>
            <a:r>
              <a:rPr lang="ja-JP" altLang="en-US" dirty="0" smtClean="0"/>
              <a:t>を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定ひずみ</a:t>
            </a:r>
            <a:r>
              <a:rPr lang="ja-JP" altLang="en-US" dirty="0"/>
              <a:t>四面体</a:t>
            </a:r>
            <a:r>
              <a:rPr lang="ja-JP" altLang="en-US" dirty="0" smtClean="0"/>
              <a:t>要素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で</a:t>
            </a:r>
            <a:r>
              <a:rPr lang="ja-JP" altLang="en-US" dirty="0"/>
              <a:t>解く</a:t>
            </a:r>
            <a:r>
              <a:rPr lang="ja-JP" altLang="en-US" dirty="0" smtClean="0"/>
              <a:t>と，たわみ量は</a:t>
            </a:r>
            <a:endParaRPr lang="en-US" altLang="ja-JP" dirty="0"/>
          </a:p>
          <a:p>
            <a:pPr algn="ctr"/>
            <a:r>
              <a:rPr kumimoji="1" lang="ja-JP" altLang="en-US" dirty="0" smtClean="0"/>
              <a:t>たったの </a:t>
            </a:r>
            <a:r>
              <a:rPr lang="en-US" altLang="ja-JP" dirty="0" smtClean="0"/>
              <a:t>-</a:t>
            </a:r>
            <a:r>
              <a:rPr kumimoji="1" lang="en-US" altLang="ja-JP" dirty="0" smtClean="0"/>
              <a:t>0.1 m</a:t>
            </a:r>
          </a:p>
          <a:p>
            <a:pPr algn="ctr"/>
            <a:r>
              <a:rPr lang="ja-JP" altLang="en-US" dirty="0" smtClean="0"/>
              <a:t>となってしまう．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67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検証解析例</a:t>
            </a:r>
            <a:r>
              <a:rPr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先端たわみ量の比較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0" y="1052736"/>
            <a:ext cx="7133628" cy="445851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85686" y="5517232"/>
            <a:ext cx="478207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提案手法</a:t>
            </a:r>
            <a:r>
              <a:rPr lang="ja-JP" altLang="en-US" sz="2400" dirty="0" smtClean="0"/>
              <a:t>は大たわみ問題において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ロッキングを起こさない！！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0904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検証解析例</a:t>
            </a:r>
            <a:r>
              <a:rPr lang="ja-JP" altLang="en-US" dirty="0" smtClean="0"/>
              <a:t>１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ja-JP" altLang="en-US" b="1" i="1" u="sng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圧力の</m:t>
                      </m:r>
                      <m:r>
                        <a:rPr lang="ja-JP" altLang="en-US" b="1" i="1" u="sng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符号</m:t>
                      </m:r>
                    </m:oMath>
                  </m:oMathPara>
                </a14:m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コンテンツ プレースホルダー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57225"/>
            <a:ext cx="5544855" cy="467998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" y="2996952"/>
            <a:ext cx="4034912" cy="340556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7504" y="5352160"/>
            <a:ext cx="3025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Mises</a:t>
            </a:r>
            <a:r>
              <a:rPr kumimoji="1" lang="ja-JP" altLang="en-US" sz="2400" dirty="0" smtClean="0"/>
              <a:t>応力は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滑らかに分布している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75956" y="3609020"/>
            <a:ext cx="2962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圧力は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チェッカー</a:t>
            </a:r>
            <a:r>
              <a:rPr lang="ja-JP" altLang="en-US" sz="2400" dirty="0"/>
              <a:t>ボード</a:t>
            </a:r>
            <a:r>
              <a:rPr lang="ja-JP" altLang="en-US" sz="2400" dirty="0" smtClean="0"/>
              <a:t>分布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をしてしまっている．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582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検証解析例１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内部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エネルギーと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外力仕事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1200" dirty="0"/>
          </a:p>
          <a:p>
            <a:pPr marL="0" indent="0" algn="ctr">
              <a:buNone/>
            </a:pPr>
            <a:r>
              <a:rPr kumimoji="1" lang="ja-JP" altLang="en-US" sz="2800" dirty="0" smtClean="0"/>
              <a:t>内部エネルギーと外力仕事は一致している．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⇒　純粋に圧力振動のみが生じている．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200800" cy="44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検証解析例２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立方体の</a:t>
                </a: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押込解析</a:t>
                </a: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</a:t>
                </a:r>
                <a:r>
                  <a:rPr lang="ja-JP" altLang="en-US" sz="2800" b="0" dirty="0" smtClean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ja-JP" altLang="en-US" sz="2800" dirty="0" smtClean="0"/>
                  <a:t>）</a:t>
                </a:r>
                <a:endParaRPr lang="en-US" altLang="ja-JP" sz="2800" dirty="0"/>
              </a:p>
              <a:p>
                <a:r>
                  <a:rPr lang="ja-JP" altLang="en-US" sz="2800" dirty="0" smtClean="0"/>
                  <a:t>上面の</a:t>
                </a:r>
                <a:r>
                  <a:rPr lang="en-US" altLang="ja-JP" sz="2800" dirty="0" smtClean="0"/>
                  <a:t>¼</a:t>
                </a:r>
                <a:r>
                  <a:rPr lang="ja-JP" altLang="en-US" sz="2800" dirty="0" smtClean="0"/>
                  <a:t>に圧力荷重を負荷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3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45" y="664575"/>
            <a:ext cx="4906598" cy="36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検証解析例２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提案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手法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結果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62"/>
          <a:stretch/>
        </p:blipFill>
        <p:spPr>
          <a:xfrm>
            <a:off x="1403648" y="657225"/>
            <a:ext cx="7403740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>
                <a:solidFill>
                  <a:srgbClr val="000000"/>
                </a:solidFill>
              </a:rPr>
              <a:t>柔らかい材料</a:t>
            </a:r>
            <a:r>
              <a:rPr lang="ja-JP" altLang="en-US" dirty="0" smtClean="0">
                <a:solidFill>
                  <a:srgbClr val="000000"/>
                </a:solidFill>
              </a:rPr>
              <a:t>の</a:t>
            </a:r>
            <a:r>
              <a:rPr lang="ja-JP" altLang="en-US" dirty="0" smtClean="0">
                <a:solidFill>
                  <a:srgbClr val="6600CC"/>
                </a:solidFill>
              </a:rPr>
              <a:t>静的超大変形問題</a:t>
            </a:r>
            <a:r>
              <a:rPr lang="ja-JP" altLang="en-US" dirty="0" smtClean="0">
                <a:solidFill>
                  <a:srgbClr val="000000"/>
                </a:solidFill>
              </a:rPr>
              <a:t>を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b="1" u="sng" dirty="0" smtClean="0">
                <a:solidFill>
                  <a:srgbClr val="000000"/>
                </a:solidFill>
              </a:rPr>
              <a:t>高精度かつ安定</a:t>
            </a:r>
            <a:r>
              <a:rPr lang="ja-JP" altLang="en-US" dirty="0" smtClean="0">
                <a:solidFill>
                  <a:srgbClr val="000000"/>
                </a:solidFill>
              </a:rPr>
              <a:t>に解きたい</a:t>
            </a:r>
            <a:r>
              <a:rPr lang="ja-JP" altLang="en-US" dirty="0">
                <a:solidFill>
                  <a:srgbClr val="000000"/>
                </a:solidFill>
              </a:rPr>
              <a:t>．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（最終目標：タイヤゴムの大変形，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　熱ナノインプリント樹脂成形など）</a:t>
            </a:r>
            <a:endParaRPr lang="en-US" altLang="ja-JP" dirty="0">
              <a:solidFill>
                <a:srgbClr val="000000"/>
              </a:solidFill>
            </a:endParaRPr>
          </a:p>
          <a:p>
            <a:pPr lvl="0"/>
            <a:r>
              <a:rPr lang="ja-JP" altLang="en-US" dirty="0"/>
              <a:t>メッシュ</a:t>
            </a:r>
            <a:r>
              <a:rPr lang="ja-JP" altLang="en-US" dirty="0" smtClean="0"/>
              <a:t>固定の</a:t>
            </a:r>
            <a:r>
              <a:rPr lang="en-US" altLang="ja-JP" dirty="0" smtClean="0"/>
              <a:t>FEM</a:t>
            </a:r>
            <a:r>
              <a:rPr lang="ja-JP" altLang="en-US" dirty="0">
                <a:solidFill>
                  <a:srgbClr val="000000"/>
                </a:solidFill>
              </a:rPr>
              <a:t>を</a:t>
            </a:r>
            <a:r>
              <a:rPr lang="ja-JP" altLang="en-US" dirty="0" smtClean="0">
                <a:solidFill>
                  <a:srgbClr val="000000"/>
                </a:solidFill>
              </a:rPr>
              <a:t>使用すると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メッシュがすぐに潰れ</a:t>
            </a:r>
            <a:r>
              <a:rPr lang="ja-JP" altLang="en-US" dirty="0" smtClean="0">
                <a:solidFill>
                  <a:srgbClr val="000000"/>
                </a:solidFill>
              </a:rPr>
              <a:t>てしまい，解</a:t>
            </a:r>
            <a:r>
              <a:rPr lang="en-US" altLang="ja-JP" dirty="0" smtClean="0">
                <a:solidFill>
                  <a:srgbClr val="000000"/>
                </a:solidFill>
              </a:rPr>
              <a:t/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が得られない．</a:t>
            </a:r>
            <a:endParaRPr lang="en-US" altLang="ja-JP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US" altLang="ja-JP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メッシュリゾーニング</a:t>
            </a:r>
            <a:r>
              <a:rPr lang="ja-JP" altLang="en-US" dirty="0" smtClean="0"/>
              <a:t>（メッシュを何度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も切り直して計算を続行すること）</a:t>
            </a:r>
            <a:r>
              <a:rPr lang="ja-JP" altLang="en-US" dirty="0" smtClean="0">
                <a:solidFill>
                  <a:srgbClr val="000000"/>
                </a:solidFill>
              </a:rPr>
              <a:t>が</a:t>
            </a:r>
            <a:r>
              <a:rPr lang="en-US" altLang="ja-JP" dirty="0" smtClean="0">
                <a:solidFill>
                  <a:srgbClr val="000000"/>
                </a:solidFill>
              </a:rPr>
              <a:t/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不可欠．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663788" y="4148882"/>
            <a:ext cx="1333500" cy="576262"/>
          </a:xfrm>
          <a:prstGeom prst="downArrow">
            <a:avLst>
              <a:gd name="adj1" fmla="val 52195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l="48975" t="43605" b="14536"/>
          <a:stretch>
            <a:fillRect/>
          </a:stretch>
        </p:blipFill>
        <p:spPr bwMode="auto">
          <a:xfrm>
            <a:off x="6666421" y="1101725"/>
            <a:ext cx="24780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379083" y="2759253"/>
            <a:ext cx="2765425" cy="3632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7990590" y="368721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Mold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98093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検証解析例２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角点の垂直変位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負荷圧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ja-JP" altLang="en-US" sz="2400" dirty="0" smtClean="0"/>
              <a:t>一定ひずみ要素</a:t>
            </a:r>
            <a:r>
              <a:rPr lang="en-US" altLang="ja-JP" sz="2400" dirty="0" smtClean="0"/>
              <a:t> (</a:t>
            </a:r>
            <a:r>
              <a:rPr lang="en-US" altLang="ja-JP" sz="2400" dirty="0" smtClean="0">
                <a:solidFill>
                  <a:srgbClr val="008000"/>
                </a:solidFill>
              </a:rPr>
              <a:t>C3D4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はすぐにロックしている．</a:t>
            </a:r>
            <a:endParaRPr lang="en-US" altLang="ja-JP" sz="2400" dirty="0"/>
          </a:p>
          <a:p>
            <a:r>
              <a:rPr lang="ja-JP" altLang="en-US" sz="2400" dirty="0" smtClean="0"/>
              <a:t>その他の要素および</a:t>
            </a:r>
            <a:r>
              <a:rPr lang="ja-JP" altLang="en-US" sz="2400" dirty="0" smtClean="0">
                <a:solidFill>
                  <a:srgbClr val="FF0000"/>
                </a:solidFill>
              </a:rPr>
              <a:t>提案手法</a:t>
            </a:r>
            <a:r>
              <a:rPr lang="ja-JP" altLang="en-US" sz="2400" dirty="0" smtClean="0"/>
              <a:t>はロックしていない．</a:t>
            </a:r>
            <a:endParaRPr lang="en-US" altLang="ja-JP" sz="2400" dirty="0"/>
          </a:p>
          <a:p>
            <a:r>
              <a:rPr lang="ja-JP" altLang="en-US" sz="2400" dirty="0" smtClean="0"/>
              <a:t>提案手法と</a:t>
            </a:r>
            <a:r>
              <a:rPr lang="en-US" altLang="ja-JP" sz="2400" dirty="0" smtClean="0">
                <a:solidFill>
                  <a:srgbClr val="0000CC"/>
                </a:solidFill>
              </a:rPr>
              <a:t>C3D4H</a:t>
            </a:r>
            <a:r>
              <a:rPr lang="ja-JP" altLang="en-US" sz="2400" dirty="0" smtClean="0"/>
              <a:t>はほとんど同じ結果を示している．</a:t>
            </a: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980728"/>
            <a:ext cx="6851462" cy="418700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70963" y="4089300"/>
            <a:ext cx="172158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提案手法は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ja-JP" altLang="en-US" sz="2400" dirty="0" smtClean="0"/>
              <a:t>大ひずみ問題でも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ロッキングを起こさない！！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655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検証解析例</a:t>
            </a:r>
            <a:r>
              <a:rPr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19353"/>
            <a:ext cx="4905434" cy="4361975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7225"/>
            <a:ext cx="4247964" cy="3777345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0" y="4434570"/>
            <a:ext cx="3651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角の要素は平滑化されないため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多少ロッキングを起こしている．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92180" y="1665410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チェッカーボード分布の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圧力</a:t>
            </a:r>
            <a:r>
              <a:rPr lang="ja-JP" altLang="en-US" sz="2000" dirty="0"/>
              <a:t>振動</a:t>
            </a:r>
            <a:r>
              <a:rPr lang="ja-JP" altLang="en-US" sz="2000" dirty="0" smtClean="0"/>
              <a:t>が見られる．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937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検証解析例３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1/8</a:t>
                </a:r>
                <a:r>
                  <a:rPr lang="ja-JP" altLang="en-US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円柱の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ja-JP" altLang="en-US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押</a:t>
                </a:r>
                <a:r>
                  <a:rPr lang="ja-JP" altLang="en-US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込解析概要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6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ja-JP" altLang="en-US" sz="2400" dirty="0" smtClean="0"/>
                  <a:t>軸方向に</a:t>
                </a:r>
                <a:r>
                  <a:rPr lang="en-US" altLang="ja-JP" sz="2400" dirty="0" smtClean="0"/>
                  <a:t>50%</a:t>
                </a:r>
                <a:r>
                  <a:rPr lang="ja-JP" altLang="en-US" sz="2400" dirty="0" smtClean="0"/>
                  <a:t>圧縮．</a:t>
                </a:r>
                <a:endParaRPr lang="en-US" altLang="ja-JP" sz="2400" dirty="0" smtClean="0"/>
              </a:p>
              <a:p>
                <a:r>
                  <a:rPr lang="en-US" altLang="ja-JP" sz="2400" b="0" dirty="0" smtClean="0"/>
                  <a:t>Neo </a:t>
                </a:r>
                <a:r>
                  <a:rPr lang="en-US" altLang="ja-JP" sz="2400" b="0" dirty="0" err="1" smtClean="0"/>
                  <a:t>Hookean</a:t>
                </a:r>
                <a:r>
                  <a:rPr lang="ja-JP" altLang="en-US" sz="2400" dirty="0" smtClean="0"/>
                  <a:t>超</a:t>
                </a:r>
                <a:r>
                  <a:rPr lang="ja-JP" altLang="en-US" sz="2400" b="0" dirty="0" smtClean="0"/>
                  <a:t>弾性体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=40×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  </a:t>
                </a:r>
                <a:r>
                  <a:rPr lang="en-US" altLang="ja-JP" sz="2400" dirty="0" smtClean="0"/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dirty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en-US" altLang="ja-JP" sz="2400" dirty="0" smtClean="0"/>
                  <a:t>).</a:t>
                </a:r>
              </a:p>
              <a:p>
                <a:r>
                  <a:rPr lang="ja-JP" altLang="en-US" sz="2400" dirty="0" smtClean="0"/>
                  <a:t>完全に同一のメッシュ分割で</a:t>
                </a:r>
                <a:r>
                  <a:rPr lang="ja-JP" altLang="en-US" sz="2400" dirty="0"/>
                  <a:t>，</a:t>
                </a:r>
                <a:r>
                  <a:rPr lang="en-US" altLang="ja-JP" sz="2400" dirty="0" smtClean="0"/>
                  <a:t>ABAQUS/Standard</a:t>
                </a:r>
                <a:r>
                  <a:rPr lang="ja-JP" altLang="en-US" sz="2400" dirty="0" smtClean="0"/>
                  <a:t>の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C3D4H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と</a:t>
                </a:r>
                <a:r>
                  <a:rPr lang="ja-JP" altLang="en-US" sz="2400" dirty="0" smtClean="0"/>
                  <a:t>結果を比較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．</a:t>
                </a:r>
                <a:endParaRPr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86" t="-2006" r="-494" b="-30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7" y="657225"/>
            <a:ext cx="4294473" cy="38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9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検証解析例</a:t>
            </a:r>
            <a:r>
              <a:rPr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提案手法</a:t>
            </a: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24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</a:t>
            </a: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297" y="628506"/>
            <a:ext cx="6156071" cy="57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検証解析例</a:t>
            </a:r>
            <a:r>
              <a:rPr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C3D4H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との比較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/>
              <a:t>変形形状は互いに酷似している．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提案手法の圧力振動の振幅が</a:t>
            </a:r>
            <a:r>
              <a:rPr lang="en-US" altLang="ja-JP" sz="2800" dirty="0" smtClean="0"/>
              <a:t>C3D4H</a:t>
            </a:r>
            <a:r>
              <a:rPr lang="ja-JP" altLang="en-US" sz="2800" dirty="0" smtClean="0"/>
              <a:t>の約２倍．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" y="1067980"/>
            <a:ext cx="5667375" cy="390715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26172" y="1213876"/>
            <a:ext cx="2784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bg1"/>
                </a:solidFill>
              </a:rPr>
              <a:t>C3D4H</a:t>
            </a:r>
          </a:p>
          <a:p>
            <a:pPr algn="ctr"/>
            <a:r>
              <a:rPr kumimoji="1" lang="en-US" altLang="ja-JP" sz="2000" b="1" dirty="0" smtClean="0">
                <a:solidFill>
                  <a:schemeClr val="bg1"/>
                </a:solidFill>
              </a:rPr>
              <a:t>of ABAQUS/Standard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35877" y="1213876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FF"/>
                </a:solidFill>
              </a:rPr>
              <a:t>Our Selective</a:t>
            </a:r>
          </a:p>
          <a:p>
            <a:pPr algn="ctr"/>
            <a:r>
              <a:rPr lang="en-US" altLang="ja-JP" sz="2000" b="1" dirty="0" smtClean="0">
                <a:solidFill>
                  <a:srgbClr val="FF00FF"/>
                </a:solidFill>
              </a:rPr>
              <a:t>FS/NS-FEM-T4</a:t>
            </a:r>
            <a:endParaRPr kumimoji="1" lang="ja-JP" altLang="en-US" sz="2000" b="1" dirty="0">
              <a:solidFill>
                <a:srgbClr val="FF00F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0882"/>
            <a:ext cx="3869392" cy="29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問題</a:t>
            </a:r>
            <a:r>
              <a:rPr lang="ja-JP" altLang="en-US" dirty="0" smtClean="0"/>
              <a:t>点の整理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Selective</a:t>
            </a:r>
            <a:r>
              <a:rPr lang="ja-JP" altLang="en-US" dirty="0"/>
              <a:t>法の一種であるが故，</a:t>
            </a:r>
            <a:r>
              <a:rPr lang="en-US" altLang="ja-JP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</a:t>
            </a: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altLang="ja-JP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</a:t>
            </a:r>
            <a:r>
              <a:rPr lang="ja-JP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カップリング</a:t>
            </a:r>
            <a:r>
              <a:rPr lang="ja-JP" altLang="en-US" dirty="0"/>
              <a:t>のある材料モデルを扱うことが出来ない</a:t>
            </a:r>
            <a:r>
              <a:rPr lang="ja-JP" altLang="en-US" dirty="0" smtClean="0"/>
              <a:t>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2800" dirty="0" smtClean="0"/>
              <a:t>（</a:t>
            </a:r>
            <a:r>
              <a:rPr lang="en-US" altLang="ja-JP" sz="2800" dirty="0" smtClean="0"/>
              <a:t>C3D4H</a:t>
            </a:r>
            <a:r>
              <a:rPr lang="ja-JP" altLang="en-US" sz="2800" dirty="0" smtClean="0"/>
              <a:t>は</a:t>
            </a:r>
            <a:r>
              <a:rPr lang="en-US" altLang="ja-JP" sz="2800" dirty="0" err="1" smtClean="0"/>
              <a:t>dev</a:t>
            </a:r>
            <a:r>
              <a:rPr lang="en-US" altLang="ja-JP" sz="2800" dirty="0" smtClean="0"/>
              <a:t>/</a:t>
            </a:r>
            <a:r>
              <a:rPr lang="en-US" altLang="ja-JP" sz="2800" dirty="0" err="1" smtClean="0"/>
              <a:t>vol</a:t>
            </a:r>
            <a:r>
              <a:rPr lang="ja-JP" altLang="en-US" sz="2800" dirty="0" smtClean="0"/>
              <a:t>カップリングも扱える．）</a:t>
            </a: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微</a:t>
            </a:r>
            <a:r>
              <a:rPr lang="ja-JP" altLang="en-US" dirty="0"/>
              <a:t>縮性材料の変形解析において変位や</a:t>
            </a:r>
            <a:r>
              <a:rPr lang="en-US" altLang="ja-JP" dirty="0" err="1"/>
              <a:t>Mises</a:t>
            </a:r>
            <a:r>
              <a:rPr lang="ja-JP" altLang="en-US" dirty="0"/>
              <a:t>応力は高精度に求められるが，</a:t>
            </a:r>
            <a:r>
              <a:rPr lang="ja-JP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圧力振動</a:t>
            </a:r>
            <a:r>
              <a:rPr lang="ja-JP" altLang="en-US" dirty="0"/>
              <a:t>が起こる為に圧力の精度が悪い</a:t>
            </a:r>
            <a:r>
              <a:rPr lang="ja-JP" altLang="en-US" dirty="0" smtClean="0"/>
              <a:t>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2800" dirty="0" smtClean="0"/>
              <a:t>（</a:t>
            </a:r>
            <a:r>
              <a:rPr lang="en-US" altLang="ja-JP" sz="2800" dirty="0" smtClean="0"/>
              <a:t>C3D4H</a:t>
            </a:r>
            <a:r>
              <a:rPr lang="ja-JP" altLang="en-US" sz="2800" dirty="0" smtClean="0"/>
              <a:t>も圧力振動はあるが，振幅は半分程度．）</a:t>
            </a: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角</a:t>
            </a:r>
            <a:r>
              <a:rPr lang="ja-JP" altLang="en-US" dirty="0"/>
              <a:t>の節点を使用する要素が１つしかない場合，その節点にはひずみ平滑化がかからないため</a:t>
            </a:r>
            <a:r>
              <a:rPr lang="ja-JP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角部がロッキング</a:t>
            </a:r>
            <a:r>
              <a:rPr lang="ja-JP" altLang="en-US" dirty="0"/>
              <a:t>してしまう</a:t>
            </a:r>
            <a:r>
              <a:rPr lang="ja-JP" altLang="en-US" dirty="0" smtClean="0"/>
              <a:t>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2800" dirty="0" smtClean="0"/>
              <a:t>（</a:t>
            </a:r>
            <a:r>
              <a:rPr lang="en-US" altLang="ja-JP" sz="2800" dirty="0" smtClean="0"/>
              <a:t>C3D4H</a:t>
            </a:r>
            <a:r>
              <a:rPr lang="ja-JP" altLang="en-US" sz="2800" dirty="0" smtClean="0"/>
              <a:t>も同様にロッキングする</a:t>
            </a:r>
            <a:r>
              <a:rPr lang="ja-JP" altLang="en-US" sz="2800" dirty="0"/>
              <a:t>．</a:t>
            </a:r>
            <a:r>
              <a:rPr lang="ja-JP" altLang="en-US" sz="2800" dirty="0" smtClean="0"/>
              <a:t>）</a:t>
            </a: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44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3600" dirty="0" smtClean="0"/>
              <a:t>問題解決</a:t>
            </a:r>
            <a:r>
              <a:rPr lang="ja-JP" altLang="en-US" sz="3600" dirty="0"/>
              <a:t>への</a:t>
            </a:r>
            <a:r>
              <a:rPr lang="ja-JP" altLang="en-US" sz="3600" dirty="0" smtClean="0"/>
              <a:t>取り組み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/>
              <a:t>（検討中の手法の速報</a:t>
            </a:r>
            <a:r>
              <a:rPr lang="ja-JP" altLang="en-US" sz="3600" dirty="0" smtClean="0"/>
              <a:t>）</a:t>
            </a:r>
            <a:endParaRPr lang="en-US" altLang="ja-JP" sz="36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68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問題の観察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基本に戻って，平面ひずみ片持ち梁の曲げ解析</a:t>
            </a:r>
            <a:endParaRPr kumimoji="1" lang="en-US" altLang="ja-JP" dirty="0" smtClean="0"/>
          </a:p>
          <a:p>
            <a:r>
              <a:rPr lang="en-US" altLang="ja-JP" dirty="0" smtClean="0"/>
              <a:t>Neo-</a:t>
            </a:r>
            <a:r>
              <a:rPr lang="en-US" altLang="ja-JP" dirty="0" err="1" smtClean="0"/>
              <a:t>Hookean</a:t>
            </a:r>
            <a:r>
              <a:rPr lang="ja-JP" altLang="en-US" dirty="0" smtClean="0"/>
              <a:t>超弾性体</a:t>
            </a:r>
            <a:endParaRPr lang="en-US" altLang="ja-JP" dirty="0" smtClean="0"/>
          </a:p>
          <a:p>
            <a:r>
              <a:rPr lang="ja-JP" altLang="en-US" dirty="0" smtClean="0"/>
              <a:t>初期ポアソン比は</a:t>
            </a:r>
            <a:r>
              <a:rPr lang="en-US" altLang="ja-JP" dirty="0" smtClean="0"/>
              <a:t>0.4999</a:t>
            </a:r>
          </a:p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4" y="886055"/>
            <a:ext cx="8796502" cy="22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Selective S-FEM</a:t>
            </a:r>
            <a:r>
              <a:rPr kumimoji="1" lang="ja-JP" altLang="en-US" dirty="0" smtClean="0"/>
              <a:t>の解析結果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ja-JP" altLang="en-US" dirty="0"/>
              <a:t>妥当</a:t>
            </a:r>
            <a:r>
              <a:rPr lang="ja-JP" altLang="en-US" dirty="0" smtClean="0"/>
              <a:t>な分布．ロッキングもなし．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2" y="1133440"/>
            <a:ext cx="533400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Selective S-FEM</a:t>
            </a:r>
            <a:r>
              <a:rPr kumimoji="1" lang="ja-JP" altLang="en-US" dirty="0" smtClean="0"/>
              <a:t>の</a:t>
            </a:r>
            <a:r>
              <a:rPr lang="ja-JP" altLang="en-US" dirty="0" smtClean="0"/>
              <a:t>解析</a:t>
            </a:r>
            <a:r>
              <a:rPr lang="ja-JP" altLang="en-US" dirty="0"/>
              <a:t>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圧力振動を生じている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51" y="1124744"/>
            <a:ext cx="533400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メッシュリゾーニングの問題</a:t>
            </a:r>
            <a:r>
              <a:rPr lang="ja-JP" altLang="en-US" dirty="0"/>
              <a:t>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任意の変形状態を持つ領域を良質な</a:t>
            </a:r>
            <a:r>
              <a:rPr lang="ja-JP" altLang="en-US" sz="2800" dirty="0" smtClean="0">
                <a:solidFill>
                  <a:srgbClr val="C00000"/>
                </a:solidFill>
              </a:rPr>
              <a:t>四角形要素</a:t>
            </a:r>
            <a:r>
              <a:rPr lang="ja-JP" altLang="en-US" sz="2800" dirty="0" smtClean="0"/>
              <a:t>（２</a:t>
            </a:r>
            <a:r>
              <a:rPr lang="en-US" altLang="ja-JP" sz="2800" dirty="0" smtClean="0"/>
              <a:t>D</a:t>
            </a:r>
            <a:r>
              <a:rPr lang="ja-JP" altLang="en-US" sz="2800" dirty="0" smtClean="0"/>
              <a:t>）および</a:t>
            </a:r>
            <a:r>
              <a:rPr lang="ja-JP" altLang="en-US" sz="2800" dirty="0" smtClean="0">
                <a:solidFill>
                  <a:srgbClr val="C00000"/>
                </a:solidFill>
              </a:rPr>
              <a:t>六面体要素</a:t>
            </a:r>
            <a:r>
              <a:rPr lang="ja-JP" altLang="en-US" sz="2800" dirty="0" smtClean="0"/>
              <a:t>（３</a:t>
            </a:r>
            <a:r>
              <a:rPr lang="en-US" altLang="ja-JP" sz="2800" dirty="0" smtClean="0"/>
              <a:t>D</a:t>
            </a:r>
            <a:r>
              <a:rPr lang="ja-JP" altLang="en-US" sz="2800" dirty="0" smtClean="0"/>
              <a:t>）でリメッシュすることが出来ない．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 algn="ctr">
              <a:buNone/>
            </a:pPr>
            <a:endParaRPr lang="en-US" altLang="ja-JP" sz="1200" dirty="0" smtClean="0"/>
          </a:p>
          <a:p>
            <a:pPr marL="0" indent="0">
              <a:buNone/>
            </a:pPr>
            <a:r>
              <a:rPr lang="ja-JP" altLang="en-US" sz="2800" dirty="0" smtClean="0"/>
              <a:t>しかし，標準的な（定ひずみ）三角形要素および四面体要素は容易に</a:t>
            </a: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せん断ロッキング</a:t>
            </a:r>
            <a:r>
              <a:rPr lang="ja-JP" altLang="en-US" sz="2800" dirty="0" smtClean="0"/>
              <a:t>および</a:t>
            </a: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体積ロッキング</a:t>
            </a:r>
            <a:r>
              <a:rPr lang="ja-JP" altLang="en-US" sz="2800" dirty="0" smtClean="0"/>
              <a:t>を引き起こす為，低精度</a:t>
            </a:r>
            <a:r>
              <a:rPr lang="ja-JP" altLang="en-US" sz="2800" dirty="0"/>
              <a:t>な</a:t>
            </a:r>
            <a:r>
              <a:rPr lang="ja-JP" altLang="en-US" sz="2800" dirty="0" smtClean="0"/>
              <a:t>解しか得ることが出来ない</a:t>
            </a:r>
            <a:r>
              <a:rPr lang="en-US" altLang="ja-JP" sz="2800" dirty="0" smtClean="0"/>
              <a:t>…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1484784"/>
            <a:ext cx="612068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1664805"/>
            <a:ext cx="2749327" cy="1040854"/>
          </a:xfrm>
          <a:prstGeom prst="rect">
            <a:avLst/>
          </a:prstGeom>
        </p:spPr>
      </p:pic>
      <p:sp>
        <p:nvSpPr>
          <p:cNvPr id="7" name="乗算記号 6"/>
          <p:cNvSpPr/>
          <p:nvPr/>
        </p:nvSpPr>
        <p:spPr>
          <a:xfrm>
            <a:off x="300546" y="1664804"/>
            <a:ext cx="1175110" cy="1112863"/>
          </a:xfrm>
          <a:prstGeom prst="mathMultiply">
            <a:avLst>
              <a:gd name="adj1" fmla="val 132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1707651"/>
            <a:ext cx="2739866" cy="1037273"/>
          </a:xfrm>
          <a:prstGeom prst="rect">
            <a:avLst/>
          </a:prstGeom>
        </p:spPr>
      </p:pic>
      <p:sp>
        <p:nvSpPr>
          <p:cNvPr id="8" name="円/楕円 7"/>
          <p:cNvSpPr>
            <a:spLocks noChangeAspect="1"/>
          </p:cNvSpPr>
          <p:nvPr/>
        </p:nvSpPr>
        <p:spPr>
          <a:xfrm>
            <a:off x="5112065" y="1895342"/>
            <a:ext cx="777687" cy="745283"/>
          </a:xfrm>
          <a:prstGeom prst="ellipse">
            <a:avLst/>
          </a:prstGeom>
          <a:noFill/>
          <a:ln w="1270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5308" y="3068960"/>
            <a:ext cx="835036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0000CC"/>
                </a:solidFill>
              </a:rPr>
              <a:t>三角形要素</a:t>
            </a:r>
            <a:r>
              <a:rPr lang="ja-JP" altLang="en-US" sz="2800" dirty="0" smtClean="0"/>
              <a:t>および</a:t>
            </a:r>
            <a:r>
              <a:rPr lang="ja-JP" altLang="en-US" sz="2800" dirty="0" smtClean="0">
                <a:solidFill>
                  <a:srgbClr val="0000CC"/>
                </a:solidFill>
              </a:rPr>
              <a:t>四面体要素</a:t>
            </a:r>
            <a:r>
              <a:rPr lang="ja-JP" altLang="en-US" sz="2800" dirty="0" smtClean="0"/>
              <a:t>を使用せざるを得ない．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1987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Selective S-FEM</a:t>
            </a:r>
            <a:r>
              <a:rPr kumimoji="1" lang="ja-JP" altLang="en-US" dirty="0" smtClean="0"/>
              <a:t>の</a:t>
            </a:r>
            <a:r>
              <a:rPr lang="ja-JP" altLang="en-US" dirty="0" smtClean="0"/>
              <a:t>解析</a:t>
            </a:r>
            <a:r>
              <a:rPr lang="ja-JP" altLang="en-US" dirty="0"/>
              <a:t>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圧力の符号分布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ja-JP" altLang="en-US" dirty="0" smtClean="0"/>
              <a:t>（特に先端付近で）顕著なチェッカーボード現象あり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33400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NS-FEM</a:t>
            </a:r>
            <a:r>
              <a:rPr lang="ja-JP" altLang="en-US" dirty="0" smtClean="0"/>
              <a:t>の解析結果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dirty="0" smtClean="0"/>
          </a:p>
          <a:p>
            <a:pPr marL="0" indent="0" algn="ctr">
              <a:buNone/>
            </a:pPr>
            <a:r>
              <a:rPr lang="ja-JP" altLang="en-US" dirty="0"/>
              <a:t>妥当</a:t>
            </a:r>
            <a:r>
              <a:rPr lang="ja-JP" altLang="en-US" dirty="0" smtClean="0"/>
              <a:t>な分布．ロッキングもなし．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31" y="1125820"/>
            <a:ext cx="557784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NS-FEM</a:t>
            </a:r>
            <a:r>
              <a:rPr kumimoji="1" lang="ja-JP" altLang="en-US" dirty="0" smtClean="0"/>
              <a:t>の解析結果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 algn="ctr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NS-FEM</a:t>
            </a:r>
            <a:r>
              <a:rPr lang="ja-JP" altLang="en-US" dirty="0" smtClean="0">
                <a:solidFill>
                  <a:srgbClr val="FF0000"/>
                </a:solidFill>
              </a:rPr>
              <a:t>のみで既に圧力振動を生じている</a:t>
            </a:r>
            <a:r>
              <a:rPr lang="en-US" altLang="ja-JP" dirty="0" smtClean="0">
                <a:solidFill>
                  <a:srgbClr val="FF0000"/>
                </a:solidFill>
              </a:rPr>
              <a:t>!!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31" y="1125820"/>
            <a:ext cx="557784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NS-FEM</a:t>
            </a:r>
            <a:r>
              <a:rPr kumimoji="1" lang="ja-JP" altLang="en-US" dirty="0" smtClean="0"/>
              <a:t>の解析結果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圧力の符号分布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 algn="ctr">
              <a:buNone/>
            </a:pPr>
            <a:r>
              <a:rPr lang="en-US" altLang="ja-JP" dirty="0" smtClean="0"/>
              <a:t>Selective S-FEM</a:t>
            </a:r>
            <a:r>
              <a:rPr lang="ja-JP" altLang="en-US" dirty="0" smtClean="0"/>
              <a:t>と似て非なるチェッカー具合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31" y="1120220"/>
            <a:ext cx="557784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改善方法の検討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dirty="0" smtClean="0"/>
                  <a:t>平滑化領域をもう少し広げる．</a:t>
                </a:r>
                <a:endParaRPr lang="en-US" altLang="ja-JP" dirty="0" smtClean="0"/>
              </a:p>
              <a:p>
                <a:pPr marL="342900" lvl="1" indent="-342900">
                  <a:buFont typeface="Wingdings" pitchFamily="2" charset="2"/>
                  <a:buChar char="n"/>
                </a:pPr>
                <a:r>
                  <a:rPr lang="ja-JP" altLang="en-US" sz="3200" dirty="0" smtClean="0"/>
                  <a:t>異なる２種類の</a:t>
                </a:r>
                <a14:m>
                  <m:oMath xmlns:m="http://schemas.openxmlformats.org/officeDocument/2006/math">
                    <m:r>
                      <a:rPr lang="en-US" altLang="ja-JP" sz="32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32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32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3200" dirty="0" smtClean="0"/>
                  <a:t>を使い分ける．すなわち，</a:t>
                </a:r>
                <a:endParaRPr lang="en-US" altLang="ja-JP" sz="3200" dirty="0"/>
              </a:p>
              <a:p>
                <a:pPr lvl="1"/>
                <a:r>
                  <a:rPr lang="ja-JP" altLang="en-US" dirty="0" smtClean="0"/>
                  <a:t>変形勾配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dirty="0" smtClean="0"/>
                  <a:t>の</a:t>
                </a:r>
                <a:r>
                  <a:rPr lang="ja-JP" altLang="en-US" dirty="0"/>
                  <a:t>計算</a:t>
                </a:r>
                <a:r>
                  <a:rPr lang="ja-JP" altLang="en-US" dirty="0" smtClean="0"/>
                  <a:t>に用いる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ja-JP" dirty="0" smtClean="0"/>
              </a:p>
              <a:p>
                <a:pPr lvl="1"/>
                <a:r>
                  <a:rPr lang="ja-JP" altLang="en-US" dirty="0" smtClean="0"/>
                  <a:t>節点内力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dirty="0" smtClean="0"/>
                  <a:t>の計算に用いる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altLang="ja-JP" dirty="0" smtClean="0"/>
              </a:p>
              <a:p>
                <a:pPr marL="457200" lvl="1" indent="0">
                  <a:buNone/>
                </a:pPr>
                <a:r>
                  <a:rPr lang="ja-JP" altLang="en-US" sz="3200" dirty="0" smtClean="0"/>
                  <a:t>を別のものにする．</a:t>
                </a:r>
                <a:r>
                  <a:rPr lang="en-US" altLang="ja-JP" sz="3200" dirty="0" smtClean="0"/>
                  <a:t/>
                </a:r>
                <a:br>
                  <a:rPr lang="en-US" altLang="ja-JP" sz="3200" dirty="0" smtClean="0"/>
                </a:br>
                <a:r>
                  <a:rPr lang="ja-JP" altLang="en-US" sz="3200" dirty="0" smtClean="0"/>
                  <a:t>（</a:t>
                </a:r>
                <a:r>
                  <a:rPr lang="en-US" altLang="ja-JP" sz="3200" dirty="0" smtClean="0"/>
                  <a:t>F-bar</a:t>
                </a:r>
                <a:r>
                  <a:rPr lang="ja-JP" altLang="en-US" sz="3200" dirty="0"/>
                  <a:t>法に類する</a:t>
                </a:r>
                <a:r>
                  <a:rPr lang="ja-JP" altLang="en-US" sz="3200" dirty="0" smtClean="0"/>
                  <a:t>アプローチ）</a:t>
                </a:r>
                <a:endParaRPr lang="en-US" altLang="ja-JP" sz="3200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 algn="ctr">
                  <a:buNone/>
                </a:pPr>
                <a:r>
                  <a:rPr lang="en-US" altLang="ja-JP" dirty="0" err="1" smtClean="0"/>
                  <a:t>d</a:t>
                </a:r>
                <a:r>
                  <a:rPr kumimoji="1" lang="en-US" altLang="ja-JP" dirty="0" err="1" smtClean="0"/>
                  <a:t>ev</a:t>
                </a:r>
                <a:r>
                  <a:rPr kumimoji="1" lang="en-US" altLang="ja-JP" dirty="0" smtClean="0"/>
                  <a:t>/</a:t>
                </a:r>
                <a:r>
                  <a:rPr kumimoji="1" lang="en-US" altLang="ja-JP" dirty="0" err="1" smtClean="0"/>
                  <a:t>vol</a:t>
                </a:r>
                <a:r>
                  <a:rPr kumimoji="1" lang="ja-JP" altLang="en-US" dirty="0" smtClean="0"/>
                  <a:t>カップリング，圧力振動，角部のロッキングの問題が解決できるか？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609" t="-2429" r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067595" y="4077072"/>
            <a:ext cx="1008112" cy="612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4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検討中の手法概要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sz="2800" dirty="0" smtClean="0"/>
              </a:p>
              <a:p>
                <a:pPr marL="0" indent="0">
                  <a:buNone/>
                </a:pPr>
                <a:endParaRPr lang="en-US" altLang="ja-JP" sz="2800" dirty="0"/>
              </a:p>
              <a:p>
                <a:pPr marL="0" indent="0">
                  <a:buNone/>
                </a:pPr>
                <a:endParaRPr kumimoji="1" lang="en-US" altLang="ja-JP" sz="2800" dirty="0" smtClean="0"/>
              </a:p>
              <a:p>
                <a:pPr marL="0" indent="0">
                  <a:buNone/>
                </a:pPr>
                <a:endParaRPr lang="en-US" altLang="ja-JP" sz="2800" dirty="0"/>
              </a:p>
              <a:p>
                <a:pPr marL="0" indent="0">
                  <a:buNone/>
                </a:pPr>
                <a:endParaRPr lang="en-US" altLang="ja-JP" sz="2800" dirty="0"/>
              </a:p>
              <a:p>
                <a:pPr marL="0" indent="0">
                  <a:buNone/>
                </a:pPr>
                <a:endParaRPr kumimoji="1" lang="en-US" altLang="ja-JP" sz="2800" dirty="0" smtClean="0"/>
              </a:p>
              <a:p>
                <a:pPr marL="0" indent="0">
                  <a:buNone/>
                </a:pPr>
                <a:endParaRPr lang="en-US" altLang="ja-JP" sz="1800" dirty="0"/>
              </a:p>
              <a:p>
                <a:r>
                  <a:rPr lang="ja-JP" altLang="en-US" sz="2800" dirty="0" smtClean="0"/>
                  <a:t>変形勾配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kumimoji="1" lang="ja-JP" altLang="en-US" sz="2800" dirty="0" smtClean="0"/>
                  <a:t>の計算には平滑化した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800" dirty="0" smtClean="0"/>
                  <a:t>を用いる．</a:t>
                </a:r>
                <a:endParaRPr kumimoji="1" lang="en-US" altLang="ja-JP" sz="2800" dirty="0" smtClean="0"/>
              </a:p>
              <a:p>
                <a:endParaRPr lang="en-US" altLang="ja-JP" sz="2800" dirty="0"/>
              </a:p>
              <a:p>
                <a:endParaRPr kumimoji="1" lang="en-US" altLang="ja-JP" sz="2000" dirty="0" smtClean="0"/>
              </a:p>
              <a:p>
                <a:r>
                  <a:rPr lang="ja-JP" altLang="en-US" sz="2800" dirty="0" smtClean="0"/>
                  <a:t>節点内力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800" dirty="0"/>
                  <a:t>の</a:t>
                </a:r>
                <a:r>
                  <a:rPr lang="ja-JP" altLang="en-US" sz="2800" dirty="0" smtClean="0"/>
                  <a:t>計算は通常の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800" dirty="0" smtClean="0"/>
                  <a:t>を用いる．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2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57225"/>
            <a:ext cx="4392488" cy="33268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5" y="4505868"/>
            <a:ext cx="5459730" cy="97536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0824" y="1436946"/>
            <a:ext cx="2831224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ステンシルを</a:t>
            </a:r>
            <a:r>
              <a:rPr lang="ja-JP" altLang="en-US" sz="2000" dirty="0" smtClean="0">
                <a:solidFill>
                  <a:srgbClr val="FF0000"/>
                </a:solidFill>
              </a:rPr>
              <a:t>要素（</a:t>
            </a:r>
            <a:r>
              <a:rPr lang="ja-JP" altLang="en-US" sz="2000" dirty="0">
                <a:solidFill>
                  <a:srgbClr val="FF0000"/>
                </a:solidFill>
              </a:rPr>
              <a:t>セル</a:t>
            </a:r>
            <a:r>
              <a:rPr lang="ja-JP" altLang="en-US" sz="2000" dirty="0" smtClean="0">
                <a:solidFill>
                  <a:srgbClr val="FF0000"/>
                </a:solidFill>
              </a:rPr>
              <a:t>）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/>
              <a:t>とした</a:t>
            </a:r>
            <a:r>
              <a:rPr kumimoji="1" lang="ja-JP" altLang="en-US" sz="2000" dirty="0" smtClean="0"/>
              <a:t>ある</a:t>
            </a:r>
            <a:r>
              <a:rPr kumimoji="1" lang="ja-JP" altLang="en-US" sz="2000" dirty="0"/>
              <a:t>種</a:t>
            </a:r>
            <a:r>
              <a:rPr kumimoji="1" lang="ja-JP" altLang="en-US" sz="2000" dirty="0" smtClean="0"/>
              <a:t>の</a:t>
            </a:r>
            <a:r>
              <a:rPr kumimoji="1" lang="en-US" altLang="ja-JP" sz="2000" dirty="0" smtClean="0"/>
              <a:t>CS-FEM.</a:t>
            </a:r>
          </a:p>
          <a:p>
            <a:r>
              <a:rPr lang="ja-JP" altLang="en-US" sz="2000" dirty="0" smtClean="0"/>
              <a:t>いわ</a:t>
            </a:r>
            <a:r>
              <a:rPr lang="ja-JP" altLang="en-US" sz="2000" dirty="0"/>
              <a:t>ば</a:t>
            </a:r>
            <a:r>
              <a:rPr lang="en-US" altLang="ja-JP" sz="2000" dirty="0" smtClean="0"/>
              <a:t>CS-NS-FEM.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102184" y="791319"/>
                <a:ext cx="2916055" cy="1981504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000" dirty="0" smtClean="0"/>
                  <a:t>通常の</a:t>
                </a:r>
                <a:r>
                  <a:rPr lang="en-US" altLang="ja-JP" sz="2000" dirty="0" smtClean="0"/>
                  <a:t>FEM</a:t>
                </a:r>
                <a:r>
                  <a:rPr lang="ja-JP" altLang="en-US" sz="2000" dirty="0" smtClean="0"/>
                  <a:t>の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ja-JP" sz="2000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ja-JP" altLang="en-US" sz="2000" dirty="0" smtClean="0"/>
                  <a:t>の他に，</a:t>
                </a:r>
                <a:endParaRPr lang="en-US" altLang="ja-JP" sz="2000" dirty="0" smtClean="0"/>
              </a:p>
              <a:p>
                <a:pPr algn="ctr"/>
                <a:r>
                  <a:rPr lang="en-US" altLang="ja-JP" sz="2000" dirty="0" smtClean="0"/>
                  <a:t>NS-FEM</a:t>
                </a:r>
                <a:r>
                  <a:rPr lang="ja-JP" altLang="en-US" sz="2000" dirty="0" smtClean="0"/>
                  <a:t>で作った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ja-JP" sz="2000" dirty="0" smtClean="0"/>
              </a:p>
              <a:p>
                <a:pPr algn="ctr"/>
                <a:r>
                  <a:rPr lang="ja-JP" altLang="en-US" sz="2000" dirty="0" smtClean="0"/>
                  <a:t>を要素を構成する３節点</a:t>
                </a:r>
                <a:endParaRPr lang="en-US" altLang="ja-JP" sz="2000" dirty="0" smtClean="0"/>
              </a:p>
              <a:p>
                <a:pPr algn="ctr"/>
                <a:r>
                  <a:rPr lang="ja-JP" altLang="en-US" sz="2000" dirty="0" smtClean="0"/>
                  <a:t>で重ね合わせた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ja-JP" sz="2000" b="0" i="1" dirty="0" smtClean="0">
                  <a:solidFill>
                    <a:srgbClr val="0000CC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ja-JP" alt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も</m:t>
                    </m:r>
                  </m:oMath>
                </a14:m>
                <a:r>
                  <a:rPr kumimoji="1" lang="ja-JP" altLang="en-US" sz="2000" dirty="0" smtClean="0"/>
                  <a:t>作る．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184" y="791319"/>
                <a:ext cx="2916055" cy="1981504"/>
              </a:xfrm>
              <a:prstGeom prst="rect">
                <a:avLst/>
              </a:prstGeom>
              <a:blipFill rotWithShape="0">
                <a:blip r:embed="rId5"/>
                <a:stretch>
                  <a:fillRect l="-2092" t="-1846" r="-3766" b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26" y="5943178"/>
            <a:ext cx="5886450" cy="438150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>
            <a:off x="250824" y="4005064"/>
            <a:ext cx="864165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検討中の手法の解析結果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妥当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な分布．ロッキングもなし．</a:t>
            </a:r>
            <a:endParaRPr kumimoji="1"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1123820"/>
            <a:ext cx="5577840" cy="48234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54" y="2207592"/>
            <a:ext cx="4029399" cy="374029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180771" y="159074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endParaRPr lang="en-US" altLang="ja-JP" dirty="0"/>
          </a:p>
          <a:p>
            <a:pPr algn="ctr"/>
            <a:r>
              <a:rPr kumimoji="1" lang="en-US" altLang="ja-JP" dirty="0" smtClean="0"/>
              <a:t>CPE8H</a:t>
            </a:r>
            <a:r>
              <a:rPr kumimoji="1" lang="ja-JP" altLang="en-US" dirty="0" smtClean="0"/>
              <a:t>の解析結果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11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検討中の手法の解析結果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419" y="1115694"/>
            <a:ext cx="5577840" cy="482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2212688"/>
            <a:ext cx="4014502" cy="37264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180771" y="159074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endParaRPr lang="en-US" altLang="ja-JP" dirty="0"/>
          </a:p>
          <a:p>
            <a:pPr algn="ctr"/>
            <a:r>
              <a:rPr kumimoji="1" lang="en-US" altLang="ja-JP" dirty="0" smtClean="0"/>
              <a:t>CPE8H</a:t>
            </a:r>
            <a:r>
              <a:rPr kumimoji="1" lang="ja-JP" altLang="en-US" dirty="0" smtClean="0"/>
              <a:t>の解析結果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圧力振動はほぼ抑制されている</a:t>
            </a:r>
            <a:r>
              <a:rPr lang="en-US" altLang="ja-JP" dirty="0" smtClean="0">
                <a:solidFill>
                  <a:srgbClr val="FF0000"/>
                </a:solidFill>
              </a:rPr>
              <a:t>!!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4083" y="3228071"/>
            <a:ext cx="2858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付け根の圧力集中は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捕らえ切れていない</a:t>
            </a:r>
            <a:r>
              <a:rPr lang="ja-JP" altLang="en-US" sz="2000" dirty="0" smtClean="0"/>
              <a:t>．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平滑化</a:t>
            </a:r>
            <a:r>
              <a:rPr kumimoji="1" lang="ja-JP" altLang="en-US" sz="2000" dirty="0"/>
              <a:t>範囲</a:t>
            </a:r>
            <a:r>
              <a:rPr kumimoji="1" lang="ja-JP" altLang="en-US" sz="2000" dirty="0" smtClean="0"/>
              <a:t>を広げた為，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以前より鈍ってしまう．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359532" y="1913905"/>
            <a:ext cx="576064" cy="1299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82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検討中の手法の解析結果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圧力の符号分布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ja-JP" altLang="en-US" dirty="0" smtClean="0"/>
              <a:t>チェッカーボード現象は克服できている．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694"/>
            <a:ext cx="5577840" cy="482346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180771" y="159074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endParaRPr lang="en-US" altLang="ja-JP" dirty="0"/>
          </a:p>
          <a:p>
            <a:pPr algn="ctr"/>
            <a:r>
              <a:rPr kumimoji="1" lang="en-US" altLang="ja-JP" dirty="0" smtClean="0"/>
              <a:t>CPE8H</a:t>
            </a:r>
            <a:r>
              <a:rPr kumimoji="1" lang="ja-JP" altLang="en-US" dirty="0" smtClean="0"/>
              <a:t>の解析結果</a:t>
            </a:r>
            <a:endParaRPr kumimoji="1" lang="ja-JP" altLang="en-US" dirty="0"/>
          </a:p>
        </p:txBody>
      </p:sp>
      <p:pic>
        <p:nvPicPr>
          <p:cNvPr id="5" name="コンテンツ プレースホルダ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2519" y="2212688"/>
            <a:ext cx="4014502" cy="3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7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まとめ</a:t>
            </a:r>
            <a:endParaRPr lang="en-US" altLang="ja-JP" sz="4000" dirty="0" smtClean="0"/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0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ロッキング回避のための従来法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ja-JP" altLang="en-US" sz="2400" dirty="0"/>
              <a:t>高次</a:t>
            </a:r>
            <a:r>
              <a:rPr lang="ja-JP" altLang="en-US" sz="2400" dirty="0" smtClean="0"/>
              <a:t>要素</a:t>
            </a:r>
            <a:r>
              <a:rPr lang="ja-JP" altLang="en-US" sz="2400" dirty="0"/>
              <a:t>：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体積ロッキングを回避できない．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　　　中間節点があるため大変形で精度悪化の恐れがある．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ja-JP" altLang="en-US" sz="2400" dirty="0" smtClean="0"/>
              <a:t>拡張ひずみ仮定法</a:t>
            </a:r>
            <a:r>
              <a:rPr lang="en-US" altLang="ja-JP" sz="2400" dirty="0" smtClean="0"/>
              <a:t>(EAS)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不安定．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B-bar</a:t>
            </a:r>
            <a:r>
              <a:rPr lang="ja-JP" altLang="en-US" sz="2400" dirty="0" smtClean="0"/>
              <a:t>法，</a:t>
            </a:r>
            <a:r>
              <a:rPr lang="en-US" altLang="ja-JP" sz="2400" dirty="0" smtClean="0"/>
              <a:t>F-bar</a:t>
            </a:r>
            <a:r>
              <a:rPr lang="ja-JP" altLang="en-US" sz="2400" dirty="0" smtClean="0"/>
              <a:t>法，選択的次数低減積分法：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四面体要素や三角形要素にはそのまま適用できない．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F-bar</a:t>
            </a:r>
            <a:r>
              <a:rPr lang="ja-JP" altLang="en-US" sz="2400" dirty="0" smtClean="0"/>
              <a:t>パッチ法：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400" dirty="0" smtClean="0"/>
              <a:t>良いパッチを作ることが難しい．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u/p</a:t>
            </a:r>
            <a:r>
              <a:rPr lang="ja-JP" altLang="en-US" sz="2400" dirty="0" smtClean="0"/>
              <a:t>混合（ハイブリッド）法：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ja-JP" altLang="en-US" sz="2400" dirty="0"/>
              <a:t>今</a:t>
            </a:r>
            <a:r>
              <a:rPr lang="ja-JP" altLang="en-US" sz="2400" dirty="0" smtClean="0"/>
              <a:t>のところ完全に満足できる定式化が提案されていない．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　　　ただし，ほぼ許容出来るものは提案されている．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　　　（例：</a:t>
            </a:r>
            <a:r>
              <a:rPr lang="en-US" altLang="ja-JP" sz="2400" dirty="0" smtClean="0"/>
              <a:t>ABAQUS/Standard</a:t>
            </a:r>
            <a:r>
              <a:rPr lang="ja-JP" altLang="en-US" sz="2400" dirty="0" smtClean="0"/>
              <a:t>の「</a:t>
            </a:r>
            <a:r>
              <a:rPr lang="en-US" altLang="ja-JP" sz="2400" dirty="0" smtClean="0"/>
              <a:t>C3D4H</a:t>
            </a:r>
            <a:r>
              <a:rPr lang="ja-JP" altLang="en-US" sz="2400" dirty="0" smtClean="0"/>
              <a:t>」および「</a:t>
            </a:r>
            <a:r>
              <a:rPr lang="en-US" altLang="ja-JP" sz="2400" dirty="0" smtClean="0"/>
              <a:t>C3D10H</a:t>
            </a:r>
            <a:r>
              <a:rPr lang="ja-JP" altLang="en-US" sz="2400" dirty="0" smtClean="0"/>
              <a:t>」）</a:t>
            </a:r>
            <a:endParaRPr lang="en-US" altLang="ja-JP" sz="2400" dirty="0" smtClean="0"/>
          </a:p>
          <a:p>
            <a:pPr>
              <a:lnSpc>
                <a:spcPct val="98000"/>
              </a:lnSpc>
            </a:pPr>
            <a:r>
              <a:rPr lang="ja-JP" altLang="en-US" sz="2400" dirty="0" smtClean="0">
                <a:solidFill>
                  <a:srgbClr val="FF00FF"/>
                </a:solidFill>
              </a:rPr>
              <a:t>平滑化有限要素法（</a:t>
            </a:r>
            <a:r>
              <a:rPr lang="en-US" altLang="ja-JP" sz="2400" dirty="0" smtClean="0">
                <a:solidFill>
                  <a:srgbClr val="FF00FF"/>
                </a:solidFill>
              </a:rPr>
              <a:t>Smoothed FEM: S-FEM</a:t>
            </a:r>
            <a:r>
              <a:rPr lang="ja-JP" altLang="en-US" sz="2400" dirty="0" smtClean="0">
                <a:solidFill>
                  <a:srgbClr val="FF00FF"/>
                </a:solidFill>
              </a:rPr>
              <a:t>）：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可能性を模索中．（拙著論文</a:t>
            </a:r>
            <a:r>
              <a:rPr lang="en-US" altLang="ja-JP" sz="2400" dirty="0" smtClean="0"/>
              <a:t>(IJNME 2014)</a:t>
            </a:r>
            <a:r>
              <a:rPr lang="ja-JP" altLang="en-US" sz="2400" dirty="0" smtClean="0"/>
              <a:t>を参照）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08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まとめ＆今後</a:t>
            </a:r>
            <a:r>
              <a:rPr lang="ja-JP" altLang="en-US" dirty="0"/>
              <a:t>の予定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altLang="ja-JP" dirty="0" smtClean="0"/>
          </a:p>
          <a:p>
            <a:pPr lvl="1"/>
            <a:r>
              <a:rPr lang="ja-JP" altLang="en-US" dirty="0"/>
              <a:t>四面体／三角形形要素を用いた</a:t>
            </a:r>
            <a:r>
              <a:rPr lang="en-US" altLang="ja-JP" dirty="0" smtClean="0">
                <a:solidFill>
                  <a:srgbClr val="FF00FF"/>
                </a:solidFill>
              </a:rPr>
              <a:t>Selective S-FEM</a:t>
            </a:r>
            <a:r>
              <a:rPr lang="ja-JP" altLang="en-US" dirty="0" smtClean="0"/>
              <a:t>は</a:t>
            </a:r>
            <a:r>
              <a:rPr lang="en-US" altLang="ja-JP" b="1" u="sng" dirty="0" smtClean="0">
                <a:solidFill>
                  <a:srgbClr val="0000CC"/>
                </a:solidFill>
              </a:rPr>
              <a:t>Locking-Free</a:t>
            </a:r>
            <a:r>
              <a:rPr lang="ja-JP" altLang="en-US" b="1" u="sng" dirty="0" smtClean="0">
                <a:solidFill>
                  <a:srgbClr val="0000CC"/>
                </a:solidFill>
              </a:rPr>
              <a:t>だが</a:t>
            </a:r>
            <a:r>
              <a:rPr lang="en-US" altLang="ja-JP" b="1" u="sng" dirty="0" smtClean="0">
                <a:solidFill>
                  <a:srgbClr val="0000CC"/>
                </a:solidFill>
              </a:rPr>
              <a:t>Checkerboard-Free</a:t>
            </a:r>
            <a:r>
              <a:rPr lang="ja-JP" altLang="en-US" b="1" u="sng" dirty="0" smtClean="0">
                <a:solidFill>
                  <a:srgbClr val="0000CC"/>
                </a:solidFill>
              </a:rPr>
              <a:t>ではない</a:t>
            </a:r>
            <a:r>
              <a:rPr lang="ja-JP" altLang="en-US" dirty="0" smtClean="0"/>
              <a:t>ことを検証</a:t>
            </a:r>
            <a:r>
              <a:rPr lang="ja-JP" altLang="en-US" dirty="0"/>
              <a:t>解析</a:t>
            </a:r>
            <a:r>
              <a:rPr lang="ja-JP" altLang="en-US" dirty="0" smtClean="0"/>
              <a:t>により確認した．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平滑化領域の工夫，および</a:t>
            </a:r>
            <a:r>
              <a:rPr lang="en-US" altLang="ja-JP" dirty="0" smtClean="0"/>
              <a:t>F-bar</a:t>
            </a:r>
            <a:r>
              <a:rPr lang="ja-JP" altLang="en-US" dirty="0" smtClean="0"/>
              <a:t>法に類似した</a:t>
            </a:r>
            <a:r>
              <a:rPr lang="en-US" altLang="ja-JP" dirty="0" smtClean="0"/>
              <a:t>B</a:t>
            </a:r>
            <a:r>
              <a:rPr lang="ja-JP" altLang="en-US" dirty="0" smtClean="0"/>
              <a:t>マトリックスの選択等により，</a:t>
            </a:r>
            <a:r>
              <a:rPr lang="en-US" altLang="ja-JP" b="1" u="sng" dirty="0" smtClean="0">
                <a:solidFill>
                  <a:srgbClr val="FF0000"/>
                </a:solidFill>
              </a:rPr>
              <a:t>S-FEM</a:t>
            </a:r>
            <a:r>
              <a:rPr lang="ja-JP" altLang="en-US" b="1" u="sng" dirty="0" smtClean="0">
                <a:solidFill>
                  <a:srgbClr val="FF0000"/>
                </a:solidFill>
              </a:rPr>
              <a:t>で</a:t>
            </a:r>
            <a:r>
              <a:rPr lang="en-US" altLang="ja-JP" b="1" u="sng" dirty="0" smtClean="0">
                <a:solidFill>
                  <a:srgbClr val="FF0000"/>
                </a:solidFill>
              </a:rPr>
              <a:t>Checkerboard-</a:t>
            </a:r>
            <a:br>
              <a:rPr lang="en-US" altLang="ja-JP" b="1" u="sng" dirty="0" smtClean="0">
                <a:solidFill>
                  <a:srgbClr val="FF0000"/>
                </a:solidFill>
              </a:rPr>
            </a:br>
            <a:r>
              <a:rPr lang="en-US" altLang="ja-JP" b="1" u="sng" dirty="0" smtClean="0">
                <a:solidFill>
                  <a:srgbClr val="FF0000"/>
                </a:solidFill>
              </a:rPr>
              <a:t>Free</a:t>
            </a:r>
            <a:r>
              <a:rPr lang="ja-JP" altLang="en-US" b="1" u="sng" dirty="0" smtClean="0">
                <a:solidFill>
                  <a:srgbClr val="FF0000"/>
                </a:solidFill>
              </a:rPr>
              <a:t>を達成できる可能性がある</a:t>
            </a:r>
            <a:r>
              <a:rPr lang="ja-JP" altLang="en-US" dirty="0" smtClean="0"/>
              <a:t>ことを示した．</a:t>
            </a: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dirty="0" smtClean="0"/>
              <a:t>今後の予定</a:t>
            </a:r>
            <a:endParaRPr lang="en-US" altLang="ja-JP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 smtClean="0"/>
              <a:t>検討中の手法の発展．</a:t>
            </a:r>
            <a:endParaRPr lang="en-US" altLang="ja-JP" dirty="0" smtClean="0"/>
          </a:p>
          <a:p>
            <a:pPr lvl="1">
              <a:lnSpc>
                <a:spcPct val="90000"/>
              </a:lnSpc>
            </a:pPr>
            <a:r>
              <a:rPr lang="ja-JP" altLang="en-US" dirty="0"/>
              <a:t>ハイブリッド</a:t>
            </a:r>
            <a:r>
              <a:rPr lang="en-US" altLang="ja-JP" dirty="0"/>
              <a:t>S-FEM</a:t>
            </a:r>
            <a:r>
              <a:rPr lang="ja-JP" altLang="en-US" dirty="0"/>
              <a:t>の検討</a:t>
            </a:r>
            <a:r>
              <a:rPr lang="ja-JP" altLang="en-US" dirty="0" smtClean="0"/>
              <a:t>．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9600" dirty="0" smtClean="0"/>
          </a:p>
          <a:p>
            <a:pPr marL="0" indent="0" algn="ctr">
              <a:buNone/>
            </a:pPr>
            <a:r>
              <a:rPr lang="ja-JP" altLang="en-US" sz="9600" dirty="0" smtClean="0"/>
              <a:t>付録</a:t>
            </a:r>
            <a:endParaRPr kumimoji="1" lang="ja-JP" altLang="en-US" sz="9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特徴比較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6372"/>
              </p:ext>
            </p:extLst>
          </p:nvPr>
        </p:nvGraphicFramePr>
        <p:xfrm>
          <a:off x="215516" y="657225"/>
          <a:ext cx="8676966" cy="58997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88333"/>
                <a:gridCol w="2796311"/>
                <a:gridCol w="2892322"/>
              </a:tblGrid>
              <a:tr h="431515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FS/NS-FEM-T4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ABAQUS/Standard</a:t>
                      </a:r>
                      <a:br>
                        <a:rPr kumimoji="1" lang="en-US" altLang="ja-JP" sz="2000" dirty="0" smtClean="0"/>
                      </a:br>
                      <a:r>
                        <a:rPr kumimoji="1" lang="en-US" altLang="ja-JP" sz="2000" dirty="0" smtClean="0"/>
                        <a:t>C3D4H, C3D10H</a:t>
                      </a:r>
                      <a:endParaRPr kumimoji="1" lang="ja-JP" altLang="en-US" sz="2000" dirty="0"/>
                    </a:p>
                  </a:txBody>
                  <a:tcPr anchor="ctr"/>
                </a:tc>
              </a:tr>
              <a:tr h="6329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未知数の数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増えない</a:t>
                      </a:r>
                      <a:endParaRPr kumimoji="1" lang="ja-JP" altLang="en-US" sz="20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増える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（未定乗数個分）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9781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剛性マトリックスの形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バンド幅が増えるだけ．</a:t>
                      </a:r>
                      <a: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  <a:t/>
                      </a:r>
                      <a:b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</a:br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ポアソン比</a:t>
                      </a:r>
                      <a: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  <a:t>0.4999</a:t>
                      </a:r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程度であれば反復法で解ける．（良い前処理が見つかればもっといけるかも．）</a:t>
                      </a:r>
                      <a:endParaRPr kumimoji="1" lang="ja-JP" altLang="en-US" sz="20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未定乗数の式が増える．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性的縮約した方程式は，恐らく直接法でないと解きづらい（はず）．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7433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微圧縮材料での圧力振動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大きめ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小さめ</a:t>
                      </a:r>
                      <a:endParaRPr kumimoji="1" lang="ja-JP" altLang="en-US" sz="20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扱える材料モデル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Dev/</a:t>
                      </a:r>
                      <a:r>
                        <a:rPr kumimoji="1" lang="en-US" altLang="ja-JP" sz="2000" dirty="0" err="1" smtClean="0">
                          <a:solidFill>
                            <a:srgbClr val="FF0000"/>
                          </a:solidFill>
                        </a:rPr>
                        <a:t>Vol</a:t>
                      </a: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カップリングのない材料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（恐らく）</a:t>
                      </a:r>
                      <a: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  <a:t>Dev/</a:t>
                      </a:r>
                      <a:r>
                        <a:rPr kumimoji="1" lang="en-US" altLang="ja-JP" sz="2000" dirty="0" err="1" smtClean="0">
                          <a:solidFill>
                            <a:srgbClr val="0000CC"/>
                          </a:solidFill>
                        </a:rPr>
                        <a:t>Vol</a:t>
                      </a:r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カップリングのある材料も</a:t>
                      </a:r>
                      <a: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  <a:t>OK</a:t>
                      </a:r>
                      <a:endParaRPr kumimoji="1" lang="ja-JP" altLang="en-US" sz="2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</a:tr>
              <a:tr h="2350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複数材料界面の処理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特別な処理は不要</a:t>
                      </a:r>
                      <a:endParaRPr kumimoji="1" lang="ja-JP" altLang="en-US" sz="20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*TIE</a:t>
                      </a: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を用いる必要あり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（未知数がさらに増える）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25463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現状の完成度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rgbClr val="FF0000"/>
                          </a:solidFill>
                          <a:effectLst/>
                        </a:rPr>
                        <a:t>まだ開発途上．</a:t>
                      </a:r>
                      <a:r>
                        <a:rPr kumimoji="1" lang="en-US" altLang="ja-JP" sz="2000" b="0" dirty="0" smtClean="0">
                          <a:solidFill>
                            <a:srgbClr val="FF0000"/>
                          </a:solidFill>
                          <a:effectLst/>
                        </a:rPr>
                        <a:t/>
                      </a:r>
                      <a:br>
                        <a:rPr kumimoji="1" lang="en-US" altLang="ja-JP" sz="2000" b="0" dirty="0" smtClean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kumimoji="1" lang="ja-JP" altLang="en-US" sz="2000" b="0" dirty="0" smtClean="0">
                          <a:solidFill>
                            <a:srgbClr val="FF0000"/>
                          </a:solidFill>
                          <a:effectLst/>
                        </a:rPr>
                        <a:t>接触その他の機能も自ら開発が必要．</a:t>
                      </a:r>
                      <a:endParaRPr kumimoji="1" lang="ja-JP" altLang="en-US" sz="2000" b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完成品．</a:t>
                      </a:r>
                      <a: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  <a:t/>
                      </a:r>
                      <a:b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</a:br>
                      <a:r>
                        <a:rPr kumimoji="1" lang="en-US" altLang="ja-JP" sz="2000" dirty="0" smtClean="0">
                          <a:solidFill>
                            <a:srgbClr val="0000CC"/>
                          </a:solidFill>
                        </a:rPr>
                        <a:t>ABAQUS</a:t>
                      </a:r>
                      <a:r>
                        <a:rPr kumimoji="1" lang="ja-JP" altLang="en-US" sz="2000" dirty="0" smtClean="0">
                          <a:solidFill>
                            <a:srgbClr val="0000CC"/>
                          </a:solidFill>
                        </a:rPr>
                        <a:t>の膨大な機能が全て使える．</a:t>
                      </a:r>
                      <a:endParaRPr kumimoji="1" lang="en-US" altLang="ja-JP" sz="2000" dirty="0" smtClean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メッシュサイズに対する収束速度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片持ち梁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の曲げ解析（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 </a:t>
            </a:r>
            <a:r>
              <a:rPr lang="en-US" altLang="ja-JP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Hookean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超弾性体）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先端変位の収束挙動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/>
              <a:t>標準的な</a:t>
            </a:r>
            <a:r>
              <a:rPr lang="en-US" altLang="ja-JP" sz="2800" dirty="0" smtClean="0"/>
              <a:t>FEM</a:t>
            </a:r>
            <a:r>
              <a:rPr lang="ja-JP" altLang="en-US" sz="2800" dirty="0" smtClean="0"/>
              <a:t>１次要素と同じ速度の線形収束．</a:t>
            </a:r>
            <a:endParaRPr lang="en-US" altLang="ja-JP" sz="2800" dirty="0" smtClean="0"/>
          </a:p>
          <a:p>
            <a:r>
              <a:rPr lang="ja-JP" altLang="en-US" sz="2800" dirty="0" smtClean="0"/>
              <a:t>非</a:t>
            </a:r>
            <a:r>
              <a:rPr kumimoji="1" lang="ja-JP" altLang="en-US" sz="2800" dirty="0" smtClean="0"/>
              <a:t>圧縮に近づいても収束速度は同じ．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" b="5499"/>
          <a:stretch/>
        </p:blipFill>
        <p:spPr>
          <a:xfrm>
            <a:off x="1259632" y="1484784"/>
            <a:ext cx="6530653" cy="40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5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Newton-</a:t>
            </a:r>
            <a:r>
              <a:rPr kumimoji="1" lang="en-US" altLang="ja-JP" dirty="0" err="1" smtClean="0"/>
              <a:t>Rapthon</a:t>
            </a:r>
            <a:r>
              <a:rPr kumimoji="1" lang="ja-JP" altLang="en-US" dirty="0" smtClean="0"/>
              <a:t>ループの収束速度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片持ち梁の曲げ解析（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Neo </a:t>
            </a:r>
            <a:r>
              <a:rPr lang="en-US" altLang="ja-JP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Hookean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超弾性体</a:t>
            </a: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最初の時間ステップにおける収束挙動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2800" dirty="0" smtClean="0"/>
              <a:t>収束速度はポアソン比に多少依存している．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（桁落ちが原因か？）</a:t>
            </a:r>
            <a:endParaRPr kumimoji="1" lang="en-US" altLang="ja-JP" sz="2800" dirty="0" smtClean="0"/>
          </a:p>
          <a:p>
            <a:endParaRPr kumimoji="1" lang="en-US" altLang="ja-JP" sz="2800" dirty="0" smtClean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08" y="1501413"/>
            <a:ext cx="6537927" cy="40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S-FEM</a:t>
            </a:r>
            <a:r>
              <a:rPr lang="ja-JP" altLang="en-US" sz="3200" dirty="0" smtClean="0"/>
              <a:t>による解析例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弾</a:t>
            </a:r>
            <a:r>
              <a:rPr lang="ja-JP" altLang="en-US" sz="3200" dirty="0"/>
              <a:t>塑性体のせん断</a:t>
            </a:r>
            <a:r>
              <a:rPr lang="ja-JP" altLang="en-US" sz="3200" dirty="0" smtClean="0"/>
              <a:t>ネッキング</a:t>
            </a:r>
            <a:r>
              <a:rPr lang="en-US" altLang="ja-JP" sz="3200" dirty="0" smtClean="0"/>
              <a:t>)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結果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433" y="661104"/>
            <a:ext cx="6712435" cy="5739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7927867" y="2464575"/>
                <a:ext cx="1215435" cy="29546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ja-JP" altLang="en-US" sz="1600" dirty="0" smtClean="0"/>
                  <a:t>・大変形</a:t>
                </a:r>
                <a:endParaRPr lang="en-US" altLang="ja-JP" sz="1600" dirty="0"/>
              </a:p>
              <a:p>
                <a:r>
                  <a:rPr lang="ja-JP" altLang="en-US" sz="1600" dirty="0" smtClean="0"/>
                  <a:t>・静的</a:t>
                </a:r>
                <a:endParaRPr lang="en-US" altLang="ja-JP" sz="1600" dirty="0"/>
              </a:p>
              <a:p>
                <a:r>
                  <a:rPr lang="ja-JP" altLang="en-US" sz="1600" dirty="0" smtClean="0"/>
                  <a:t>・陰</a:t>
                </a:r>
                <a:r>
                  <a:rPr lang="ja-JP" altLang="en-US" sz="1600" dirty="0"/>
                  <a:t>解法</a:t>
                </a:r>
                <a:endParaRPr lang="en-US" altLang="ja-JP" sz="1600" dirty="0"/>
              </a:p>
              <a:p>
                <a:r>
                  <a:rPr lang="ja-JP" altLang="en-US" sz="1600" dirty="0" smtClean="0"/>
                  <a:t>・メッシュ</a:t>
                </a:r>
                <a:r>
                  <a:rPr lang="en-US" altLang="ja-JP" sz="1600" dirty="0"/>
                  <a:t/>
                </a:r>
                <a:br>
                  <a:rPr lang="en-US" altLang="ja-JP" sz="1600" dirty="0"/>
                </a:br>
                <a:r>
                  <a:rPr lang="ja-JP" altLang="en-US" sz="1600" dirty="0"/>
                  <a:t>リゾーニング</a:t>
                </a:r>
                <a:endParaRPr lang="en-US" altLang="ja-JP" sz="1600" dirty="0"/>
              </a:p>
              <a:p>
                <a:pPr algn="ctr"/>
                <a:endParaRPr lang="en-US" altLang="ja-JP" sz="1600" dirty="0" smtClean="0"/>
              </a:p>
              <a:p>
                <a:pPr algn="ctr"/>
                <a:endParaRPr lang="en-US" altLang="ja-JP" sz="1600" dirty="0"/>
              </a:p>
              <a:p>
                <a:pPr algn="ctr"/>
                <a:r>
                  <a:rPr lang="ja-JP" altLang="en-US" sz="1600" dirty="0" smtClean="0"/>
                  <a:t>ネックの最終</a:t>
                </a:r>
                <a:r>
                  <a:rPr lang="en-US" altLang="ja-JP" sz="1600" dirty="0" smtClean="0"/>
                  <a:t/>
                </a:r>
                <a:br>
                  <a:rPr lang="en-US" altLang="ja-JP" sz="1600" dirty="0" smtClean="0"/>
                </a:br>
                <a:r>
                  <a:rPr lang="ja-JP" altLang="en-US" sz="1600" dirty="0"/>
                  <a:t>変形</a:t>
                </a:r>
                <a:r>
                  <a:rPr lang="en-US" altLang="ja-JP" sz="16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altLang="ja-JP" sz="1600" dirty="0" smtClean="0"/>
                  <a:t>)</a:t>
                </a:r>
                <a:r>
                  <a:rPr lang="ja-JP" altLang="en-US" sz="1600" dirty="0" smtClean="0"/>
                  <a:t>は</a:t>
                </a:r>
                <a:r>
                  <a:rPr lang="en-US" altLang="ja-JP" sz="1600" dirty="0" smtClean="0"/>
                  <a:t/>
                </a:r>
                <a:br>
                  <a:rPr lang="en-US" altLang="ja-JP" sz="1600" dirty="0" smtClean="0"/>
                </a:br>
                <a:r>
                  <a:rPr lang="en-US" altLang="ja-JP" sz="1600" dirty="0" smtClean="0"/>
                  <a:t>72.9</a:t>
                </a:r>
                <a:r>
                  <a:rPr lang="ja-JP" altLang="en-US" sz="1600" dirty="0" err="1" smtClean="0"/>
                  <a:t>．</a:t>
                </a:r>
                <a:r>
                  <a:rPr lang="ja-JP" altLang="en-US" sz="1600" dirty="0" smtClean="0"/>
                  <a:t>つまり</a:t>
                </a:r>
                <a:r>
                  <a:rPr lang="en-US" altLang="ja-JP" sz="1600" dirty="0" smtClean="0"/>
                  <a:t/>
                </a:r>
                <a:br>
                  <a:rPr lang="en-US" altLang="ja-JP" sz="1600" dirty="0" smtClean="0"/>
                </a:br>
                <a:r>
                  <a:rPr lang="en-US" altLang="ja-JP" sz="1600" dirty="0" smtClean="0"/>
                  <a:t>7000%</a:t>
                </a:r>
                <a:r>
                  <a:rPr lang="ja-JP" altLang="en-US" sz="1600" dirty="0" smtClean="0"/>
                  <a:t>超の</a:t>
                </a:r>
                <a:r>
                  <a:rPr lang="en-US" altLang="ja-JP" sz="1600" dirty="0" smtClean="0"/>
                  <a:t/>
                </a:r>
                <a:br>
                  <a:rPr lang="en-US" altLang="ja-JP" sz="1600" dirty="0" smtClean="0"/>
                </a:br>
                <a:r>
                  <a:rPr lang="ja-JP" altLang="en-US" sz="1600" dirty="0" smtClean="0"/>
                  <a:t>公称ひずみ．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867" y="2464575"/>
                <a:ext cx="1215435" cy="2954655"/>
              </a:xfrm>
              <a:prstGeom prst="rect">
                <a:avLst/>
              </a:prstGeom>
              <a:blipFill rotWithShape="0">
                <a:blip r:embed="rId5"/>
                <a:stretch>
                  <a:fillRect l="-10553" t="-2268" r="-6533" b="-30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64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51520" y="872716"/>
            <a:ext cx="8640960" cy="2196244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ja-JP" alt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四面体</a:t>
            </a:r>
            <a:r>
              <a:rPr lang="ja-JP" altLang="en-US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要素を用いたロッキングフリー</a:t>
            </a:r>
            <a:r>
              <a:rPr lang="ja-JP" altLang="en-US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選択的平滑化</a:t>
            </a:r>
            <a:r>
              <a:rPr lang="ja-JP" altLang="en-US" sz="3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有限要素法</a:t>
            </a:r>
            <a:r>
              <a:rPr lang="en-US" altLang="ja-JP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(Selective S-FEM)</a:t>
            </a:r>
            <a:r>
              <a:rPr lang="ja-JP" altLang="en-US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を開発し，その精度検証と改良を行う．</a:t>
            </a:r>
            <a:endParaRPr lang="en-US" altLang="ja-JP" sz="3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1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今日はメッシュリゾーニングの話を一時棚上げにします．</a:t>
            </a:r>
            <a:endParaRPr lang="en-US" altLang="ja-JP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7322" y="3356992"/>
            <a:ext cx="770935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ja-JP" sz="2800" dirty="0" smtClean="0"/>
              <a:t>Selective S-FEM</a:t>
            </a:r>
            <a:r>
              <a:rPr lang="ja-JP" altLang="en-US" sz="2800" dirty="0"/>
              <a:t>の</a:t>
            </a:r>
            <a:r>
              <a:rPr lang="ja-JP" altLang="en-US" sz="2800" dirty="0" smtClean="0"/>
              <a:t>定式化おさらい</a:t>
            </a:r>
            <a:endParaRPr lang="en-US" altLang="ja-JP" sz="2800" dirty="0" smtClean="0"/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ja-JP" altLang="en-US" sz="2800" dirty="0" smtClean="0"/>
              <a:t>解析例と問題点の整理</a:t>
            </a:r>
            <a:endParaRPr lang="en-US" altLang="ja-JP" sz="2800" dirty="0" smtClean="0"/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ja-JP" altLang="en-US" sz="2800" dirty="0" smtClean="0"/>
              <a:t>問題解決への取り組み（検討中の手法の速報）</a:t>
            </a:r>
            <a:endParaRPr lang="en-US" altLang="ja-JP" sz="2800" dirty="0"/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ja-JP" altLang="en-US" sz="2800" dirty="0" smtClean="0"/>
              <a:t>まとめ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3600" dirty="0" smtClean="0"/>
              <a:t>Selective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S-FEM</a:t>
            </a:r>
            <a:r>
              <a:rPr lang="ja-JP" altLang="en-US" sz="3600" dirty="0" smtClean="0"/>
              <a:t>の定式化おさらい</a:t>
            </a: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46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スタンダードな</a:t>
                </a:r>
                <a:r>
                  <a:rPr lang="en-US" altLang="ja-JP" sz="2400" dirty="0" smtClean="0"/>
                  <a:t>FEM</a:t>
                </a:r>
                <a:r>
                  <a:rPr lang="ja-JP" altLang="en-US" sz="2400" dirty="0" smtClean="0"/>
                  <a:t>と同様に要素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を計算，</a:t>
                </a:r>
                <a:endParaRPr lang="en-US" altLang="ja-JP" sz="2400" dirty="0"/>
              </a:p>
              <a:p>
                <a:r>
                  <a:rPr lang="ja-JP" altLang="en-US" sz="2400" dirty="0" smtClean="0"/>
                  <a:t>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を接する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に面積比で分配し，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b="0" i="1" smtClean="0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を作成，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 smtClean="0"/>
                  <a:t>等を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で計算．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ja-JP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概して高精度</a:t>
                </a:r>
                <a:r>
                  <a:rPr lang="ja-JP" altLang="en-US" sz="2400" dirty="0" smtClean="0"/>
                  <a:t>だが，</a:t>
                </a:r>
                <a:r>
                  <a:rPr lang="ja-JP" altLang="en-US" sz="2400" b="1" u="sng" dirty="0" smtClean="0"/>
                  <a:t>体積ロッキングを起こす</a:t>
                </a:r>
                <a:r>
                  <a:rPr lang="ja-JP" altLang="en-US" sz="2400" dirty="0" smtClean="0"/>
                  <a:t>のが欠点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05576" y="4761148"/>
            <a:ext cx="2183611" cy="92333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「エッジ」を「フェイス」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と読み替えれば</a:t>
            </a:r>
            <a:endParaRPr kumimoji="1" lang="en-US" altLang="ja-JP" dirty="0" smtClean="0"/>
          </a:p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FS-FEM</a:t>
            </a:r>
            <a:r>
              <a:rPr lang="en-US" altLang="ja-JP" dirty="0" smtClean="0"/>
              <a:t> 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0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スタンダードな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を計算，</a:t>
                </a:r>
                <a:endParaRPr lang="en-US" altLang="ja-JP" sz="2400" dirty="0"/>
              </a:p>
              <a:p>
                <a:r>
                  <a:rPr lang="ja-JP" altLang="en-US" sz="2400" dirty="0" smtClean="0"/>
                  <a:t>要素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を接する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に面積比で分配し，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を作成，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ja-JP" altLang="en-US" sz="2400" dirty="0" smtClean="0"/>
                  <a:t>等を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ノード</a:t>
                </a:r>
                <a:r>
                  <a:rPr lang="ja-JP" altLang="en-US" sz="2400" dirty="0" smtClean="0"/>
                  <a:t>で計算．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ja-JP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せん断・体積ロッキングを起こさない</a:t>
                </a:r>
                <a:r>
                  <a:rPr lang="ja-JP" altLang="en-US" sz="2400" dirty="0" smtClean="0"/>
                  <a:t>が，</a:t>
                </a:r>
                <a:r>
                  <a:rPr lang="ja-JP" altLang="en-US" sz="2400" b="1" u="sng" dirty="0" smtClean="0"/>
                  <a:t>概して低精度</a:t>
                </a:r>
                <a:r>
                  <a:rPr lang="ja-JP" altLang="en-US" sz="2400" dirty="0" smtClean="0"/>
                  <a:t>なのが欠点</a:t>
                </a:r>
                <a:endParaRPr lang="ja-JP" altLang="en-US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 r="-4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20172" y="2326067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∵ゼロエネルギーモード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が現れてしまうから．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（低減積分要素で現れる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アワーグラスモードと同等）</a:t>
            </a:r>
            <a:endParaRPr lang="en-US" altLang="ja-JP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33841</TotalTime>
  <Words>1260</Words>
  <Application>Microsoft Office PowerPoint</Application>
  <PresentationFormat>画面に合わせる (4:3)</PresentationFormat>
  <Paragraphs>454</Paragraphs>
  <Slides>44</Slides>
  <Notes>0</Notes>
  <HiddenSlides>1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0" baseType="lpstr">
      <vt:lpstr>MS PGothic</vt:lpstr>
      <vt:lpstr>Arial</vt:lpstr>
      <vt:lpstr>Calibri</vt:lpstr>
      <vt:lpstr>Cambria Math</vt:lpstr>
      <vt:lpstr>Wingdings</vt:lpstr>
      <vt:lpstr>デザインの設定</vt:lpstr>
      <vt:lpstr>大変形問題に対する 四面体要素を用いた ロッキングフリー 選択的平滑化有限要素法</vt:lpstr>
      <vt:lpstr>研究背景</vt:lpstr>
      <vt:lpstr>メッシュリゾーニングの問題点</vt:lpstr>
      <vt:lpstr>ロッキング回避のための従来法</vt:lpstr>
      <vt:lpstr>S-FEMによる解析例(弾塑性体のせん断ネッキング)</vt:lpstr>
      <vt:lpstr>研究目的</vt:lpstr>
      <vt:lpstr>PowerPoint プレゼンテーション</vt:lpstr>
      <vt:lpstr>Edge-based S-FEM (ES-FEM)</vt:lpstr>
      <vt:lpstr>Node-based S-FEM (NS-FEM)</vt:lpstr>
      <vt:lpstr>オリジナル版 Selective ES/NS-FEM</vt:lpstr>
      <vt:lpstr>独自改良版 Selective ES/NS-FEM</vt:lpstr>
      <vt:lpstr>PowerPoint プレゼンテーション</vt:lpstr>
      <vt:lpstr>検証解析例１</vt:lpstr>
      <vt:lpstr>検証解析例１</vt:lpstr>
      <vt:lpstr>検証解析例１</vt:lpstr>
      <vt:lpstr>検証解析例１</vt:lpstr>
      <vt:lpstr>検証解析例１</vt:lpstr>
      <vt:lpstr>検証解析例２</vt:lpstr>
      <vt:lpstr>検証解析例２</vt:lpstr>
      <vt:lpstr>検証解析例２</vt:lpstr>
      <vt:lpstr>検証解析例２</vt:lpstr>
      <vt:lpstr>検証解析例３</vt:lpstr>
      <vt:lpstr>検証解析例３</vt:lpstr>
      <vt:lpstr>検証解析例３</vt:lpstr>
      <vt:lpstr>問題点の整理</vt:lpstr>
      <vt:lpstr>PowerPoint プレゼンテーション</vt:lpstr>
      <vt:lpstr>問題の観察</vt:lpstr>
      <vt:lpstr>Selective S-FEMの解析結果</vt:lpstr>
      <vt:lpstr>Selective S-FEMの解析結果</vt:lpstr>
      <vt:lpstr>Selective S-FEMの解析結果</vt:lpstr>
      <vt:lpstr>NS-FEMの解析結果</vt:lpstr>
      <vt:lpstr>NS-FEMの解析結果</vt:lpstr>
      <vt:lpstr>NS-FEMの解析結果</vt:lpstr>
      <vt:lpstr>改善方法の検討</vt:lpstr>
      <vt:lpstr>検討中の手法概要</vt:lpstr>
      <vt:lpstr>検討中の手法の解析結果</vt:lpstr>
      <vt:lpstr>検討中の手法の解析結果</vt:lpstr>
      <vt:lpstr>検討中の手法の解析結果</vt:lpstr>
      <vt:lpstr>PowerPoint プレゼンテーション</vt:lpstr>
      <vt:lpstr>まとめ＆今後の予定</vt:lpstr>
      <vt:lpstr>PowerPoint プレゼンテーション</vt:lpstr>
      <vt:lpstr>特徴比較</vt:lpstr>
      <vt:lpstr>メッシュサイズに対する収束速度</vt:lpstr>
      <vt:lpstr>Newton-Rapthonループの収束速度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1593</cp:revision>
  <cp:lastPrinted>2012-03-06T10:21:50Z</cp:lastPrinted>
  <dcterms:created xsi:type="dcterms:W3CDTF">2007-11-22T18:02:40Z</dcterms:created>
  <dcterms:modified xsi:type="dcterms:W3CDTF">2014-06-11T22:26:00Z</dcterms:modified>
</cp:coreProperties>
</file>