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430" r:id="rId2"/>
    <p:sldId id="471" r:id="rId3"/>
    <p:sldId id="472" r:id="rId4"/>
    <p:sldId id="492" r:id="rId5"/>
    <p:sldId id="473" r:id="rId6"/>
    <p:sldId id="474" r:id="rId7"/>
    <p:sldId id="476" r:id="rId8"/>
    <p:sldId id="477" r:id="rId9"/>
    <p:sldId id="475" r:id="rId10"/>
    <p:sldId id="482" r:id="rId11"/>
    <p:sldId id="481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78" r:id="rId21"/>
    <p:sldId id="438" r:id="rId22"/>
    <p:sldId id="439" r:id="rId23"/>
    <p:sldId id="440" r:id="rId24"/>
    <p:sldId id="470" r:id="rId25"/>
    <p:sldId id="491" r:id="rId26"/>
    <p:sldId id="456" r:id="rId27"/>
    <p:sldId id="457" r:id="rId28"/>
    <p:sldId id="458" r:id="rId29"/>
    <p:sldId id="459" r:id="rId30"/>
    <p:sldId id="460" r:id="rId31"/>
    <p:sldId id="461" r:id="rId32"/>
    <p:sldId id="479" r:id="rId33"/>
    <p:sldId id="480" r:id="rId34"/>
    <p:sldId id="462" r:id="rId35"/>
    <p:sldId id="463" r:id="rId36"/>
    <p:sldId id="465" r:id="rId37"/>
    <p:sldId id="466" r:id="rId38"/>
    <p:sldId id="467" r:id="rId39"/>
    <p:sldId id="468" r:id="rId40"/>
    <p:sldId id="469" r:id="rId41"/>
  </p:sldIdLst>
  <p:sldSz cx="9144000" cy="6858000" type="screen4x3"/>
  <p:notesSz cx="9872663" cy="6742113"/>
  <p:custDataLst>
    <p:tags r:id="rId44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E1FF"/>
    <a:srgbClr val="FF0000"/>
    <a:srgbClr val="000000"/>
    <a:srgbClr val="CCECFF"/>
    <a:srgbClr val="CCFFFF"/>
    <a:srgbClr val="FFCCFF"/>
    <a:srgbClr val="FFCDC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8997" autoAdjust="0"/>
  </p:normalViewPr>
  <p:slideViewPr>
    <p:cSldViewPr snapToGrid="0">
      <p:cViewPr varScale="1">
        <p:scale>
          <a:sx n="91" d="100"/>
          <a:sy n="91" d="100"/>
        </p:scale>
        <p:origin x="3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5822-A1EA-4C02-A1F6-1A9DC53703C6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C2A-18E3-42AC-9245-2087B259D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21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B1C3B4-0EFA-4E9A-BE43-AB531CD70431}" type="datetimeFigureOut">
              <a:rPr lang="ja-JP" altLang="en-US"/>
              <a:pPr>
                <a:defRPr/>
              </a:pPr>
              <a:t>2024/4/9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7965" y="3202477"/>
            <a:ext cx="7896734" cy="30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7511A-E19B-4650-9FBF-BD8447E14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4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21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109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176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3603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549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146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371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39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69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55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278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131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521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2A11-A8D2-4EC3-A33C-F8D51B66179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\</a:t>
            </a:r>
            <a:r>
              <a:rPr kumimoji="1" lang="en-US" altLang="ja-JP" dirty="0" err="1"/>
              <a:t>def</a:t>
            </a:r>
            <a:r>
              <a:rPr kumimoji="1" lang="en-US" altLang="ja-JP" dirty="0"/>
              <a:t>\vc#1{\</a:t>
            </a:r>
            <a:r>
              <a:rPr kumimoji="1" lang="en-US" altLang="ja-JP" dirty="0" err="1"/>
              <a:t>textbf</a:t>
            </a:r>
            <a:r>
              <a:rPr kumimoji="1" lang="en-US" altLang="ja-JP" dirty="0"/>
              <a:t>{\</a:t>
            </a:r>
            <a:r>
              <a:rPr kumimoji="1" lang="en-US" altLang="ja-JP" dirty="0" err="1"/>
              <a:t>textit</a:t>
            </a:r>
            <a:r>
              <a:rPr kumimoji="1" lang="en-US" altLang="ja-JP" dirty="0"/>
              <a:t> #1}}</a:t>
            </a:r>
          </a:p>
          <a:p>
            <a:r>
              <a:rPr kumimoji="1" lang="en-US" altLang="ja-JP" dirty="0"/>
              <a:t>\begin{align*}</a:t>
            </a:r>
          </a:p>
          <a:p>
            <a:r>
              <a:rPr kumimoji="1" lang="en-US" altLang="ja-JP" dirty="0"/>
              <a:t>&amp;\</a:t>
            </a:r>
            <a:r>
              <a:rPr kumimoji="1" lang="en-US" altLang="ja-JP" dirty="0" err="1"/>
              <a:t>displaystyle</a:t>
            </a:r>
            <a:r>
              <a:rPr kumimoji="1" lang="en-US" altLang="ja-JP" dirty="0"/>
              <a:t>\nabla^2 \Phi=0\left(=\</a:t>
            </a:r>
            <a:r>
              <a:rPr kumimoji="1" lang="en-US" altLang="ja-JP" dirty="0" err="1"/>
              <a:t>frac</a:t>
            </a:r>
            <a:r>
              <a:rPr kumimoji="1" lang="en-US" altLang="ja-JP" dirty="0"/>
              <a:t>{F}{\epsilon}\sum_{i\in \</a:t>
            </a:r>
            <a:r>
              <a:rPr kumimoji="1" lang="en-US" altLang="ja-JP" dirty="0" err="1"/>
              <a:t>mathbb</a:t>
            </a:r>
            <a:r>
              <a:rPr kumimoji="1" lang="en-US" altLang="ja-JP" dirty="0"/>
              <a:t>{I}}</a:t>
            </a:r>
            <a:r>
              <a:rPr kumimoji="1" lang="en-US" altLang="ja-JP" dirty="0" err="1"/>
              <a:t>z_iC_i</a:t>
            </a:r>
            <a:r>
              <a:rPr kumimoji="1" lang="en-US" altLang="ja-JP" dirty="0"/>
              <a:t>\right)\label{gauss}\\</a:t>
            </a:r>
          </a:p>
          <a:p>
            <a:r>
              <a:rPr kumimoji="1" lang="en-US" altLang="ja-JP" dirty="0"/>
              <a:t>&amp;\</a:t>
            </a:r>
            <a:r>
              <a:rPr kumimoji="1" lang="en-US" altLang="ja-JP" dirty="0" err="1"/>
              <a:t>displaystyle</a:t>
            </a:r>
            <a:r>
              <a:rPr kumimoji="1" lang="en-US" altLang="ja-JP" dirty="0"/>
              <a:t>\</a:t>
            </a:r>
            <a:r>
              <a:rPr kumimoji="1" lang="en-US" altLang="ja-JP" dirty="0" err="1"/>
              <a:t>frac</a:t>
            </a:r>
            <a:r>
              <a:rPr kumimoji="1" lang="en-US" altLang="ja-JP" dirty="0"/>
              <a:t>{\partial </a:t>
            </a:r>
            <a:r>
              <a:rPr kumimoji="1" lang="en-US" altLang="ja-JP" dirty="0" err="1"/>
              <a:t>C_i</a:t>
            </a:r>
            <a:r>
              <a:rPr kumimoji="1" lang="en-US" altLang="ja-JP" dirty="0"/>
              <a:t>}{\partial t}=-\</a:t>
            </a:r>
            <a:r>
              <a:rPr kumimoji="1" lang="en-US" altLang="ja-JP" dirty="0" err="1"/>
              <a:t>nabla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-</a:t>
            </a:r>
            <a:r>
              <a:rPr kumimoji="1" lang="en-US" altLang="ja-JP" dirty="0" err="1"/>
              <a:t>z_i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u_iC_i</a:t>
            </a:r>
            <a:r>
              <a:rPr kumimoji="1" lang="en-US" altLang="ja-JP" dirty="0"/>
              <a:t> F {p} - </a:t>
            </a:r>
            <a:r>
              <a:rPr kumimoji="1" lang="en-US" altLang="ja-JP" dirty="0" err="1"/>
              <a:t>D_i</a:t>
            </a:r>
            <a:r>
              <a:rPr kumimoji="1" lang="en-US" altLang="ja-JP" dirty="0"/>
              <a:t> { \</a:t>
            </a:r>
            <a:r>
              <a:rPr kumimoji="1" lang="en-US" altLang="ja-JP" dirty="0" err="1"/>
              <a:t>nabla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C_i</a:t>
            </a:r>
            <a:r>
              <a:rPr kumimoji="1" lang="en-US" altLang="ja-JP" dirty="0"/>
              <a:t>}\right)+</a:t>
            </a:r>
            <a:r>
              <a:rPr kumimoji="1" lang="en-US" altLang="ja-JP" dirty="0" err="1"/>
              <a:t>E_i</a:t>
            </a:r>
            <a:r>
              <a:rPr kumimoji="1" lang="en-US" altLang="ja-JP" dirty="0"/>
              <a:t>\label{</a:t>
            </a:r>
            <a:r>
              <a:rPr kumimoji="1" lang="en-US" altLang="ja-JP" dirty="0" err="1"/>
              <a:t>chenka</a:t>
            </a:r>
            <a:r>
              <a:rPr kumimoji="1" lang="en-US" altLang="ja-JP" dirty="0"/>
              <a:t>}\\[10pt]</a:t>
            </a:r>
          </a:p>
          <a:p>
            <a:r>
              <a:rPr kumimoji="1" lang="en-US" altLang="ja-JP" dirty="0"/>
              <a:t>\end{align*}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2A11-A8D2-4EC3-A33C-F8D51B66179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058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44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448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601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874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319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21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4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3238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7675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922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196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1417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6302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6534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4298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7258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2A11-A8D2-4EC3-A33C-F8D51B661793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2A11-A8D2-4EC3-A33C-F8D51B661793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523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02A11-A8D2-4EC3-A33C-F8D51B661793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53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788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0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02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90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0" y="6397625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3887289" y="6446838"/>
              <a:ext cx="1417055" cy="171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ja-JP" altLang="en-US" sz="1200" dirty="0">
                  <a:solidFill>
                    <a:schemeClr val="bg1"/>
                  </a:solidFill>
                </a:rPr>
                <a:t>計算工学講演会</a:t>
              </a:r>
              <a:r>
                <a:rPr kumimoji="0" lang="en-GB" altLang="ja-JP" sz="1200" dirty="0">
                  <a:solidFill>
                    <a:schemeClr val="bg1"/>
                  </a:solidFill>
                </a:rPr>
                <a:t>2012</a:t>
              </a:r>
            </a:p>
          </p:txBody>
        </p:sp>
        <p:pic>
          <p:nvPicPr>
            <p:cNvPr id="2057" name="Picture 15" descr="ロゴのみ"/>
            <p:cNvPicPr>
              <a:picLocks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4" b="20924"/>
            <a:stretch>
              <a:fillRect/>
            </a:stretch>
          </p:blipFill>
          <p:spPr bwMode="auto">
            <a:xfrm>
              <a:off x="7200900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7" descr="log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スライド番号プレースホルダー 4"/>
          <p:cNvSpPr>
            <a:spLocks noGrp="1"/>
          </p:cNvSpPr>
          <p:nvPr userDrawn="1">
            <p:ph type="sldNum" sz="quarter" idx="4"/>
          </p:nvPr>
        </p:nvSpPr>
        <p:spPr>
          <a:xfrm>
            <a:off x="4036702" y="6626224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kiyasu\Documents\My%20Dropbox\M_lab\&#30330;&#34920;\&#20462;&#35542;&#30330;&#34920;\ag.avi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ボクセル</a:t>
            </a:r>
            <a:r>
              <a:rPr lang="ja-JP" altLang="en-US" sz="4000" dirty="0"/>
              <a:t>有限体積法を用いた</a:t>
            </a:r>
            <a:br>
              <a:rPr lang="ja-JP" altLang="en-US" sz="4000" dirty="0"/>
            </a:br>
            <a:r>
              <a:rPr lang="ja-JP" altLang="en-US" sz="4000" dirty="0"/>
              <a:t>局部腐食進展解析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1752600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latin typeface="ＭＳ Ｐゴシック" pitchFamily="50" charset="-128"/>
                <a:ea typeface="ＭＳ Ｐゴシック" pitchFamily="50" charset="-128"/>
              </a:rPr>
              <a:t>大西 有希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， 滝安 純平， 天谷 賢治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東京工業大学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810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有限体積フェーズ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pPr>
              <a:buNone/>
            </a:pPr>
            <a:endParaRPr lang="en-US" altLang="ja-JP" dirty="0">
              <a:solidFill>
                <a:srgbClr val="104AEE"/>
              </a:solidFill>
            </a:endParaRPr>
          </a:p>
          <a:p>
            <a:r>
              <a:rPr lang="ja-JP" altLang="en-US" dirty="0">
                <a:solidFill>
                  <a:srgbClr val="0000CC"/>
                </a:solidFill>
              </a:rPr>
              <a:t>ボクセル法</a:t>
            </a:r>
            <a:r>
              <a:rPr lang="ja-JP" altLang="en-US" dirty="0"/>
              <a:t>を併用する為，直交等間隔のメッシュを使用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有限体積法</a:t>
            </a:r>
            <a:r>
              <a:rPr lang="ja-JP" altLang="en-US" dirty="0"/>
              <a:t>なので</a:t>
            </a:r>
            <a:r>
              <a:rPr lang="ja-JP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物質量保存</a:t>
            </a:r>
            <a:r>
              <a:rPr lang="ja-JP" altLang="en-US" dirty="0"/>
              <a:t>が厳密に成立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56" y="1242500"/>
            <a:ext cx="3326925" cy="294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5797"/>
              </p:ext>
            </p:extLst>
          </p:nvPr>
        </p:nvGraphicFramePr>
        <p:xfrm>
          <a:off x="4788024" y="1722076"/>
          <a:ext cx="361114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電位 </a:t>
                      </a:r>
                      <a:r>
                        <a:rPr kumimoji="1" lang="en-US" altLang="ja-JP" sz="1600" dirty="0"/>
                        <a:t>[V]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b="1" i="1" dirty="0"/>
                        <a:t>J</a:t>
                      </a:r>
                      <a:endParaRPr kumimoji="1" lang="ja-JP" alt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電流密度 </a:t>
                      </a:r>
                      <a:r>
                        <a:rPr kumimoji="1" lang="en-US" altLang="ja-JP" sz="1600" dirty="0"/>
                        <a:t>[A m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C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イオンモル濃度 </a:t>
                      </a:r>
                      <a:r>
                        <a:rPr kumimoji="1" lang="en-US" altLang="ja-JP" sz="1600" dirty="0"/>
                        <a:t>[</a:t>
                      </a:r>
                      <a:r>
                        <a:rPr kumimoji="1" lang="en-US" altLang="ja-JP" sz="1600" dirty="0" err="1"/>
                        <a:t>mol</a:t>
                      </a:r>
                      <a:r>
                        <a:rPr kumimoji="1" lang="en-US" altLang="ja-JP" sz="1600" dirty="0"/>
                        <a:t> m</a:t>
                      </a:r>
                      <a:r>
                        <a:rPr kumimoji="1" lang="en-US" altLang="ja-JP" sz="1600" baseline="30000" dirty="0"/>
                        <a:t>-3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b="1" i="1" baseline="0" dirty="0"/>
                        <a:t>N</a:t>
                      </a:r>
                      <a:r>
                        <a:rPr kumimoji="1" lang="en-US" altLang="ja-JP" sz="1600" i="1" baseline="-25000" dirty="0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イオンモル流束 </a:t>
                      </a:r>
                      <a:r>
                        <a:rPr kumimoji="1" lang="en-US" altLang="ja-JP" sz="1600" dirty="0"/>
                        <a:t>[</a:t>
                      </a:r>
                      <a:r>
                        <a:rPr kumimoji="1" lang="en-US" altLang="ja-JP" sz="1600" dirty="0" err="1"/>
                        <a:t>mol</a:t>
                      </a:r>
                      <a:r>
                        <a:rPr kumimoji="1" lang="en-US" altLang="ja-JP" sz="1600" dirty="0"/>
                        <a:t> m</a:t>
                      </a:r>
                      <a:r>
                        <a:rPr kumimoji="1" lang="en-US" altLang="ja-JP" sz="1600" baseline="30000" dirty="0"/>
                        <a:t>-2</a:t>
                      </a:r>
                      <a:r>
                        <a:rPr kumimoji="1" lang="en-US" altLang="ja-JP" sz="1600" dirty="0"/>
                        <a:t> 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32267" y="780836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メッシュ分割・変数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70779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0" y="2362557"/>
            <a:ext cx="914399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/>
              <a:t>                ＜</a:t>
            </a:r>
            <a:r>
              <a:rPr lang="ja-JP" altLang="en-US" sz="2800" dirty="0"/>
              <a:t>               </a:t>
            </a:r>
            <a:r>
              <a:rPr kumimoji="1" lang="ja-JP" altLang="en-US" sz="2800" dirty="0"/>
              <a:t>＜　            ＜　　          ＜　</a:t>
            </a:r>
            <a:endParaRPr kumimoji="1" lang="en-US" altLang="ja-JP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有限体積フェーズ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42919" y="357648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FF"/>
                </a:solidFill>
              </a:rPr>
              <a:t>化学反応解析</a:t>
            </a:r>
            <a:endParaRPr kumimoji="1" lang="en-US" altLang="ja-JP" sz="2000" dirty="0">
              <a:solidFill>
                <a:srgbClr val="FF00FF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FF00FF"/>
                </a:solidFill>
              </a:rPr>
              <a:t>で用いる</a:t>
            </a:r>
            <a:endParaRPr kumimoji="1" lang="en-US" altLang="ja-JP" sz="2000" dirty="0">
              <a:solidFill>
                <a:srgbClr val="FF00FF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FF00FF"/>
                </a:solidFill>
                <a:latin typeface="Symbol" pitchFamily="18" charset="2"/>
              </a:rPr>
              <a:t>時間増分</a:t>
            </a:r>
            <a:r>
              <a:rPr kumimoji="1" lang="en-US" altLang="ja-JP" sz="2000" dirty="0" err="1">
                <a:solidFill>
                  <a:srgbClr val="FF00FF"/>
                </a:solidFill>
                <a:latin typeface="Symbol" pitchFamily="18" charset="2"/>
              </a:rPr>
              <a:t>d</a:t>
            </a:r>
            <a:r>
              <a:rPr kumimoji="1" lang="en-US" altLang="ja-JP" sz="2000" dirty="0" err="1">
                <a:solidFill>
                  <a:srgbClr val="FF00FF"/>
                </a:solidFill>
              </a:rPr>
              <a:t>t</a:t>
            </a:r>
            <a:endParaRPr kumimoji="1"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2216" y="3576486"/>
            <a:ext cx="1433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/>
              <a:t>平衡定数を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用いた計算</a:t>
            </a:r>
            <a:endParaRPr lang="en-US" altLang="ja-JP" sz="2000" dirty="0"/>
          </a:p>
        </p:txBody>
      </p:sp>
      <p:cxnSp>
        <p:nvCxnSpPr>
          <p:cNvPr id="6" name="直線矢印コネクタ 5"/>
          <p:cNvCxnSpPr>
            <a:stCxn id="5" idx="0"/>
            <a:endCxn id="17" idx="2"/>
          </p:cNvCxnSpPr>
          <p:nvPr/>
        </p:nvCxnSpPr>
        <p:spPr>
          <a:xfrm flipH="1" flipV="1">
            <a:off x="2718483" y="3100947"/>
            <a:ext cx="436" cy="4755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185" y="3576486"/>
            <a:ext cx="18004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Projection</a:t>
            </a:r>
            <a:r>
              <a:rPr kumimoji="1" lang="ja-JP" altLang="en-US" sz="2000" dirty="0"/>
              <a:t>法</a:t>
            </a:r>
            <a:endParaRPr kumimoji="1" lang="en-US" altLang="ja-JP" sz="2000" dirty="0"/>
          </a:p>
          <a:p>
            <a:pPr algn="ctr"/>
            <a:r>
              <a:rPr lang="ja-JP" altLang="en-US" sz="2000" dirty="0"/>
              <a:t>で補正</a:t>
            </a:r>
            <a:endParaRPr kumimoji="1" lang="en-US" altLang="ja-JP" sz="2000" dirty="0"/>
          </a:p>
          <a:p>
            <a:pPr algn="ctr"/>
            <a:r>
              <a:rPr lang="ja-JP" altLang="en-US" dirty="0"/>
              <a:t>非圧縮性流体の</a:t>
            </a:r>
            <a:endParaRPr lang="en-US" altLang="ja-JP" dirty="0"/>
          </a:p>
          <a:p>
            <a:pPr algn="ctr"/>
            <a:r>
              <a:rPr lang="en-US" altLang="ja-JP" dirty="0"/>
              <a:t>MAC</a:t>
            </a:r>
            <a:r>
              <a:rPr lang="ja-JP" altLang="en-US" dirty="0"/>
              <a:t>法と類似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755" y="4886417"/>
            <a:ext cx="7885492" cy="13602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3200" u="sng" dirty="0"/>
              <a:t>シーケンシャル弱連成解法を採用</a:t>
            </a:r>
            <a:endParaRPr kumimoji="1" lang="en-US" altLang="ja-JP" sz="3200" u="sng" dirty="0"/>
          </a:p>
          <a:p>
            <a:pPr algn="ctr"/>
            <a:r>
              <a:rPr lang="ja-JP" altLang="en-US" sz="3200" dirty="0"/>
              <a:t>静電場，物質移動，化学反応の順に計算</a:t>
            </a:r>
            <a:endParaRPr lang="en-US" altLang="ja-JP" sz="3200" dirty="0"/>
          </a:p>
          <a:p>
            <a:endParaRPr kumimoji="1" lang="ja-JP" altLang="en-US" sz="3200" u="sng" dirty="0"/>
          </a:p>
        </p:txBody>
      </p:sp>
      <p:cxnSp>
        <p:nvCxnSpPr>
          <p:cNvPr id="13" name="直線矢印コネクタ 12"/>
          <p:cNvCxnSpPr>
            <a:stCxn id="7" idx="0"/>
            <a:endCxn id="16" idx="2"/>
          </p:cNvCxnSpPr>
          <p:nvPr/>
        </p:nvCxnSpPr>
        <p:spPr>
          <a:xfrm flipH="1" flipV="1">
            <a:off x="960480" y="3049667"/>
            <a:ext cx="4952" cy="526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2267" y="780836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現象のタイムスケールと時間増分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651" y="1783111"/>
            <a:ext cx="861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00CC"/>
                </a:solidFill>
              </a:rPr>
              <a:t>ナノ秒     マイクロ秒　     ミリ秒　         秒　        分～日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705" y="221867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電場</a:t>
            </a:r>
            <a:endParaRPr kumimoji="1" lang="en-US" altLang="ja-JP" sz="2800" dirty="0"/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（電気的中性）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8004" y="2146840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速い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化学反応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96957" y="215113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遅い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化学反応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46813" y="23623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物質移動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87117" y="236255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形状変化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4607189" y="3099237"/>
            <a:ext cx="436" cy="4755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607288" y="3584417"/>
            <a:ext cx="239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物質移動</a:t>
            </a:r>
            <a:r>
              <a:rPr kumimoji="1" lang="ja-JP" altLang="en-US" sz="2000" dirty="0">
                <a:solidFill>
                  <a:srgbClr val="FF0000"/>
                </a:solidFill>
              </a:rPr>
              <a:t>解析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FF0000"/>
                </a:solidFill>
              </a:rPr>
              <a:t>で用いる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Symbol" pitchFamily="18" charset="2"/>
              </a:rPr>
              <a:t>時間増分</a:t>
            </a:r>
            <a:r>
              <a:rPr kumimoji="1"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t</a:t>
            </a:r>
            <a:r>
              <a:rPr lang="en-US" altLang="ja-JP" sz="2000" dirty="0">
                <a:solidFill>
                  <a:srgbClr val="FF0000"/>
                </a:solidFill>
              </a:rPr>
              <a:t>=10 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000" dirty="0" err="1">
                <a:solidFill>
                  <a:srgbClr val="FF0000"/>
                </a:solidFill>
              </a:rPr>
              <a:t>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126854" y="530249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</a:rPr>
              <a:t>詳細は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割愛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495443" y="3981577"/>
            <a:ext cx="278634" cy="33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1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ボクセルフェーズ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800" dirty="0"/>
              <a:t>直交等間隔メッシュを利用</a:t>
            </a:r>
            <a:endParaRPr lang="en-US" altLang="ja-JP" sz="2800" dirty="0"/>
          </a:p>
          <a:p>
            <a:r>
              <a:rPr lang="ja-JP" altLang="en-US" sz="2800" dirty="0"/>
              <a:t>金属充填率によるセル分類で形状を表現（</a:t>
            </a:r>
            <a:r>
              <a:rPr lang="en-US" altLang="ja-JP" sz="2800" dirty="0"/>
              <a:t>VOF</a:t>
            </a:r>
            <a:r>
              <a:rPr lang="ja-JP" altLang="en-US" sz="2800" dirty="0"/>
              <a:t>と同類）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u="sng" dirty="0"/>
              <a:t>利点</a:t>
            </a:r>
            <a:r>
              <a:rPr lang="ja-JP" altLang="en-US" sz="2800" dirty="0"/>
              <a:t>　・形状の複雑さによらず，プログラム作成が簡単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　　　　・精度はメッシュ細分化により向上可能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330" y="1237578"/>
            <a:ext cx="5448322" cy="287679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32267" y="780836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セル分割とセル分類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68796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ボクセルフェーズ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「腐食速度＝</a:t>
            </a:r>
            <a:r>
              <a:rPr lang="ja-JP" altLang="en-US" sz="2800" b="1" u="sng" dirty="0"/>
              <a:t>表面積</a:t>
            </a:r>
            <a:r>
              <a:rPr lang="en-US" altLang="ja-JP" sz="2800" dirty="0"/>
              <a:t>×</a:t>
            </a:r>
            <a:r>
              <a:rPr lang="ja-JP" altLang="en-US" sz="2800" dirty="0"/>
              <a:t>電流密度」なので</a:t>
            </a:r>
            <a:r>
              <a:rPr lang="ja-JP" altLang="en-US" sz="2800" b="1" u="sng" dirty="0"/>
              <a:t>表面積</a:t>
            </a:r>
            <a:r>
              <a:rPr lang="ja-JP" altLang="en-US" sz="2800" dirty="0"/>
              <a:t>は重要</a:t>
            </a:r>
            <a:endParaRPr lang="en-US" altLang="ja-JP" sz="2800" dirty="0"/>
          </a:p>
          <a:p>
            <a:r>
              <a:rPr lang="ja-JP" altLang="en-US" sz="2800" dirty="0"/>
              <a:t>階段状なので斜めの</a:t>
            </a:r>
            <a:r>
              <a:rPr lang="ja-JP" altLang="en-US" sz="2800" b="1" u="sng" dirty="0"/>
              <a:t>表面積</a:t>
            </a:r>
            <a:r>
              <a:rPr lang="ja-JP" altLang="en-US" sz="2800" dirty="0"/>
              <a:t>が大きくなる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⇒セルを幾ら小さくしても</a:t>
            </a:r>
            <a:r>
              <a:rPr lang="ja-JP" altLang="en-US" sz="2800" b="1" u="sng" dirty="0">
                <a:solidFill>
                  <a:srgbClr val="FF0000"/>
                </a:solidFill>
              </a:rPr>
              <a:t>表面積</a:t>
            </a:r>
            <a:r>
              <a:rPr lang="ja-JP" altLang="en-US" sz="2800" b="1" dirty="0">
                <a:solidFill>
                  <a:srgbClr val="FF0000"/>
                </a:solidFill>
              </a:rPr>
              <a:t>の精度が向上しない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5" name="Picture 1" descr="C:\Users\Takiyasu\Documents\My Dropbox\M_lab\発表\修論発表\ボクセル法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8514" y="1147253"/>
            <a:ext cx="6999114" cy="358555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32267" y="780836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標準的ボクセル法の問題点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3844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ボクセルフェーズ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「</a:t>
            </a:r>
            <a:r>
              <a:rPr lang="en-US" altLang="ja-JP" sz="2800" b="1" u="sng" dirty="0"/>
              <a:t>Smooth Surface</a:t>
            </a:r>
            <a:r>
              <a:rPr lang="ja-JP" altLang="en-US" sz="2800" dirty="0"/>
              <a:t>」を導入</a:t>
            </a:r>
            <a:endParaRPr lang="en-US" altLang="ja-JP" sz="2800" dirty="0"/>
          </a:p>
          <a:p>
            <a:pPr marL="457200" lvl="1" indent="0">
              <a:buNone/>
            </a:pPr>
            <a:r>
              <a:rPr lang="ja-JP" altLang="en-US" dirty="0"/>
              <a:t>＝ 各境界セルの</a:t>
            </a:r>
            <a:r>
              <a:rPr lang="ja-JP" altLang="en-US" b="1" dirty="0"/>
              <a:t>代表点</a:t>
            </a:r>
            <a:r>
              <a:rPr lang="ja-JP" altLang="en-US" dirty="0"/>
              <a:t>の線分連結；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sz="2800" dirty="0"/>
              <a:t>セルの金属充填率，内部セルとの位置関係で決定</a:t>
            </a:r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b="1" u="sng" dirty="0"/>
              <a:t>Smooth Surface</a:t>
            </a:r>
            <a:r>
              <a:rPr lang="ja-JP" altLang="en-US" sz="2800" b="1" u="sng" dirty="0"/>
              <a:t>の表面積</a:t>
            </a:r>
            <a:r>
              <a:rPr lang="ja-JP" altLang="en-US" sz="2800" dirty="0"/>
              <a:t>を</a:t>
            </a:r>
            <a:r>
              <a:rPr lang="ja-JP" altLang="en-US" sz="2800" dirty="0">
                <a:solidFill>
                  <a:srgbClr val="FF0000"/>
                </a:solidFill>
              </a:rPr>
              <a:t>有限体積フェーズ</a:t>
            </a:r>
            <a:r>
              <a:rPr lang="ja-JP" altLang="en-US" sz="2800" dirty="0"/>
              <a:t>で利用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9345" y="967393"/>
            <a:ext cx="5616622" cy="296566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32267" y="78083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表面積問題</a:t>
            </a:r>
            <a:endParaRPr lang="en-US" altLang="ja-JP" sz="2400" u="sng" dirty="0"/>
          </a:p>
          <a:p>
            <a:r>
              <a:rPr lang="ja-JP" altLang="en-US" sz="2400" u="sng" dirty="0"/>
              <a:t>の解決法</a:t>
            </a:r>
            <a:endParaRPr kumimoji="1" lang="ja-JP" altLang="en-US" sz="2400" u="sng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787703" y="3092521"/>
            <a:ext cx="1109609" cy="115070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7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解析例：</a:t>
            </a:r>
            <a:r>
              <a:rPr lang="en-US" altLang="ja-JP" dirty="0"/>
              <a:t>Smooth Surface</a:t>
            </a:r>
            <a:r>
              <a:rPr lang="ja-JP" altLang="en-US" dirty="0"/>
              <a:t>の検証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一様腐食速度を与えた円の進展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2400" dirty="0"/>
              <a:t>ボクセル表面を利用　　　　</a:t>
            </a:r>
            <a:r>
              <a:rPr lang="en-US" altLang="ja-JP" sz="2400" b="1" u="sng" dirty="0"/>
              <a:t>Smooth Surface</a:t>
            </a:r>
            <a:r>
              <a:rPr lang="ja-JP" altLang="en-US" sz="2400" dirty="0"/>
              <a:t>を利用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dirty="0"/>
              <a:t>ボクセル表面の場合，</a:t>
            </a:r>
            <a:r>
              <a:rPr lang="en-US" altLang="ja-JP" dirty="0"/>
              <a:t>45</a:t>
            </a:r>
            <a:r>
              <a:rPr lang="ja-JP" altLang="en-US" dirty="0"/>
              <a:t>度方向の進展が速い</a:t>
            </a:r>
            <a:endParaRPr lang="en-US" altLang="ja-JP" dirty="0"/>
          </a:p>
          <a:p>
            <a:r>
              <a:rPr lang="en-US" altLang="ja-JP" b="1" u="sng" dirty="0"/>
              <a:t>Smooth Surface</a:t>
            </a:r>
            <a:r>
              <a:rPr lang="ja-JP" altLang="en-US" dirty="0"/>
              <a:t>の場合，円のまま広がる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5" name="circ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850" y="1131878"/>
            <a:ext cx="6972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解析例：すきま腐食解析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05413"/>
            <a:ext cx="3945406" cy="25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7544" y="2948172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/>
              <a:t>イオン種</a:t>
            </a:r>
            <a:r>
              <a:rPr lang="ja-JP" altLang="en-US" dirty="0"/>
              <a:t>　 </a:t>
            </a:r>
            <a:r>
              <a:rPr lang="en-US" altLang="ja-JP" dirty="0"/>
              <a:t>Cr</a:t>
            </a:r>
            <a:r>
              <a:rPr lang="en-US" altLang="ja-JP" baseline="30000" dirty="0"/>
              <a:t>3+</a:t>
            </a:r>
            <a:r>
              <a:rPr lang="en-US" altLang="ja-JP" dirty="0"/>
              <a:t>, Fe</a:t>
            </a:r>
            <a:r>
              <a:rPr lang="en-US" altLang="ja-JP" baseline="30000" dirty="0"/>
              <a:t>2+</a:t>
            </a:r>
            <a:r>
              <a:rPr lang="en-US" altLang="ja-JP" dirty="0"/>
              <a:t>, H</a:t>
            </a:r>
            <a:r>
              <a:rPr lang="en-US" altLang="ja-JP" baseline="30000" dirty="0"/>
              <a:t>+</a:t>
            </a:r>
            <a:r>
              <a:rPr lang="en-US" altLang="ja-JP" dirty="0"/>
              <a:t>, </a:t>
            </a:r>
            <a:r>
              <a:rPr lang="en-US" altLang="ja-JP" dirty="0" err="1"/>
              <a:t>Cl</a:t>
            </a:r>
            <a:r>
              <a:rPr lang="en-US" altLang="ja-JP" baseline="30000" dirty="0"/>
              <a:t>-</a:t>
            </a:r>
            <a:r>
              <a:rPr lang="en-US" altLang="ja-JP" dirty="0"/>
              <a:t>, Na</a:t>
            </a:r>
            <a:r>
              <a:rPr lang="en-US" altLang="ja-JP" baseline="30000" dirty="0"/>
              <a:t>+</a:t>
            </a:r>
            <a:r>
              <a:rPr lang="en-US" altLang="ja-JP" dirty="0"/>
              <a:t>, CrOH</a:t>
            </a:r>
            <a:r>
              <a:rPr lang="en-US" altLang="ja-JP" baseline="30000" dirty="0"/>
              <a:t>2+</a:t>
            </a:r>
            <a:r>
              <a:rPr lang="en-US" altLang="ja-JP" dirty="0"/>
              <a:t>, CrCl</a:t>
            </a:r>
            <a:r>
              <a:rPr lang="en-US" altLang="ja-JP" baseline="30000" dirty="0"/>
              <a:t>2+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231542"/>
            <a:ext cx="643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indent="-1371600">
              <a:tabLst>
                <a:tab pos="1436688" algn="l"/>
              </a:tabLst>
            </a:pPr>
            <a:r>
              <a:rPr lang="ja-JP" altLang="en-US" u="sng" dirty="0"/>
              <a:t>金属境界条件</a:t>
            </a:r>
            <a:r>
              <a:rPr lang="en-US" altLang="ja-JP" dirty="0"/>
              <a:t>	</a:t>
            </a:r>
            <a:r>
              <a:rPr lang="ja-JP" altLang="en-US" dirty="0"/>
              <a:t>　右上の</a:t>
            </a:r>
            <a:r>
              <a:rPr lang="en-US" altLang="ja-JP" dirty="0"/>
              <a:t>pH</a:t>
            </a:r>
            <a:r>
              <a:rPr lang="ja-JP" altLang="en-US" dirty="0"/>
              <a:t>依存分極曲線（</a:t>
            </a:r>
            <a:r>
              <a:rPr lang="ja-JP" altLang="en-US" dirty="0">
                <a:solidFill>
                  <a:srgbClr val="104AEE"/>
                </a:solidFill>
              </a:rPr>
              <a:t>過不動態領域を模擬</a:t>
            </a:r>
            <a:r>
              <a:rPr lang="ja-JP" altLang="en-US" dirty="0"/>
              <a:t>）</a:t>
            </a:r>
            <a:endParaRPr lang="en-US" altLang="ja-JP" dirty="0"/>
          </a:p>
          <a:p>
            <a:pPr lvl="3" indent="-1371600">
              <a:tabLst>
                <a:tab pos="1436688" algn="l"/>
              </a:tabLst>
            </a:pPr>
            <a:r>
              <a:rPr lang="en-US" altLang="ja-JP" dirty="0"/>
              <a:t> 		</a:t>
            </a:r>
            <a:r>
              <a:rPr lang="ja-JP" altLang="en-US" dirty="0"/>
              <a:t>　組成比　</a:t>
            </a:r>
            <a:r>
              <a:rPr lang="en-US" altLang="ja-JP" dirty="0"/>
              <a:t>SUS304</a:t>
            </a:r>
            <a:r>
              <a:rPr lang="ja-JP" altLang="en-US" dirty="0"/>
              <a:t>を模擬，</a:t>
            </a:r>
            <a:r>
              <a:rPr lang="en-US" altLang="ja-JP" dirty="0"/>
              <a:t>Fe 80%, Cr 20%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9388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22288">
              <a:tabLst>
                <a:tab pos="1436688" algn="l"/>
              </a:tabLst>
            </a:pPr>
            <a:r>
              <a:rPr lang="ja-JP" altLang="en-US" u="sng" dirty="0"/>
              <a:t>沖合境界条件</a:t>
            </a:r>
            <a:r>
              <a:rPr lang="en-US" altLang="ja-JP" dirty="0"/>
              <a:t>	</a:t>
            </a:r>
            <a:r>
              <a:rPr lang="ja-JP" altLang="en-US" dirty="0"/>
              <a:t>　電位一定　</a:t>
            </a:r>
            <a:r>
              <a:rPr lang="en-US" altLang="ja-JP" dirty="0"/>
              <a:t>-0.05 [V vs. Ag/</a:t>
            </a:r>
            <a:r>
              <a:rPr lang="en-US" altLang="ja-JP" dirty="0" err="1"/>
              <a:t>AgCl</a:t>
            </a:r>
            <a:r>
              <a:rPr lang="en-US" altLang="ja-JP" dirty="0"/>
              <a:t>]</a:t>
            </a:r>
          </a:p>
          <a:p>
            <a:pPr defTabSz="606425">
              <a:tabLst>
                <a:tab pos="1436688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　濃度一定　</a:t>
            </a:r>
            <a:r>
              <a:rPr lang="en-US" altLang="ja-JP" dirty="0"/>
              <a:t>pH7</a:t>
            </a:r>
            <a:r>
              <a:rPr lang="ja-JP" altLang="en-US" dirty="0" err="1"/>
              <a:t>，</a:t>
            </a:r>
            <a:r>
              <a:rPr lang="en-US" altLang="ja-JP" dirty="0"/>
              <a:t> 550 [mol m</a:t>
            </a:r>
            <a:r>
              <a:rPr lang="en-US" altLang="ja-JP" baseline="30000" dirty="0"/>
              <a:t>-3</a:t>
            </a:r>
            <a:r>
              <a:rPr lang="en-US" altLang="ja-JP" dirty="0"/>
              <a:t>] NaCl</a:t>
            </a:r>
            <a:r>
              <a:rPr lang="ja-JP" altLang="en-US" dirty="0"/>
              <a:t>水溶液　　　　　　　　　　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5671702"/>
            <a:ext cx="466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初期濃度</a:t>
            </a:r>
            <a:r>
              <a:rPr kumimoji="1" lang="ja-JP" altLang="en-US" dirty="0"/>
              <a:t>　</a:t>
            </a:r>
            <a:r>
              <a:rPr lang="en-US" altLang="ja-JP" dirty="0"/>
              <a:t>pH4</a:t>
            </a:r>
            <a:r>
              <a:rPr lang="ja-JP" altLang="en-US" dirty="0" err="1"/>
              <a:t>，</a:t>
            </a:r>
            <a:r>
              <a:rPr lang="en-US" altLang="ja-JP" dirty="0"/>
              <a:t> 550 [mol m</a:t>
            </a:r>
            <a:r>
              <a:rPr lang="en-US" altLang="ja-JP" baseline="30000" dirty="0"/>
              <a:t>-3</a:t>
            </a:r>
            <a:r>
              <a:rPr lang="en-US" altLang="ja-JP" dirty="0"/>
              <a:t>] NaCl</a:t>
            </a:r>
            <a:r>
              <a:rPr lang="ja-JP" altLang="en-US" dirty="0"/>
              <a:t>水溶液</a:t>
            </a:r>
            <a:endParaRPr lang="en-US" altLang="ja-JP" dirty="0"/>
          </a:p>
          <a:p>
            <a:r>
              <a:rPr lang="ja-JP" altLang="en-US" u="sng" dirty="0"/>
              <a:t>時間増分</a:t>
            </a:r>
            <a:r>
              <a:rPr lang="ja-JP" altLang="en-US" dirty="0"/>
              <a:t>　</a:t>
            </a:r>
            <a:r>
              <a:rPr lang="en-US" altLang="ja-JP" dirty="0"/>
              <a:t>1 ×10</a:t>
            </a:r>
            <a:r>
              <a:rPr lang="en-US" altLang="ja-JP" baseline="30000" dirty="0"/>
              <a:t>-2</a:t>
            </a:r>
            <a:r>
              <a:rPr lang="en-US" altLang="ja-JP" dirty="0"/>
              <a:t> [s]</a:t>
            </a:r>
            <a:r>
              <a:rPr lang="ja-JP" altLang="en-US" dirty="0"/>
              <a:t>　　</a:t>
            </a:r>
            <a:r>
              <a:rPr lang="ja-JP" altLang="en-US" u="sng" dirty="0"/>
              <a:t>解析時間</a:t>
            </a:r>
            <a:r>
              <a:rPr lang="ja-JP" altLang="en-US" dirty="0"/>
              <a:t>　</a:t>
            </a:r>
            <a:r>
              <a:rPr lang="en-US" altLang="ja-JP" dirty="0"/>
              <a:t>1 [day]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9475"/>
            <a:ext cx="4968552" cy="1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7544" y="8471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/>
              <a:t>初期形状</a:t>
            </a:r>
            <a:endParaRPr kumimoji="1" lang="ja-JP" altLang="en-US" u="sng" dirty="0"/>
          </a:p>
        </p:txBody>
      </p:sp>
      <p:pic>
        <p:nvPicPr>
          <p:cNvPr id="12" name="Picture 2" descr="C:\Users\juntaki\Desktop\texclip201202111832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95" y="3571885"/>
            <a:ext cx="22574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untaki\Desktop\texclip201202111833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95" y="3893926"/>
            <a:ext cx="216598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67544" y="35114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/>
              <a:t>化学反応</a:t>
            </a:r>
            <a:endParaRPr kumimoji="1" lang="en-US" altLang="ja-JP" u="sng" dirty="0"/>
          </a:p>
        </p:txBody>
      </p:sp>
    </p:spTree>
    <p:extLst>
      <p:ext uri="{BB962C8B-B14F-4D97-AF65-F5344CB8AC3E}">
        <p14:creationId xmlns:p14="http://schemas.microsoft.com/office/powerpoint/2010/main" val="329937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解析例：すきま腐食解析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368422" y="3253065"/>
            <a:ext cx="2323407" cy="0"/>
          </a:xfrm>
          <a:prstGeom prst="line">
            <a:avLst/>
          </a:prstGeom>
          <a:ln w="38100" cap="flat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56999" y="325306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1mm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767" y="367566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開口部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30896" y="4406470"/>
            <a:ext cx="8361584" cy="2062103"/>
            <a:chOff x="530896" y="4581128"/>
            <a:chExt cx="8361584" cy="2062103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30896" y="4581128"/>
              <a:ext cx="8361584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/>
                <a:t>開口部から少し入った部分が最も腐食する結果</a:t>
              </a:r>
              <a:endParaRPr lang="en-US" altLang="ja-JP" sz="3200" dirty="0"/>
            </a:p>
            <a:p>
              <a:pPr lvl="1"/>
              <a:r>
                <a:rPr lang="en-US" altLang="ja-JP" sz="3200" dirty="0"/>
                <a:t>	</a:t>
              </a:r>
              <a:r>
                <a:rPr lang="ja-JP" altLang="en-US" sz="3200" dirty="0"/>
                <a:t>内部では</a:t>
              </a:r>
              <a:r>
                <a:rPr lang="en-US" altLang="ja-JP" sz="3200" dirty="0"/>
                <a:t>IR</a:t>
              </a:r>
              <a:r>
                <a:rPr lang="ja-JP" altLang="en-US" sz="3200" dirty="0"/>
                <a:t>ドロップにより腐食しない</a:t>
              </a:r>
              <a:endParaRPr lang="en-US" altLang="ja-JP" sz="3200" dirty="0"/>
            </a:p>
            <a:p>
              <a:pPr lvl="1"/>
              <a:r>
                <a:rPr lang="ja-JP" altLang="en-US" sz="3200" dirty="0"/>
                <a:t>    開口部では</a:t>
              </a:r>
              <a:r>
                <a:rPr lang="en-US" altLang="ja-JP" sz="3200" dirty="0"/>
                <a:t>H</a:t>
              </a:r>
              <a:r>
                <a:rPr lang="en-US" altLang="ja-JP" sz="3200" baseline="30000" dirty="0"/>
                <a:t>+</a:t>
              </a:r>
              <a:r>
                <a:rPr lang="ja-JP" altLang="en-US" sz="3200" dirty="0"/>
                <a:t>濃度が低く腐食しない</a:t>
              </a:r>
              <a:endParaRPr lang="en-US" altLang="ja-JP" sz="3200" dirty="0"/>
            </a:p>
            <a:p>
              <a:pPr lvl="1"/>
              <a:r>
                <a:rPr lang="en-US" altLang="ja-JP" sz="3200" dirty="0"/>
                <a:t>	</a:t>
              </a:r>
            </a:p>
          </p:txBody>
        </p:sp>
        <p:sp>
          <p:nvSpPr>
            <p:cNvPr id="10" name="右矢印 9"/>
            <p:cNvSpPr/>
            <p:nvPr/>
          </p:nvSpPr>
          <p:spPr>
            <a:xfrm>
              <a:off x="573733" y="5365958"/>
              <a:ext cx="553998" cy="43930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左中かっこ 10"/>
            <p:cNvSpPr/>
            <p:nvPr/>
          </p:nvSpPr>
          <p:spPr>
            <a:xfrm>
              <a:off x="1229686" y="5157192"/>
              <a:ext cx="173962" cy="864096"/>
            </a:xfrm>
            <a:prstGeom prst="leftBr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resul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5" y="1435833"/>
            <a:ext cx="9126010" cy="161047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46122" y="796583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/>
              <a:t>解析結果（移動境界と水素イオン濃度）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1200" y="3058561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１日を５秒にして早回し再生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6" idx="0"/>
          </p:cNvCxnSpPr>
          <p:nvPr/>
        </p:nvCxnSpPr>
        <p:spPr>
          <a:xfrm flipH="1" flipV="1">
            <a:off x="400692" y="2825393"/>
            <a:ext cx="461073" cy="850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解析例：すきま腐食解析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4" name="Picture 4" descr="C:\Users\Takiyasu\Documents\My Dropbox\M_lab\発表\修論発表\exp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0646" y="3212853"/>
            <a:ext cx="2236780" cy="2387021"/>
          </a:xfrm>
          <a:prstGeom prst="rect">
            <a:avLst/>
          </a:prstGeom>
          <a:noFill/>
        </p:spPr>
      </p:pic>
      <p:sp>
        <p:nvSpPr>
          <p:cNvPr id="5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Arial" pitchFamily="34" charset="0"/>
                <a:ea typeface="MS PGothic" pitchFamily="50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MS PGothic" pitchFamily="50" charset="-128"/>
                <a:cs typeface="+mn-cs"/>
              </a:defRPr>
            </a:lvl9pPr>
          </a:lstStyle>
          <a:p>
            <a:fld id="{70AEF41F-9184-4002-92D9-F3775E7C9AA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Picture 3" descr="C:\Users\Takiyasu\Documents\My Dropbox\M_lab\発表\修論発表\実験装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880" y="784480"/>
            <a:ext cx="3443610" cy="236712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11560" y="5640970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円周部分（すき間開口部）が腐食することを確認した</a:t>
            </a:r>
            <a:endParaRPr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6130646" y="4591762"/>
            <a:ext cx="8640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8" idx="1"/>
          </p:cNvCxnSpPr>
          <p:nvPr/>
        </p:nvCxnSpPr>
        <p:spPr>
          <a:xfrm flipH="1" flipV="1">
            <a:off x="5342557" y="4447746"/>
            <a:ext cx="788089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46122" y="7965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/>
              <a:t>実験</a:t>
            </a:r>
            <a:r>
              <a:rPr kumimoji="1" lang="ja-JP" altLang="en-US" sz="2400" u="sng" dirty="0"/>
              <a:t>結果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26165" y="2520615"/>
            <a:ext cx="124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外部電圧</a:t>
            </a:r>
            <a:endParaRPr kumimoji="1" lang="en-US" altLang="ja-JP" sz="1600" dirty="0"/>
          </a:p>
          <a:p>
            <a:r>
              <a:rPr kumimoji="1" lang="ja-JP" altLang="en-US" sz="1600" dirty="0"/>
              <a:t>を加えて</a:t>
            </a:r>
            <a:endParaRPr kumimoji="1" lang="en-US" altLang="ja-JP" sz="1600" dirty="0"/>
          </a:p>
          <a:p>
            <a:r>
              <a:rPr lang="ja-JP" altLang="en-US" sz="1600" dirty="0"/>
              <a:t>不導体被膜を一旦破壊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04148" y="5205741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１日を５秒にして早回し再生</a:t>
            </a:r>
            <a:endParaRPr kumimoji="1" lang="ja-JP" altLang="en-US" dirty="0"/>
          </a:p>
        </p:txBody>
      </p:sp>
      <p:pic>
        <p:nvPicPr>
          <p:cNvPr id="15" name="interval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46" y="1258248"/>
            <a:ext cx="5263324" cy="39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まとめ／今後の課題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まとめ</a:t>
            </a:r>
            <a:r>
              <a:rPr lang="en-US" altLang="ja-JP" sz="2800" dirty="0"/>
              <a:t>】</a:t>
            </a:r>
          </a:p>
          <a:p>
            <a:r>
              <a:rPr lang="ja-JP" altLang="en-US" sz="2800" dirty="0"/>
              <a:t>局部腐食の</a:t>
            </a:r>
            <a:r>
              <a:rPr lang="ja-JP" altLang="en-US" sz="2800" dirty="0">
                <a:solidFill>
                  <a:srgbClr val="000000"/>
                </a:solidFill>
              </a:rPr>
              <a:t>電気化学的メカニズム</a:t>
            </a:r>
            <a:r>
              <a:rPr lang="ja-JP" altLang="en-US" sz="2800" dirty="0"/>
              <a:t>と腐食進展による形状変化を考慮した数値解析手法を提案した．</a:t>
            </a:r>
            <a:endParaRPr lang="en-US" altLang="ja-JP" sz="2400" dirty="0"/>
          </a:p>
          <a:p>
            <a:pPr lvl="1" indent="-342900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移動境界</a:t>
            </a:r>
            <a:r>
              <a:rPr lang="ja-JP" altLang="en-US" sz="2400" dirty="0"/>
              <a:t>を簡便に扱うために</a:t>
            </a:r>
            <a:r>
              <a:rPr lang="ja-JP" altLang="en-US" sz="2400" u="sng" dirty="0"/>
              <a:t>ボクセル有限体積</a:t>
            </a:r>
            <a:r>
              <a:rPr lang="ja-JP" altLang="en-US" sz="2400" dirty="0"/>
              <a:t>を採用</a:t>
            </a:r>
            <a:endParaRPr lang="en-US" altLang="ja-JP" sz="2400" dirty="0"/>
          </a:p>
          <a:p>
            <a:pPr lvl="1" indent="-342900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物質量保存</a:t>
            </a:r>
            <a:r>
              <a:rPr lang="ja-JP" altLang="en-US" sz="2400" dirty="0"/>
              <a:t>を満足させるために</a:t>
            </a:r>
            <a:r>
              <a:rPr lang="ja-JP" altLang="en-US" sz="2400" u="sng" dirty="0"/>
              <a:t>有限体積法</a:t>
            </a:r>
            <a:r>
              <a:rPr lang="ja-JP" altLang="en-US" sz="2400" dirty="0"/>
              <a:t>を採用</a:t>
            </a:r>
            <a:endParaRPr lang="en-US" altLang="ja-JP" sz="2400" dirty="0"/>
          </a:p>
          <a:p>
            <a:pPr lvl="1" indent="-342900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電気的中性</a:t>
            </a:r>
            <a:r>
              <a:rPr lang="ja-JP" altLang="en-US" sz="2400" dirty="0"/>
              <a:t>を満足させるための</a:t>
            </a:r>
            <a:r>
              <a:rPr lang="en-US" altLang="ja-JP" sz="2400" u="sng" dirty="0"/>
              <a:t>Projection</a:t>
            </a:r>
            <a:r>
              <a:rPr lang="ja-JP" altLang="en-US" sz="2400" u="sng" dirty="0"/>
              <a:t>法</a:t>
            </a:r>
            <a:r>
              <a:rPr lang="ja-JP" altLang="en-US" sz="2400" dirty="0"/>
              <a:t>による補正法</a:t>
            </a:r>
            <a:endParaRPr lang="en-US" altLang="ja-JP" sz="2400" dirty="0"/>
          </a:p>
          <a:p>
            <a:pPr lvl="1" indent="-342900"/>
            <a:r>
              <a:rPr lang="ja-JP" altLang="en-US" sz="2400" dirty="0"/>
              <a:t>ボクセル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表面積</a:t>
            </a:r>
            <a:r>
              <a:rPr lang="ja-JP" altLang="en-US" sz="2400" dirty="0"/>
              <a:t>を補正するための</a:t>
            </a:r>
            <a:r>
              <a:rPr lang="en-US" altLang="ja-JP" sz="2400" u="sng" dirty="0"/>
              <a:t>Smooth Surface</a:t>
            </a:r>
            <a:r>
              <a:rPr lang="ja-JP" altLang="en-US" sz="2400" dirty="0"/>
              <a:t>を提案</a:t>
            </a:r>
            <a:endParaRPr lang="en-US" altLang="ja-JP" sz="2800" dirty="0"/>
          </a:p>
          <a:p>
            <a:r>
              <a:rPr lang="ja-JP" altLang="en-US" sz="2800" dirty="0"/>
              <a:t>すきま腐食の実験的傾向を解析により再現した．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1000" dirty="0"/>
              <a:t>　</a:t>
            </a:r>
          </a:p>
          <a:p>
            <a:pPr marL="0" indent="0">
              <a:buNone/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今後の課題</a:t>
            </a:r>
            <a:r>
              <a:rPr kumimoji="1" lang="en-US" altLang="ja-JP" sz="2800" dirty="0"/>
              <a:t>】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Smooth Surface</a:t>
            </a:r>
            <a:r>
              <a:rPr lang="ja-JP" altLang="en-US" sz="2800" dirty="0">
                <a:solidFill>
                  <a:srgbClr val="FF0000"/>
                </a:solidFill>
              </a:rPr>
              <a:t>以外の選択肢（</a:t>
            </a:r>
            <a:r>
              <a:rPr lang="en-US" altLang="ja-JP" sz="2800" dirty="0">
                <a:solidFill>
                  <a:srgbClr val="FF0000"/>
                </a:solidFill>
              </a:rPr>
              <a:t>3D</a:t>
            </a:r>
            <a:r>
              <a:rPr lang="ja-JP" altLang="en-US" sz="2800" dirty="0">
                <a:solidFill>
                  <a:srgbClr val="FF0000"/>
                </a:solidFill>
              </a:rPr>
              <a:t>化は相当面倒）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現実に即した複雑な分極曲線を用いた解析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751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局部腐食とは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3530470"/>
            <a:ext cx="8641655" cy="2867154"/>
          </a:xfrm>
        </p:spPr>
        <p:txBody>
          <a:bodyPr/>
          <a:lstStyle/>
          <a:p>
            <a:r>
              <a:rPr lang="ja-JP" altLang="en-US" sz="2800" dirty="0"/>
              <a:t>孔食，すきま腐食等の</a:t>
            </a:r>
            <a:r>
              <a:rPr lang="en-US" altLang="ja-JP" sz="2800" dirty="0" err="1"/>
              <a:t>Cl</a:t>
            </a:r>
            <a:r>
              <a:rPr lang="en-US" altLang="ja-JP" sz="2800" baseline="30000" dirty="0"/>
              <a:t>-</a:t>
            </a:r>
            <a:r>
              <a:rPr lang="ja-JP" altLang="en-US" sz="2800" dirty="0"/>
              <a:t>環境下で発生する腐食</a:t>
            </a:r>
            <a:endParaRPr lang="en-US" altLang="ja-JP" sz="2800" dirty="0"/>
          </a:p>
          <a:p>
            <a:r>
              <a:rPr lang="ja-JP" altLang="en-US" sz="2800" dirty="0"/>
              <a:t>ステンレス鋼など耐食性合金にも発生</a:t>
            </a:r>
            <a:endParaRPr lang="en-US" altLang="ja-JP" sz="2800" dirty="0"/>
          </a:p>
          <a:p>
            <a:r>
              <a:rPr lang="ja-JP" altLang="en-US" sz="2800" dirty="0"/>
              <a:t>局所的に高速で進展</a:t>
            </a:r>
            <a:endParaRPr lang="en-US" altLang="ja-JP" sz="2800" dirty="0"/>
          </a:p>
          <a:p>
            <a:r>
              <a:rPr lang="ja-JP" altLang="en-US" sz="2800" dirty="0"/>
              <a:t>海洋構造物などで寿命の原因（数ヶ月～数年）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例）海水ポンプ，海水パイプライン，融雪剤を被る自動車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38445" y="764704"/>
            <a:ext cx="8501038" cy="2477281"/>
            <a:chOff x="238445" y="764704"/>
            <a:chExt cx="8501038" cy="247728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080961" y="2841875"/>
              <a:ext cx="4408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Fig. </a:t>
              </a:r>
              <a:r>
                <a:rPr lang="ja-JP" altLang="en-US" sz="2000" dirty="0"/>
                <a:t>フランジ部に発生したす</a:t>
              </a:r>
              <a:r>
                <a:rPr lang="ja-JP" altLang="en-US" sz="2000" dirty="0" err="1"/>
                <a:t>きま</a:t>
              </a:r>
              <a:r>
                <a:rPr lang="ja-JP" altLang="en-US" sz="2000" dirty="0"/>
                <a:t>腐食</a:t>
              </a:r>
              <a:r>
                <a:rPr lang="en-US" altLang="ja-JP" sz="2000" baseline="30000" dirty="0"/>
                <a:t>[1]</a:t>
              </a:r>
            </a:p>
          </p:txBody>
        </p:sp>
        <p:pic>
          <p:nvPicPr>
            <p:cNvPr id="7" name="Picture 3" descr="C:\Users\juntaki\Desktop\2413031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09" r="24509"/>
            <a:stretch/>
          </p:blipFill>
          <p:spPr bwMode="auto">
            <a:xfrm>
              <a:off x="395536" y="764704"/>
              <a:ext cx="2591937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sync\Dropbox\M_lab\発表\全体ゼミ\fran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489" y="780415"/>
              <a:ext cx="5607994" cy="207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38445" y="2841875"/>
              <a:ext cx="3050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Fig. </a:t>
              </a:r>
              <a:r>
                <a:rPr lang="ja-JP" altLang="en-US" sz="2000" baseline="30000" dirty="0"/>
                <a:t>　</a:t>
              </a:r>
              <a:r>
                <a:rPr lang="ja-JP" altLang="en-US" sz="2000" dirty="0"/>
                <a:t>孔食したステンレス鋼</a:t>
              </a:r>
              <a:endParaRPr lang="en-US" altLang="ja-JP" sz="20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763862" y="3222693"/>
            <a:ext cx="720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[1]</a:t>
            </a:r>
            <a:r>
              <a:rPr lang="ja-JP" altLang="en-US" sz="1400" dirty="0"/>
              <a:t>宮坂松甫</a:t>
            </a:r>
            <a:r>
              <a:rPr lang="en-US" altLang="ja-JP" sz="1400" dirty="0"/>
              <a:t>, </a:t>
            </a:r>
            <a:r>
              <a:rPr lang="ja-JP" altLang="en-US" sz="1400" dirty="0"/>
              <a:t>腐食防食講座</a:t>
            </a:r>
            <a:r>
              <a:rPr lang="en-US" altLang="ja-JP" sz="1400" dirty="0"/>
              <a:t>-</a:t>
            </a:r>
            <a:r>
              <a:rPr lang="ja-JP" altLang="en-US" sz="1400" dirty="0"/>
              <a:t>海水ポンプの腐食と対策技術</a:t>
            </a:r>
            <a:r>
              <a:rPr lang="en-US" altLang="ja-JP" sz="1400" dirty="0"/>
              <a:t>-, </a:t>
            </a:r>
            <a:r>
              <a:rPr lang="ja-JP" altLang="en-US" sz="1400" dirty="0"/>
              <a:t>エバラ時報</a:t>
            </a:r>
            <a:r>
              <a:rPr lang="en-US" altLang="ja-JP" sz="1400" dirty="0"/>
              <a:t>224 </a:t>
            </a:r>
            <a:r>
              <a:rPr lang="ja-JP" altLang="en-US" sz="1400" dirty="0"/>
              <a:t>号 </a:t>
            </a:r>
            <a:r>
              <a:rPr lang="en-US" altLang="ja-JP" sz="1400" dirty="0"/>
              <a:t>pp.28-37 (2009)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9908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ja-JP" sz="8000" dirty="0"/>
          </a:p>
          <a:p>
            <a:pPr marL="0" indent="0" algn="ctr">
              <a:buNone/>
            </a:pPr>
            <a:r>
              <a:rPr lang="ja-JP" altLang="en-US" sz="13800" dirty="0"/>
              <a:t>付録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33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611560" y="4500426"/>
            <a:ext cx="7344816" cy="16468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611560" y="2924944"/>
            <a:ext cx="3528392" cy="14481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611560" y="980728"/>
            <a:ext cx="3528392" cy="18722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電気的中性</a:t>
            </a:r>
            <a:r>
              <a:rPr lang="ja-JP" altLang="en-US" dirty="0"/>
              <a:t>の</a:t>
            </a:r>
            <a:r>
              <a:rPr kumimoji="1" lang="ja-JP" altLang="en-US" dirty="0"/>
              <a:t>維持（実現象）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6269250"/>
            <a:ext cx="776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→解析のタイムステップが電気的中性の維持のため小さくなる（ナノ秒）</a:t>
            </a:r>
            <a:endParaRPr lang="en-US" altLang="ja-JP" sz="2000" dirty="0"/>
          </a:p>
        </p:txBody>
      </p:sp>
      <p:pic>
        <p:nvPicPr>
          <p:cNvPr id="3077" name="Picture 5" descr="D:\Dropbox\M_lab\発表\CMD2011\texclip201110011502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1808798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83568" y="1052736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イオンの拡散などで</a:t>
            </a:r>
            <a:endParaRPr lang="en-US" altLang="ja-JP" dirty="0"/>
          </a:p>
          <a:p>
            <a:r>
              <a:rPr lang="ja-JP" altLang="en-US" dirty="0"/>
              <a:t>電気的中性が満たされなくなると，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1" b="-1"/>
          <a:stretch/>
        </p:blipFill>
        <p:spPr bwMode="auto">
          <a:xfrm>
            <a:off x="899592" y="4869160"/>
            <a:ext cx="6386513" cy="82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4" r="53649" b="45412"/>
          <a:stretch/>
        </p:blipFill>
        <p:spPr bwMode="auto">
          <a:xfrm>
            <a:off x="898038" y="3007969"/>
            <a:ext cx="2948450" cy="12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untaki\Desktop\texclip201202080257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172745" cy="7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3568" y="2924944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大きな電位差が発生</a:t>
            </a:r>
            <a:endParaRPr lang="en-US" altLang="ja-JP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08237" y="4499828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電気的中性に戻す高速な電気泳動</a:t>
            </a:r>
            <a:endParaRPr lang="en-US" altLang="ja-JP" dirty="0"/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61576"/>
              </p:ext>
            </p:extLst>
          </p:nvPr>
        </p:nvGraphicFramePr>
        <p:xfrm>
          <a:off x="4921298" y="980728"/>
          <a:ext cx="3611142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電位 </a:t>
                      </a:r>
                      <a:r>
                        <a:rPr kumimoji="1" lang="en-US" altLang="ja-JP" sz="1600" dirty="0"/>
                        <a:t>[V]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F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ファラデー定数</a:t>
                      </a:r>
                      <a:r>
                        <a:rPr kumimoji="1" lang="en-US" altLang="ja-JP" sz="1600" dirty="0"/>
                        <a:t>[C mol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l-GR" altLang="ja-JP" sz="1600" i="1" dirty="0"/>
                        <a:t>ε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溶液の誘電率 </a:t>
                      </a:r>
                      <a:r>
                        <a:rPr kumimoji="1" lang="en-US" altLang="ja-JP" sz="1600" dirty="0"/>
                        <a:t>[F m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z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イオンの価数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C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モル濃度 </a:t>
                      </a:r>
                      <a:r>
                        <a:rPr kumimoji="1" lang="en-US" altLang="ja-JP" sz="1600" dirty="0"/>
                        <a:t>[mol m</a:t>
                      </a:r>
                      <a:r>
                        <a:rPr kumimoji="1" lang="en-US" altLang="ja-JP" sz="1600" baseline="30000" dirty="0"/>
                        <a:t>-3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D</a:t>
                      </a:r>
                      <a:r>
                        <a:rPr kumimoji="1" lang="en-US" altLang="ja-JP" sz="1600" i="1" baseline="-25000" dirty="0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拡散定数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en-US" altLang="ja-JP" sz="1600" baseline="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baseline="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baseline="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u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イオン移動度 </a:t>
                      </a:r>
                      <a:r>
                        <a:rPr kumimoji="1" lang="en-US" altLang="ja-JP" sz="160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dirty="0"/>
                        <a:t> mol J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827584" y="1772816"/>
            <a:ext cx="1368152" cy="936104"/>
          </a:xfrm>
          <a:prstGeom prst="rect">
            <a:avLst/>
          </a:prstGeom>
          <a:noFill/>
          <a:ln>
            <a:solidFill>
              <a:srgbClr val="104AE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411760" y="3356992"/>
            <a:ext cx="1440160" cy="936104"/>
          </a:xfrm>
          <a:prstGeom prst="rect">
            <a:avLst/>
          </a:prstGeom>
          <a:noFill/>
          <a:ln>
            <a:solidFill>
              <a:srgbClr val="104AE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827584" y="3356992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355976" y="5013176"/>
            <a:ext cx="648072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2953555" y="5603306"/>
            <a:ext cx="4627590" cy="489990"/>
            <a:chOff x="3284654" y="4563836"/>
            <a:chExt cx="4627590" cy="489990"/>
          </a:xfrm>
        </p:grpSpPr>
        <p:sp>
          <p:nvSpPr>
            <p:cNvPr id="40" name="左大かっこ 39"/>
            <p:cNvSpPr/>
            <p:nvPr/>
          </p:nvSpPr>
          <p:spPr>
            <a:xfrm rot="16200000">
              <a:off x="4243717" y="3604773"/>
              <a:ext cx="89300" cy="2007426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左大かっこ 40"/>
            <p:cNvSpPr/>
            <p:nvPr/>
          </p:nvSpPr>
          <p:spPr>
            <a:xfrm rot="16200000">
              <a:off x="6048316" y="3951616"/>
              <a:ext cx="89300" cy="131374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左大かっこ 43"/>
            <p:cNvSpPr/>
            <p:nvPr/>
          </p:nvSpPr>
          <p:spPr>
            <a:xfrm rot="16200000">
              <a:off x="7351345" y="4192121"/>
              <a:ext cx="89300" cy="83273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716702" y="468449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電気泳動</a:t>
              </a: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41724" y="46844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拡散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804248" y="468449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化学反応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53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9552" y="918012"/>
            <a:ext cx="3384376" cy="22229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39552" y="3284984"/>
            <a:ext cx="8064896" cy="28083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Projection</a:t>
            </a:r>
            <a:r>
              <a:rPr lang="ja-JP" altLang="en-US" dirty="0"/>
              <a:t>法　</a:t>
            </a:r>
            <a:r>
              <a:rPr lang="ja-JP" altLang="en-US" sz="2200" dirty="0"/>
              <a:t>（非圧縮性流体解析の</a:t>
            </a:r>
            <a:r>
              <a:rPr lang="en-US" altLang="ja-JP" sz="2200" dirty="0"/>
              <a:t>MAC</a:t>
            </a:r>
            <a:r>
              <a:rPr lang="ja-JP" altLang="en-US" sz="2200" dirty="0"/>
              <a:t>法のアナロジー）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60932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次ステップ濃度</a:t>
            </a:r>
            <a:r>
              <a:rPr lang="en-US" altLang="ja-JP" sz="2800" i="1" dirty="0" err="1"/>
              <a:t>C</a:t>
            </a:r>
            <a:r>
              <a:rPr lang="en-US" altLang="ja-JP" sz="2800" baseline="-25000" dirty="0" err="1"/>
              <a:t>i</a:t>
            </a:r>
            <a:r>
              <a:rPr lang="ja-JP" altLang="en-US" sz="2800" dirty="0"/>
              <a:t>は電気的中性を満たす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3356992"/>
            <a:ext cx="472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104AEE"/>
                </a:solidFill>
              </a:rPr>
              <a:t>電気泳動項の∇</a:t>
            </a:r>
            <a:r>
              <a:rPr lang="en-US" altLang="ja-JP" sz="2000" dirty="0">
                <a:solidFill>
                  <a:srgbClr val="104AEE"/>
                </a:solidFill>
              </a:rPr>
              <a:t>Φ </a:t>
            </a:r>
            <a:r>
              <a:rPr lang="ja-JP" altLang="en-US" sz="2000" dirty="0">
                <a:solidFill>
                  <a:srgbClr val="104AEE"/>
                </a:solidFill>
              </a:rPr>
              <a:t>を　補正係数</a:t>
            </a:r>
            <a:r>
              <a:rPr lang="en-US" altLang="ja-JP" sz="2000" i="1" dirty="0">
                <a:solidFill>
                  <a:srgbClr val="104AEE"/>
                </a:solidFill>
              </a:rPr>
              <a:t>p</a:t>
            </a:r>
            <a:r>
              <a:rPr lang="ja-JP" altLang="en-US" sz="2000" dirty="0">
                <a:solidFill>
                  <a:srgbClr val="104AEE"/>
                </a:solidFill>
              </a:rPr>
              <a:t>　とする</a:t>
            </a:r>
            <a:endParaRPr lang="en-US" altLang="ja-JP" sz="2000" dirty="0">
              <a:solidFill>
                <a:srgbClr val="104AE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980728"/>
            <a:ext cx="318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104AEE"/>
                </a:solidFill>
              </a:rPr>
              <a:t>局部腐食の時間スケールで</a:t>
            </a:r>
            <a:endParaRPr lang="en-US" altLang="ja-JP" sz="2000" dirty="0">
              <a:solidFill>
                <a:srgbClr val="104AEE"/>
              </a:solidFill>
            </a:endParaRPr>
          </a:p>
          <a:p>
            <a:r>
              <a:rPr lang="ja-JP" altLang="en-US" sz="2000" dirty="0">
                <a:solidFill>
                  <a:srgbClr val="104AEE"/>
                </a:solidFill>
              </a:rPr>
              <a:t>電気的中性は常に成立</a:t>
            </a:r>
            <a:endParaRPr lang="en-US" altLang="ja-JP" sz="2000" dirty="0">
              <a:solidFill>
                <a:srgbClr val="104AEE"/>
              </a:solidFill>
            </a:endParaRPr>
          </a:p>
        </p:txBody>
      </p:sp>
      <p:pic>
        <p:nvPicPr>
          <p:cNvPr id="5127" name="Picture 7" descr="D:\Dropbox\M_lab\発表\CMD2011\texclip201110011817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" t="9893" r="75239" b="60428"/>
          <a:stretch/>
        </p:blipFill>
        <p:spPr bwMode="auto">
          <a:xfrm>
            <a:off x="1259632" y="1988840"/>
            <a:ext cx="16561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11560" y="4653136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/>
              <a:t>p</a:t>
            </a:r>
            <a:r>
              <a:rPr lang="ja-JP" altLang="en-US" sz="2000" dirty="0"/>
              <a:t>を次式で定める</a:t>
            </a:r>
            <a:endParaRPr lang="en-US" altLang="ja-JP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26369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電流密度</a:t>
            </a:r>
            <a:endParaRPr lang="en-US" altLang="ja-JP" sz="2000" b="1" i="1" dirty="0"/>
          </a:p>
        </p:txBody>
      </p:sp>
      <p:pic>
        <p:nvPicPr>
          <p:cNvPr id="16385" name="Picture 1" descr="C:\Users\Takiyasu\Desktop\texclip201202081026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1409700" cy="285750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611560" y="162880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電位のラプラス方程式</a:t>
            </a:r>
            <a:endParaRPr lang="en-US" altLang="ja-JP" sz="2000" b="1" i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5220072" y="393305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11145"/>
              </p:ext>
            </p:extLst>
          </p:nvPr>
        </p:nvGraphicFramePr>
        <p:xfrm>
          <a:off x="4932040" y="1057280"/>
          <a:ext cx="361114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電位 </a:t>
                      </a:r>
                      <a:r>
                        <a:rPr kumimoji="1" lang="en-US" altLang="ja-JP" sz="1600" dirty="0"/>
                        <a:t>[V]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F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ファラデー定数</a:t>
                      </a:r>
                      <a:r>
                        <a:rPr kumimoji="1" lang="en-US" altLang="ja-JP" sz="1600" dirty="0"/>
                        <a:t>[C mol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z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イオンの価数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C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モル濃度 </a:t>
                      </a:r>
                      <a:r>
                        <a:rPr kumimoji="1" lang="en-US" altLang="ja-JP" sz="1600" dirty="0"/>
                        <a:t>[mol m</a:t>
                      </a:r>
                      <a:r>
                        <a:rPr kumimoji="1" lang="en-US" altLang="ja-JP" sz="1600" baseline="30000" dirty="0"/>
                        <a:t>-3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D</a:t>
                      </a:r>
                      <a:r>
                        <a:rPr kumimoji="1" lang="en-US" altLang="ja-JP" sz="1600" i="1" baseline="-25000" dirty="0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拡散定数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en-US" altLang="ja-JP" sz="1600" baseline="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baseline="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baseline="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u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イオン移動度 </a:t>
                      </a:r>
                      <a:r>
                        <a:rPr kumimoji="1" lang="en-US" altLang="ja-JP" sz="160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dirty="0"/>
                        <a:t> mol J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60" name="Picture 4" descr="C:\Users\Takiyasu\Desktop\texclip20120209121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317" y="3717032"/>
            <a:ext cx="6696075" cy="838200"/>
          </a:xfrm>
          <a:prstGeom prst="rect">
            <a:avLst/>
          </a:prstGeom>
          <a:noFill/>
        </p:spPr>
      </p:pic>
      <p:pic>
        <p:nvPicPr>
          <p:cNvPr id="19461" name="Picture 5" descr="C:\Users\Takiyasu\Desktop\texclip201202091211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13176"/>
            <a:ext cx="4295775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475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Projection</a:t>
            </a:r>
            <a:r>
              <a:rPr kumimoji="1" lang="ja-JP" altLang="en-US" dirty="0"/>
              <a:t>法のイメージ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1700808"/>
            <a:ext cx="7463369" cy="496855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93201" y="848906"/>
            <a:ext cx="845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全化学種が含まれる濃度場の空間</a:t>
            </a:r>
            <a:endParaRPr lang="en-US" altLang="ja-JP" sz="2000" dirty="0"/>
          </a:p>
          <a:p>
            <a:r>
              <a:rPr lang="en-US" altLang="ja-JP" sz="2000" dirty="0"/>
              <a:t>Projection</a:t>
            </a:r>
            <a:r>
              <a:rPr lang="ja-JP" altLang="en-US" sz="2000" dirty="0"/>
              <a:t>法は次ステップの濃度場を電気的中性な濃度場の集合へ射影する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55905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MAC</a:t>
            </a:r>
            <a:r>
              <a:rPr kumimoji="1" lang="ja-JP" altLang="en-US" dirty="0"/>
              <a:t>法との対応表</a:t>
            </a:r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21835"/>
              </p:ext>
            </p:extLst>
          </p:nvPr>
        </p:nvGraphicFramePr>
        <p:xfrm>
          <a:off x="250825" y="623888"/>
          <a:ext cx="86423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/>
                        <a:t>MAC</a:t>
                      </a:r>
                      <a:r>
                        <a:rPr kumimoji="1" lang="ja-JP" altLang="en-US" sz="3600" dirty="0"/>
                        <a:t>法</a:t>
                      </a:r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本手法</a:t>
                      </a:r>
                    </a:p>
                  </a:txBody>
                  <a:tcPr marL="96026" marR="960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連続の式</a:t>
                      </a:r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電気的中性の式</a:t>
                      </a:r>
                    </a:p>
                  </a:txBody>
                  <a:tcPr marL="96026" marR="960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補正圧力　</a:t>
                      </a:r>
                      <a:r>
                        <a:rPr kumimoji="1" lang="en-US" altLang="ja-JP" sz="3600" i="1" dirty="0"/>
                        <a:t>p</a:t>
                      </a:r>
                      <a:endParaRPr kumimoji="1" lang="ja-JP" altLang="en-US" sz="3600" i="1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補正電位勾配∇</a:t>
                      </a:r>
                      <a:r>
                        <a:rPr kumimoji="1" lang="en-US" altLang="ja-JP" sz="3600" dirty="0"/>
                        <a:t>Φ</a:t>
                      </a:r>
                      <a:endParaRPr kumimoji="1" lang="ja-JP" altLang="en-US" sz="3600" dirty="0"/>
                    </a:p>
                  </a:txBody>
                  <a:tcPr marL="96026" marR="960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342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提案する数値解析手法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206786"/>
            <a:ext cx="27494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104AEE"/>
                </a:solidFill>
              </a:rPr>
              <a:t>ボクセルフェーズ</a:t>
            </a:r>
            <a:endParaRPr kumimoji="1" lang="en-US" altLang="ja-JP" sz="2800" dirty="0">
              <a:solidFill>
                <a:srgbClr val="104AE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912654"/>
            <a:ext cx="28664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有限体積フェーズ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06445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腐食速度に基づく</a:t>
            </a:r>
            <a:endParaRPr kumimoji="1" lang="en-US" altLang="ja-JP" sz="2400" dirty="0"/>
          </a:p>
          <a:p>
            <a:r>
              <a:rPr kumimoji="1" lang="ja-JP" altLang="en-US" sz="2400" dirty="0"/>
              <a:t>移動境界の更新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737841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マルチフィジックス問題</a:t>
            </a:r>
            <a:endParaRPr lang="en-US" altLang="ja-JP" sz="2400" dirty="0"/>
          </a:p>
          <a:p>
            <a:r>
              <a:rPr lang="ja-JP" altLang="en-US" sz="2400" dirty="0"/>
              <a:t>腐食速度の計算</a:t>
            </a:r>
            <a:endParaRPr lang="en-US" altLang="ja-JP" sz="2400" dirty="0"/>
          </a:p>
          <a:p>
            <a:r>
              <a:rPr lang="ja-JP" altLang="en-US" sz="2400" dirty="0"/>
              <a:t>（保存則を正確に）</a:t>
            </a:r>
            <a:endParaRPr lang="en-US" altLang="ja-JP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707904" y="1320040"/>
            <a:ext cx="4968552" cy="4990417"/>
            <a:chOff x="899592" y="836712"/>
            <a:chExt cx="4968552" cy="4990417"/>
          </a:xfrm>
          <a:effectLst/>
        </p:grpSpPr>
        <p:grpSp>
          <p:nvGrpSpPr>
            <p:cNvPr id="9" name="グループ化 8"/>
            <p:cNvGrpSpPr/>
            <p:nvPr/>
          </p:nvGrpSpPr>
          <p:grpSpPr>
            <a:xfrm>
              <a:off x="899592" y="1124744"/>
              <a:ext cx="4968552" cy="4392488"/>
              <a:chOff x="899592" y="1484784"/>
              <a:chExt cx="4968552" cy="4392488"/>
            </a:xfrm>
            <a:solidFill>
              <a:schemeClr val="tx2"/>
            </a:solidFill>
          </p:grpSpPr>
          <p:sp>
            <p:nvSpPr>
              <p:cNvPr id="22" name="正方形/長方形 21"/>
              <p:cNvSpPr/>
              <p:nvPr/>
            </p:nvSpPr>
            <p:spPr>
              <a:xfrm>
                <a:off x="899592" y="1484784"/>
                <a:ext cx="4968552" cy="1224136"/>
              </a:xfrm>
              <a:prstGeom prst="rect">
                <a:avLst/>
              </a:prstGeom>
              <a:solidFill>
                <a:srgbClr val="598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634118" y="1988840"/>
                <a:ext cx="234026" cy="3672408"/>
              </a:xfrm>
              <a:prstGeom prst="rect">
                <a:avLst/>
              </a:prstGeom>
              <a:solidFill>
                <a:srgbClr val="598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899592" y="5229200"/>
                <a:ext cx="4968552" cy="648072"/>
              </a:xfrm>
              <a:prstGeom prst="rect">
                <a:avLst/>
              </a:prstGeom>
              <a:solidFill>
                <a:srgbClr val="598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899592" y="2564904"/>
              <a:ext cx="4608512" cy="2088232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61864" y="1844824"/>
              <a:ext cx="42839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金属表面積と溶液量の修正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61864" y="1290625"/>
              <a:ext cx="42839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/>
                <a:t>表面形状の生成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52736" y="2710661"/>
              <a:ext cx="430222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電場を計算し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腐食電流密度を求める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43608" y="3573016"/>
              <a:ext cx="43204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物質輸送と化学反応を計算し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溶液のイオン濃度と</a:t>
              </a:r>
              <a:endParaRPr lang="en-US" altLang="ja-JP" dirty="0"/>
            </a:p>
            <a:p>
              <a:pPr algn="ctr"/>
              <a:r>
                <a:rPr lang="ja-JP" altLang="en-US" dirty="0"/>
                <a:t>金属の腐食速度を求める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43608" y="5003884"/>
              <a:ext cx="432048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/>
                <a:t>固体金属量の更新</a:t>
              </a:r>
              <a:endParaRPr kumimoji="1" lang="en-US" altLang="ja-JP" dirty="0"/>
            </a:p>
          </p:txBody>
        </p:sp>
        <p:cxnSp>
          <p:nvCxnSpPr>
            <p:cNvPr id="16" name="直線矢印コネクタ 15"/>
            <p:cNvCxnSpPr>
              <a:stCxn id="11" idx="2"/>
              <a:endCxn id="13" idx="0"/>
            </p:cNvCxnSpPr>
            <p:nvPr/>
          </p:nvCxnSpPr>
          <p:spPr>
            <a:xfrm>
              <a:off x="3203848" y="2214156"/>
              <a:ext cx="0" cy="49650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13" idx="2"/>
              <a:endCxn id="14" idx="0"/>
            </p:cNvCxnSpPr>
            <p:nvPr/>
          </p:nvCxnSpPr>
          <p:spPr>
            <a:xfrm>
              <a:off x="3203848" y="3356992"/>
              <a:ext cx="0" cy="21602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14" idx="2"/>
              <a:endCxn id="15" idx="0"/>
            </p:cNvCxnSpPr>
            <p:nvPr/>
          </p:nvCxnSpPr>
          <p:spPr>
            <a:xfrm>
              <a:off x="3203848" y="4496346"/>
              <a:ext cx="0" cy="50753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12" idx="2"/>
              <a:endCxn id="11" idx="0"/>
            </p:cNvCxnSpPr>
            <p:nvPr/>
          </p:nvCxnSpPr>
          <p:spPr>
            <a:xfrm>
              <a:off x="3203848" y="1659957"/>
              <a:ext cx="0" cy="18486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endCxn id="12" idx="0"/>
            </p:cNvCxnSpPr>
            <p:nvPr/>
          </p:nvCxnSpPr>
          <p:spPr>
            <a:xfrm>
              <a:off x="3203848" y="836712"/>
              <a:ext cx="0" cy="45391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3203848" y="5373216"/>
              <a:ext cx="0" cy="45391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カギ線コネクタ 24"/>
          <p:cNvCxnSpPr>
            <a:stCxn id="15" idx="3"/>
            <a:endCxn id="12" idx="3"/>
          </p:cNvCxnSpPr>
          <p:nvPr/>
        </p:nvCxnSpPr>
        <p:spPr>
          <a:xfrm flipH="1" flipV="1">
            <a:off x="8154144" y="1958619"/>
            <a:ext cx="18256" cy="3713259"/>
          </a:xfrm>
          <a:prstGeom prst="bentConnector3">
            <a:avLst>
              <a:gd name="adj1" fmla="val -2149283"/>
            </a:avLst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80692" y="675300"/>
            <a:ext cx="851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物質量保存</a:t>
            </a:r>
            <a:r>
              <a:rPr lang="ja-JP" altLang="en-US" sz="2400" dirty="0"/>
              <a:t>を</a:t>
            </a:r>
            <a:r>
              <a:rPr kumimoji="1" lang="ja-JP" altLang="en-US" sz="2400" dirty="0"/>
              <a:t>満たす「リメッシング＋マッピング」を行うことは困難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⇒</a:t>
            </a:r>
            <a:r>
              <a:rPr lang="ja-JP" altLang="en-US" sz="2400" dirty="0">
                <a:solidFill>
                  <a:srgbClr val="0000CC"/>
                </a:solidFill>
              </a:rPr>
              <a:t>ボクセル法</a:t>
            </a:r>
            <a:r>
              <a:rPr lang="ja-JP" altLang="en-US" sz="2400" dirty="0"/>
              <a:t>を採用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473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kumimoji="1" lang="ja-JP" altLang="en-US" dirty="0"/>
              <a:t>化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局部腐食解析では軸対称解析で十分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Projection</a:t>
            </a:r>
            <a:r>
              <a:rPr lang="ja-JP" altLang="en-US" dirty="0"/>
              <a:t>法はそのまま適用可能</a:t>
            </a:r>
            <a:endParaRPr lang="en-US" altLang="ja-JP" dirty="0"/>
          </a:p>
          <a:p>
            <a:r>
              <a:rPr kumimoji="1" lang="en-US" altLang="ja-JP" dirty="0"/>
              <a:t>Smooth surface</a:t>
            </a:r>
            <a:r>
              <a:rPr kumimoji="1" lang="ja-JP" altLang="en-US" dirty="0"/>
              <a:t>の</a:t>
            </a:r>
            <a:r>
              <a:rPr lang="ja-JP" altLang="en-US" dirty="0"/>
              <a:t>アイデアだけは適用可能</a:t>
            </a:r>
            <a:endParaRPr lang="en-US" altLang="ja-JP" dirty="0"/>
          </a:p>
          <a:p>
            <a:pPr lvl="1"/>
            <a:r>
              <a:rPr lang="en-US" altLang="ja-JP" dirty="0"/>
              <a:t>3</a:t>
            </a:r>
            <a:r>
              <a:rPr lang="ja-JP" altLang="en-US" dirty="0"/>
              <a:t>次元でのセル代表点の定義</a:t>
            </a:r>
            <a:endParaRPr lang="en-US" altLang="ja-JP" dirty="0"/>
          </a:p>
          <a:p>
            <a:pPr lvl="1"/>
            <a:r>
              <a:rPr lang="ja-JP" altLang="en-US" dirty="0"/>
              <a:t>代表のつなぎかた→三角形メッシュで可能？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36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Smooth surface</a:t>
            </a:r>
            <a:r>
              <a:rPr kumimoji="1" lang="ja-JP" altLang="en-US" dirty="0"/>
              <a:t>方向の場合分け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2101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0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Smooth surface</a:t>
            </a:r>
            <a:r>
              <a:rPr kumimoji="1" lang="ja-JP" altLang="en-US" dirty="0"/>
              <a:t>代表点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7" y="2221979"/>
            <a:ext cx="8477385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0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表面積の分配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340768"/>
            <a:ext cx="44100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0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局部腐食メカニズム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47913" y="4159714"/>
            <a:ext cx="4112119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41325" indent="-441325" algn="ctr">
              <a:buNone/>
            </a:pPr>
            <a:r>
              <a:rPr lang="ja-JP" altLang="en-US" dirty="0"/>
              <a:t>加水分解反応による</a:t>
            </a:r>
            <a:r>
              <a:rPr lang="en-US" altLang="ja-JP" b="1" dirty="0">
                <a:solidFill>
                  <a:schemeClr val="tx1"/>
                </a:solidFill>
              </a:rPr>
              <a:t>H</a:t>
            </a:r>
            <a:r>
              <a:rPr lang="en-US" altLang="ja-JP" b="1" baseline="30000" dirty="0">
                <a:solidFill>
                  <a:schemeClr val="tx1"/>
                </a:solidFill>
              </a:rPr>
              <a:t>+</a:t>
            </a:r>
            <a:r>
              <a:rPr lang="ja-JP" altLang="en-US" b="1" dirty="0">
                <a:solidFill>
                  <a:schemeClr val="tx1"/>
                </a:solidFill>
              </a:rPr>
              <a:t>（</a:t>
            </a:r>
            <a:r>
              <a:rPr lang="en-US" altLang="ja-JP" b="1" dirty="0">
                <a:solidFill>
                  <a:schemeClr val="tx1"/>
                </a:solidFill>
              </a:rPr>
              <a:t>pH</a:t>
            </a:r>
            <a:r>
              <a:rPr lang="ja-JP" altLang="en-US" b="1" dirty="0">
                <a:solidFill>
                  <a:schemeClr val="tx1"/>
                </a:solidFill>
              </a:rPr>
              <a:t>）濃淡電池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441325" indent="-441325" algn="ctr">
              <a:buNone/>
            </a:pP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498249"/>
            <a:ext cx="81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腐食加速に関連する因子が多く，腐食速度予測実験は難しい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5887906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→数値解析による援用が有効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703331"/>
            <a:ext cx="2315742" cy="4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747913" y="1734877"/>
            <a:ext cx="4112119" cy="48062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移流の</a:t>
            </a:r>
            <a:r>
              <a:rPr lang="en-US" altLang="ja-JP" dirty="0"/>
              <a:t>O</a:t>
            </a:r>
            <a:r>
              <a:rPr lang="en-US" altLang="ja-JP" baseline="-25000" dirty="0"/>
              <a:t>2</a:t>
            </a:r>
            <a:r>
              <a:rPr lang="ja-JP" altLang="en-US" dirty="0"/>
              <a:t>供給速度差による</a:t>
            </a:r>
            <a:r>
              <a:rPr lang="en-US" altLang="ja-JP" b="1" dirty="0"/>
              <a:t>O</a:t>
            </a:r>
            <a:r>
              <a:rPr lang="en-US" altLang="ja-JP" b="1" baseline="-25000" dirty="0"/>
              <a:t>2</a:t>
            </a:r>
            <a:r>
              <a:rPr lang="ja-JP" altLang="en-US" b="1" dirty="0"/>
              <a:t>濃淡電池</a:t>
            </a:r>
            <a:endParaRPr lang="en-US" altLang="ja-JP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747913" y="1004653"/>
            <a:ext cx="4112119" cy="480621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全面腐食による</a:t>
            </a:r>
            <a:r>
              <a:rPr lang="en-US" altLang="ja-JP" dirty="0"/>
              <a:t>O</a:t>
            </a:r>
            <a:r>
              <a:rPr lang="en-US" altLang="ja-JP" baseline="-25000" dirty="0"/>
              <a:t>2</a:t>
            </a:r>
            <a:r>
              <a:rPr lang="ja-JP" altLang="en-US" dirty="0"/>
              <a:t>消費</a:t>
            </a:r>
            <a:endParaRPr lang="en-US" altLang="ja-JP" dirty="0"/>
          </a:p>
        </p:txBody>
      </p:sp>
      <p:cxnSp>
        <p:nvCxnSpPr>
          <p:cNvPr id="12" name="直線矢印コネクタ 11"/>
          <p:cNvCxnSpPr>
            <a:stCxn id="11" idx="2"/>
            <a:endCxn id="10" idx="0"/>
          </p:cNvCxnSpPr>
          <p:nvPr/>
        </p:nvCxnSpPr>
        <p:spPr>
          <a:xfrm>
            <a:off x="2803973" y="1485274"/>
            <a:ext cx="0" cy="249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747913" y="3007586"/>
            <a:ext cx="4112119" cy="48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41325" indent="-441325" algn="ctr">
              <a:buNone/>
            </a:pPr>
            <a:r>
              <a:rPr lang="ja-JP" altLang="en-US" dirty="0">
                <a:solidFill>
                  <a:srgbClr val="104AEE"/>
                </a:solidFill>
              </a:rPr>
              <a:t>局部腐食</a:t>
            </a:r>
            <a:r>
              <a:rPr lang="ja-JP" altLang="en-US" dirty="0"/>
              <a:t>による金属＋イオン溶出</a:t>
            </a:r>
            <a:endParaRPr lang="en-US" altLang="ja-JP" dirty="0"/>
          </a:p>
        </p:txBody>
      </p:sp>
      <p:cxnSp>
        <p:nvCxnSpPr>
          <p:cNvPr id="14" name="直線矢印コネクタ 13"/>
          <p:cNvCxnSpPr>
            <a:stCxn id="10" idx="2"/>
            <a:endCxn id="13" idx="0"/>
          </p:cNvCxnSpPr>
          <p:nvPr/>
        </p:nvCxnSpPr>
        <p:spPr>
          <a:xfrm>
            <a:off x="2803973" y="2215498"/>
            <a:ext cx="0" cy="792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3" idx="2"/>
            <a:endCxn id="5" idx="0"/>
          </p:cNvCxnSpPr>
          <p:nvPr/>
        </p:nvCxnSpPr>
        <p:spPr>
          <a:xfrm>
            <a:off x="2803973" y="3488207"/>
            <a:ext cx="0" cy="67150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47913" y="3583650"/>
            <a:ext cx="4112119" cy="48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41325" indent="-441325" algn="ctr">
              <a:buNone/>
            </a:pPr>
            <a:r>
              <a:rPr lang="ja-JP" altLang="en-US" dirty="0"/>
              <a:t>＋イオンによる</a:t>
            </a:r>
            <a:r>
              <a:rPr lang="en-US" altLang="ja-JP" dirty="0"/>
              <a:t>Cl</a:t>
            </a:r>
            <a:r>
              <a:rPr lang="en-US" altLang="ja-JP" baseline="30000" dirty="0"/>
              <a:t>-</a:t>
            </a:r>
            <a:r>
              <a:rPr lang="ja-JP" altLang="en-US" dirty="0"/>
              <a:t>濃縮（電気泳動）</a:t>
            </a:r>
            <a:endParaRPr lang="en-US" altLang="ja-JP" dirty="0"/>
          </a:p>
        </p:txBody>
      </p:sp>
      <p:cxnSp>
        <p:nvCxnSpPr>
          <p:cNvPr id="17" name="カギ線コネクタ 16"/>
          <p:cNvCxnSpPr>
            <a:stCxn id="5" idx="2"/>
            <a:endCxn id="13" idx="3"/>
          </p:cNvCxnSpPr>
          <p:nvPr/>
        </p:nvCxnSpPr>
        <p:spPr>
          <a:xfrm rot="5400000" flipH="1" flipV="1">
            <a:off x="3016053" y="3035816"/>
            <a:ext cx="1631897" cy="2056059"/>
          </a:xfrm>
          <a:prstGeom prst="bentConnector4">
            <a:avLst>
              <a:gd name="adj1" fmla="val -14008"/>
              <a:gd name="adj2" fmla="val 12041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" descr="C:\Users\Takiyasu\Desktop\texclip201202091100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19754"/>
            <a:ext cx="3960440" cy="287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19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過不動態域の移動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1125"/>
            <a:ext cx="5486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6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分極曲線ヒステリシス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908720"/>
            <a:ext cx="5514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085184"/>
            <a:ext cx="79819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93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/>
              <a:t>Projection</a:t>
            </a:r>
            <a:r>
              <a:rPr lang="ja-JP" altLang="en-US" sz="4000" dirty="0"/>
              <a:t>法の検証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/>
              <a:t>１次元キャピラリー電気泳動の解析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2309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652120" y="2411010"/>
            <a:ext cx="29690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イオン種</a:t>
            </a:r>
            <a:r>
              <a:rPr lang="ja-JP" altLang="en-US" dirty="0"/>
              <a:t> </a:t>
            </a:r>
            <a:r>
              <a:rPr lang="en-US" altLang="ja-JP" dirty="0"/>
              <a:t>Ag</a:t>
            </a:r>
            <a:r>
              <a:rPr lang="en-US" altLang="ja-JP" baseline="30000" dirty="0"/>
              <a:t>+</a:t>
            </a:r>
            <a:r>
              <a:rPr lang="en-US" altLang="ja-JP" dirty="0"/>
              <a:t> K</a:t>
            </a:r>
            <a:r>
              <a:rPr lang="en-US" altLang="ja-JP" baseline="30000" dirty="0"/>
              <a:t>+</a:t>
            </a:r>
            <a:r>
              <a:rPr lang="en-US" altLang="ja-JP" dirty="0"/>
              <a:t> NO</a:t>
            </a:r>
            <a:r>
              <a:rPr lang="en-US" altLang="ja-JP" baseline="-25000" dirty="0"/>
              <a:t>3</a:t>
            </a:r>
            <a:r>
              <a:rPr lang="en-US" altLang="ja-JP" baseline="30000" dirty="0"/>
              <a:t>-</a:t>
            </a:r>
          </a:p>
          <a:p>
            <a:endParaRPr lang="en-US" altLang="ja-JP" dirty="0"/>
          </a:p>
          <a:p>
            <a:r>
              <a:rPr lang="ja-JP" altLang="en-US" u="sng" dirty="0"/>
              <a:t>金属境界条件</a:t>
            </a:r>
            <a:endParaRPr lang="en-US" altLang="ja-JP" u="sng" dirty="0"/>
          </a:p>
          <a:p>
            <a:pPr>
              <a:tabLst>
                <a:tab pos="35560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電流密度一定</a:t>
            </a:r>
            <a:r>
              <a:rPr lang="en-US" altLang="ja-JP" dirty="0"/>
              <a:t>318 [A m</a:t>
            </a:r>
            <a:r>
              <a:rPr lang="en-US" altLang="ja-JP" baseline="30000" dirty="0"/>
              <a:t>-2</a:t>
            </a:r>
            <a:r>
              <a:rPr lang="en-US" altLang="ja-JP" dirty="0"/>
              <a:t>]</a:t>
            </a:r>
          </a:p>
          <a:p>
            <a:pPr>
              <a:tabLst>
                <a:tab pos="35560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組成比　</a:t>
            </a:r>
            <a:r>
              <a:rPr lang="en-US" altLang="ja-JP" dirty="0"/>
              <a:t>Ag 100%</a:t>
            </a:r>
          </a:p>
          <a:p>
            <a:pPr>
              <a:tabLst>
                <a:tab pos="355600" algn="l"/>
              </a:tabLst>
            </a:pPr>
            <a:endParaRPr lang="en-US" altLang="ja-JP" dirty="0"/>
          </a:p>
          <a:p>
            <a:pPr>
              <a:tabLst>
                <a:tab pos="355600" algn="l"/>
              </a:tabLst>
            </a:pPr>
            <a:r>
              <a:rPr lang="ja-JP" altLang="en-US" u="sng" dirty="0"/>
              <a:t>沖合境界条件</a:t>
            </a:r>
            <a:endParaRPr lang="en-US" altLang="ja-JP" u="sng" dirty="0"/>
          </a:p>
          <a:p>
            <a:pPr>
              <a:tabLst>
                <a:tab pos="35560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電位一定</a:t>
            </a:r>
            <a:endParaRPr lang="en-US" altLang="ja-JP" dirty="0"/>
          </a:p>
          <a:p>
            <a:pPr>
              <a:tabLst>
                <a:tab pos="35560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濃度一定</a:t>
            </a:r>
            <a:r>
              <a:rPr lang="en-US" altLang="ja-JP" dirty="0"/>
              <a:t> </a:t>
            </a:r>
          </a:p>
          <a:p>
            <a:pPr defTabSz="628650">
              <a:tabLst>
                <a:tab pos="355600" algn="l"/>
              </a:tabLst>
            </a:pPr>
            <a:r>
              <a:rPr lang="en-US" altLang="ja-JP" dirty="0"/>
              <a:t>		C</a:t>
            </a:r>
            <a:r>
              <a:rPr lang="en-US" altLang="ja-JP" baseline="-25000" dirty="0"/>
              <a:t>K+</a:t>
            </a:r>
            <a:r>
              <a:rPr lang="en-US" altLang="ja-JP" dirty="0"/>
              <a:t>= C</a:t>
            </a:r>
            <a:r>
              <a:rPr lang="en-US" altLang="ja-JP" baseline="-25000" dirty="0"/>
              <a:t>NO3-</a:t>
            </a:r>
            <a:r>
              <a:rPr lang="en-US" altLang="ja-JP" dirty="0"/>
              <a:t>=100,</a:t>
            </a:r>
          </a:p>
          <a:p>
            <a:pPr defTabSz="628650">
              <a:tabLst>
                <a:tab pos="355600" algn="l"/>
                <a:tab pos="628650" algn="l"/>
              </a:tabLst>
            </a:pPr>
            <a:r>
              <a:rPr lang="en-US" altLang="ja-JP" dirty="0"/>
              <a:t>		</a:t>
            </a:r>
            <a:r>
              <a:rPr lang="en-US" altLang="ja-JP" dirty="0" err="1"/>
              <a:t>C</a:t>
            </a:r>
            <a:r>
              <a:rPr lang="en-US" altLang="ja-JP" baseline="-25000" dirty="0" err="1"/>
              <a:t>Ag</a:t>
            </a:r>
            <a:r>
              <a:rPr lang="en-US" altLang="ja-JP" baseline="-25000" dirty="0"/>
              <a:t>+</a:t>
            </a:r>
            <a:r>
              <a:rPr lang="en-US" altLang="ja-JP" dirty="0"/>
              <a:t>=0 [mol m</a:t>
            </a:r>
            <a:r>
              <a:rPr lang="en-US" altLang="ja-JP" baseline="30000" dirty="0"/>
              <a:t>-3</a:t>
            </a:r>
            <a:r>
              <a:rPr lang="en-US" altLang="ja-JP" dirty="0"/>
              <a:t>]</a:t>
            </a:r>
          </a:p>
          <a:p>
            <a:pPr defTabSz="628650">
              <a:tabLst>
                <a:tab pos="355600" algn="l"/>
                <a:tab pos="628650" algn="l"/>
              </a:tabLst>
            </a:pPr>
            <a:endParaRPr lang="en-US" altLang="ja-JP" dirty="0"/>
          </a:p>
          <a:p>
            <a:pPr defTabSz="628650">
              <a:tabLst>
                <a:tab pos="355600" algn="l"/>
                <a:tab pos="628650" algn="l"/>
              </a:tabLst>
            </a:pPr>
            <a:r>
              <a:rPr lang="ja-JP" altLang="en-US" u="sng" dirty="0"/>
              <a:t>初期濃度</a:t>
            </a:r>
            <a:endParaRPr lang="en-US" altLang="ja-JP" u="sng" dirty="0"/>
          </a:p>
          <a:p>
            <a:pPr defTabSz="628650">
              <a:tabLst>
                <a:tab pos="355600" algn="l"/>
                <a:tab pos="62865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沖合境界と同一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139" y="1556792"/>
            <a:ext cx="692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溶け出した</a:t>
            </a:r>
            <a:r>
              <a:rPr kumimoji="1" lang="en-US" altLang="ja-JP" dirty="0"/>
              <a:t>Ag+</a:t>
            </a:r>
            <a:r>
              <a:rPr lang="ja-JP" altLang="en-US" dirty="0"/>
              <a:t>が</a:t>
            </a:r>
            <a:r>
              <a:rPr lang="en-US" altLang="ja-JP" dirty="0"/>
              <a:t>K+</a:t>
            </a:r>
            <a:r>
              <a:rPr lang="ja-JP" altLang="en-US" dirty="0"/>
              <a:t>を押しのけて，キャピラリーの中で界面が移動する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639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キャピラリー電気泳動の解析結果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9208" y="5085184"/>
            <a:ext cx="8147248" cy="1080121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電気的中性を満たした解析結果が確認できた</a:t>
            </a:r>
            <a:endParaRPr lang="en-US" altLang="ja-JP" sz="2800" dirty="0"/>
          </a:p>
          <a:p>
            <a:r>
              <a:rPr lang="ja-JP" altLang="en-US" sz="2800" dirty="0"/>
              <a:t>従来数値解析手法</a:t>
            </a:r>
            <a:r>
              <a:rPr lang="en-US" altLang="ja-JP" sz="2800" baseline="30000" dirty="0"/>
              <a:t>[2,4]</a:t>
            </a:r>
            <a:r>
              <a:rPr lang="ja-JP" altLang="en-US" sz="2800" dirty="0" err="1"/>
              <a:t>，</a:t>
            </a:r>
            <a:r>
              <a:rPr lang="ja-JP" altLang="en-US" sz="2800" dirty="0"/>
              <a:t>実験結果</a:t>
            </a:r>
            <a:r>
              <a:rPr lang="en-US" altLang="ja-JP" sz="2800" baseline="30000" dirty="0"/>
              <a:t>[4]</a:t>
            </a:r>
            <a:r>
              <a:rPr lang="ja-JP" altLang="en-US" sz="2800" dirty="0"/>
              <a:t>とよく一致した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47326"/>
            <a:ext cx="4320480" cy="30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00425" y="4293096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実験結果</a:t>
            </a:r>
            <a:r>
              <a:rPr kumimoji="1" lang="en-US" altLang="ja-JP" sz="2000" baseline="30000" dirty="0"/>
              <a:t>[4]</a:t>
            </a:r>
            <a:r>
              <a:rPr kumimoji="1" lang="ja-JP" altLang="en-US" sz="2000" dirty="0"/>
              <a:t>との</a:t>
            </a:r>
            <a:r>
              <a:rPr kumimoji="1" lang="en-US" altLang="ja-JP" sz="2000" dirty="0"/>
              <a:t>Ag+</a:t>
            </a:r>
            <a:r>
              <a:rPr lang="ja-JP" altLang="en-US" sz="2000" dirty="0"/>
              <a:t>と</a:t>
            </a:r>
            <a:r>
              <a:rPr lang="en-US" altLang="ja-JP" sz="2000" dirty="0"/>
              <a:t>K+</a:t>
            </a:r>
            <a:r>
              <a:rPr lang="ja-JP" altLang="en-US" sz="2000" dirty="0"/>
              <a:t>の境界位置比較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565" y="4293096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イオンの濃度分布 解析結果</a:t>
            </a:r>
            <a:endParaRPr kumimoji="1" lang="ja-JP" altLang="en-US" sz="2000" dirty="0"/>
          </a:p>
        </p:txBody>
      </p:sp>
      <p:pic>
        <p:nvPicPr>
          <p:cNvPr id="11" name="a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065443"/>
            <a:ext cx="4032448" cy="308363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6334780"/>
            <a:ext cx="59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[2] K. L. Heppner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Corrosion Eng </a:t>
            </a:r>
            <a:r>
              <a:rPr lang="en-US" altLang="ja-JP" sz="1400" dirty="0" err="1"/>
              <a:t>Sci</a:t>
            </a:r>
            <a:r>
              <a:rPr lang="en-US" altLang="ja-JP" sz="1400" dirty="0"/>
              <a:t> Tec, Vol. 41, No. 2, pp. 110–121, 2006.</a:t>
            </a:r>
          </a:p>
          <a:p>
            <a:r>
              <a:rPr lang="en-US" altLang="ja-JP" sz="1400" dirty="0"/>
              <a:t>[4] J.W. Fu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</a:t>
            </a:r>
            <a:r>
              <a:rPr lang="it-IT" altLang="ja-JP" sz="1400" dirty="0"/>
              <a:t>Corrosion, Vol. 40, No. 10, pp. 540–544, 1984.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876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円一様進展の平均半径と標準偏差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56" y="2292796"/>
            <a:ext cx="41148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0" y="2290167"/>
            <a:ext cx="43243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87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キャピラリー電気泳動の解析結果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9208" y="5085184"/>
            <a:ext cx="8147248" cy="1080121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電気的中性を満たした解析結果が確認できた</a:t>
            </a:r>
            <a:endParaRPr lang="en-US" altLang="ja-JP" sz="2800" dirty="0"/>
          </a:p>
          <a:p>
            <a:r>
              <a:rPr lang="ja-JP" altLang="en-US" sz="2800" dirty="0"/>
              <a:t>従来数値解析手法</a:t>
            </a:r>
            <a:r>
              <a:rPr lang="en-US" altLang="ja-JP" sz="2800" baseline="30000" dirty="0"/>
              <a:t>[2,4]</a:t>
            </a:r>
            <a:r>
              <a:rPr lang="ja-JP" altLang="en-US" sz="2800" dirty="0" err="1"/>
              <a:t>，</a:t>
            </a:r>
            <a:r>
              <a:rPr lang="ja-JP" altLang="en-US" sz="2800" dirty="0"/>
              <a:t>実験結果</a:t>
            </a:r>
            <a:r>
              <a:rPr lang="en-US" altLang="ja-JP" sz="2800" baseline="30000" dirty="0"/>
              <a:t>[4]</a:t>
            </a:r>
            <a:r>
              <a:rPr lang="ja-JP" altLang="en-US" sz="2800" dirty="0"/>
              <a:t>とよく一致した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47326"/>
            <a:ext cx="4320480" cy="30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00425" y="4293096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実験結果</a:t>
            </a:r>
            <a:r>
              <a:rPr kumimoji="1" lang="en-US" altLang="ja-JP" sz="2000" baseline="30000" dirty="0"/>
              <a:t>[4]</a:t>
            </a:r>
            <a:r>
              <a:rPr kumimoji="1" lang="ja-JP" altLang="en-US" sz="2000" dirty="0"/>
              <a:t>との</a:t>
            </a:r>
            <a:r>
              <a:rPr kumimoji="1" lang="en-US" altLang="ja-JP" sz="2000" dirty="0"/>
              <a:t>Ag+</a:t>
            </a:r>
            <a:r>
              <a:rPr lang="ja-JP" altLang="en-US" sz="2000" dirty="0"/>
              <a:t>と</a:t>
            </a:r>
            <a:r>
              <a:rPr lang="en-US" altLang="ja-JP" sz="2000" dirty="0"/>
              <a:t>K+</a:t>
            </a:r>
            <a:r>
              <a:rPr lang="ja-JP" altLang="en-US" sz="2000" dirty="0"/>
              <a:t>の境界位置比較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565" y="4293096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イオンの濃度分布 解析結果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334780"/>
            <a:ext cx="59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[2] K. L. Heppner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Corrosion Eng </a:t>
            </a:r>
            <a:r>
              <a:rPr lang="en-US" altLang="ja-JP" sz="1400" dirty="0" err="1"/>
              <a:t>Sci</a:t>
            </a:r>
            <a:r>
              <a:rPr lang="en-US" altLang="ja-JP" sz="1400" dirty="0"/>
              <a:t> Tec, Vol. 41, No. 2, pp. 110–121, 2006.</a:t>
            </a:r>
          </a:p>
          <a:p>
            <a:r>
              <a:rPr lang="en-US" altLang="ja-JP" sz="1400" dirty="0"/>
              <a:t>[4] J.W. Fu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</a:t>
            </a:r>
            <a:r>
              <a:rPr lang="it-IT" altLang="ja-JP" sz="1400" dirty="0"/>
              <a:t>Corrosion, Vol. 40, No. 10, pp. 540–544, 1984.</a:t>
            </a:r>
            <a:endParaRPr lang="en-US" altLang="ja-JP" sz="1400" dirty="0"/>
          </a:p>
        </p:txBody>
      </p:sp>
      <p:pic>
        <p:nvPicPr>
          <p:cNvPr id="4098" name="Picture 2" descr="D:\sync\Dropbox\M_lab\発表\修論発表\vlcsnap-2012-02-11-20h51m20s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452"/>
            <a:ext cx="4032448" cy="30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31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実験との比較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ja-JP" altLang="en-US" dirty="0"/>
              <a:t>実験と解析の腐食</a:t>
            </a:r>
            <a:r>
              <a:rPr kumimoji="1" lang="ja-JP" altLang="en-US" dirty="0"/>
              <a:t>位置，腐食深さは</a:t>
            </a:r>
            <a:endParaRPr kumimoji="1" lang="en-US" altLang="ja-JP" dirty="0"/>
          </a:p>
          <a:p>
            <a:pPr algn="ctr">
              <a:buNone/>
            </a:pPr>
            <a:r>
              <a:rPr lang="ja-JP" altLang="en-US" dirty="0"/>
              <a:t>分極曲線次第では</a:t>
            </a:r>
            <a:r>
              <a:rPr kumimoji="1" lang="ja-JP" altLang="en-US" dirty="0"/>
              <a:t>一致させることができる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3" t="10870" r="4307" b="3559"/>
          <a:stretch/>
        </p:blipFill>
        <p:spPr bwMode="auto">
          <a:xfrm>
            <a:off x="1115616" y="906943"/>
            <a:ext cx="6768752" cy="44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82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腐食速度計算のフローチャート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55454" y="2307650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静電場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55454" y="2811706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拡散・化学反応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55454" y="3491716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電気泳動</a:t>
            </a:r>
            <a:endParaRPr kumimoji="1"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1555454" y="1812886"/>
            <a:ext cx="2448272" cy="350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START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55454" y="3995772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静電場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55454" y="4499828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電気的中性？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48064" y="2307650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静電解析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148064" y="2811706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拡散・化学反応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148064" y="1812886"/>
            <a:ext cx="2448272" cy="350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START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148064" y="4005064"/>
            <a:ext cx="24482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補正された</a:t>
            </a:r>
            <a:r>
              <a:rPr kumimoji="1" lang="ja-JP" altLang="en-US" dirty="0"/>
              <a:t>電気泳動</a:t>
            </a:r>
          </a:p>
        </p:txBody>
      </p:sp>
      <p:cxnSp>
        <p:nvCxnSpPr>
          <p:cNvPr id="18" name="カギ線コネクタ 17"/>
          <p:cNvCxnSpPr>
            <a:stCxn id="10" idx="1"/>
            <a:endCxn id="7" idx="1"/>
          </p:cNvCxnSpPr>
          <p:nvPr/>
        </p:nvCxnSpPr>
        <p:spPr>
          <a:xfrm rot="10800000">
            <a:off x="1555454" y="3671736"/>
            <a:ext cx="1588" cy="1008112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図形 21"/>
          <p:cNvCxnSpPr>
            <a:stCxn id="10" idx="2"/>
            <a:endCxn id="5" idx="3"/>
          </p:cNvCxnSpPr>
          <p:nvPr/>
        </p:nvCxnSpPr>
        <p:spPr>
          <a:xfrm rot="5400000" flipH="1" flipV="1">
            <a:off x="2205559" y="3061701"/>
            <a:ext cx="2372198" cy="1224136"/>
          </a:xfrm>
          <a:prstGeom prst="bentConnector4">
            <a:avLst>
              <a:gd name="adj1" fmla="val -9637"/>
              <a:gd name="adj2" fmla="val 1186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図形 24"/>
          <p:cNvCxnSpPr>
            <a:stCxn id="15" idx="2"/>
            <a:endCxn id="11" idx="3"/>
          </p:cNvCxnSpPr>
          <p:nvPr/>
        </p:nvCxnSpPr>
        <p:spPr>
          <a:xfrm rot="5400000" flipH="1" flipV="1">
            <a:off x="6045551" y="2814319"/>
            <a:ext cx="1877434" cy="1224136"/>
          </a:xfrm>
          <a:prstGeom prst="bentConnector4">
            <a:avLst>
              <a:gd name="adj1" fmla="val -12176"/>
              <a:gd name="adj2" fmla="val 1186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779590" y="5075892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23406" y="46438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03526" y="14127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従来手法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4128" y="14127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u="sng" dirty="0"/>
              <a:t>提案</a:t>
            </a:r>
            <a:r>
              <a:rPr kumimoji="1" lang="ja-JP" altLang="en-US" sz="2000" u="sng" dirty="0"/>
              <a:t>手法</a:t>
            </a:r>
          </a:p>
        </p:txBody>
      </p:sp>
      <p:cxnSp>
        <p:nvCxnSpPr>
          <p:cNvPr id="24" name="直線矢印コネクタ 23"/>
          <p:cNvCxnSpPr>
            <a:stCxn id="8" idx="2"/>
            <a:endCxn id="5" idx="0"/>
          </p:cNvCxnSpPr>
          <p:nvPr/>
        </p:nvCxnSpPr>
        <p:spPr>
          <a:xfrm>
            <a:off x="2779590" y="216363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5" idx="2"/>
            <a:endCxn id="6" idx="0"/>
          </p:cNvCxnSpPr>
          <p:nvPr/>
        </p:nvCxnSpPr>
        <p:spPr>
          <a:xfrm rot="5400000">
            <a:off x="2707582" y="2739698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6" idx="2"/>
            <a:endCxn id="7" idx="0"/>
          </p:cNvCxnSpPr>
          <p:nvPr/>
        </p:nvCxnSpPr>
        <p:spPr>
          <a:xfrm>
            <a:off x="2779590" y="3171746"/>
            <a:ext cx="0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7" idx="2"/>
            <a:endCxn id="9" idx="0"/>
          </p:cNvCxnSpPr>
          <p:nvPr/>
        </p:nvCxnSpPr>
        <p:spPr>
          <a:xfrm rot="5400000">
            <a:off x="2707582" y="3923764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9" idx="2"/>
            <a:endCxn id="10" idx="0"/>
          </p:cNvCxnSpPr>
          <p:nvPr/>
        </p:nvCxnSpPr>
        <p:spPr>
          <a:xfrm rot="5400000">
            <a:off x="2707582" y="442782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4" idx="2"/>
            <a:endCxn id="11" idx="0"/>
          </p:cNvCxnSpPr>
          <p:nvPr/>
        </p:nvCxnSpPr>
        <p:spPr>
          <a:xfrm>
            <a:off x="6372200" y="216363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1" idx="2"/>
            <a:endCxn id="12" idx="0"/>
          </p:cNvCxnSpPr>
          <p:nvPr/>
        </p:nvCxnSpPr>
        <p:spPr>
          <a:xfrm rot="5400000">
            <a:off x="6300192" y="2739698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2" idx="2"/>
            <a:endCxn id="15" idx="0"/>
          </p:cNvCxnSpPr>
          <p:nvPr/>
        </p:nvCxnSpPr>
        <p:spPr>
          <a:xfrm>
            <a:off x="6372200" y="3171746"/>
            <a:ext cx="0" cy="833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67544" y="4006412"/>
            <a:ext cx="10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dirty="0"/>
              <a:t>δ</a:t>
            </a:r>
            <a:r>
              <a:rPr lang="en-US" altLang="ja-JP" dirty="0"/>
              <a:t>t (&lt; </a:t>
            </a:r>
            <a:r>
              <a:rPr lang="en-US" altLang="ja-JP" dirty="0" err="1"/>
              <a:t>dt</a:t>
            </a:r>
            <a:r>
              <a:rPr lang="en-US" altLang="ja-JP" dirty="0"/>
              <a:t>) 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219750" y="36357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dt</a:t>
            </a:r>
            <a:endParaRPr lang="en-US" altLang="ja-JP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04570" y="33157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dt</a:t>
            </a:r>
            <a:endParaRPr lang="en-US" altLang="ja-JP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23749" y="5805264"/>
            <a:ext cx="832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タイムステップが大きく取れるため，計算が高速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4568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強連成　（静電場＋拡散泳動＋化学反応）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ja-JP" altLang="en-US" dirty="0"/>
              <a:t>行列サイズが大</a:t>
            </a:r>
            <a:endParaRPr lang="en-US" altLang="ja-JP" dirty="0"/>
          </a:p>
          <a:p>
            <a:r>
              <a:rPr kumimoji="1" lang="ja-JP" altLang="en-US" dirty="0"/>
              <a:t>収束性が悪い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742484" y="1484784"/>
            <a:ext cx="7717948" cy="2808312"/>
            <a:chOff x="1209780" y="1700808"/>
            <a:chExt cx="6530572" cy="23762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990790" y="1772816"/>
              <a:ext cx="1713388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ポアソン方程式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270710" y="2204864"/>
              <a:ext cx="3331558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イオン１の拡散・泳動・化学反応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270710" y="2699628"/>
              <a:ext cx="3331558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イオン２の拡散・泳動・化学反応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270710" y="3645024"/>
              <a:ext cx="3331558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 </a:t>
              </a:r>
              <a:r>
                <a:rPr lang="en-US" altLang="ja-JP" sz="2200" dirty="0" err="1"/>
                <a:t>i</a:t>
              </a:r>
              <a:r>
                <a:rPr lang="en-US" altLang="ja-JP" sz="2200" dirty="0"/>
                <a:t> </a:t>
              </a:r>
              <a:r>
                <a:rPr kumimoji="1" lang="ja-JP" altLang="en-US" sz="2200" dirty="0"/>
                <a:t>の拡散・泳動・化学反応</a:t>
              </a:r>
            </a:p>
          </p:txBody>
        </p:sp>
        <p:sp>
          <p:nvSpPr>
            <p:cNvPr id="9" name="左大かっこ 8"/>
            <p:cNvSpPr/>
            <p:nvPr/>
          </p:nvSpPr>
          <p:spPr>
            <a:xfrm>
              <a:off x="1209780" y="1700808"/>
              <a:ext cx="144016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左大かっこ 9"/>
            <p:cNvSpPr/>
            <p:nvPr/>
          </p:nvSpPr>
          <p:spPr>
            <a:xfrm flipH="1">
              <a:off x="4572000" y="1700808"/>
              <a:ext cx="152400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中かっこ 10"/>
            <p:cNvSpPr/>
            <p:nvPr/>
          </p:nvSpPr>
          <p:spPr>
            <a:xfrm>
              <a:off x="5004048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中かっこ 12"/>
            <p:cNvSpPr/>
            <p:nvPr/>
          </p:nvSpPr>
          <p:spPr>
            <a:xfrm>
              <a:off x="5148064" y="1777008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中かっこ 13"/>
            <p:cNvSpPr/>
            <p:nvPr/>
          </p:nvSpPr>
          <p:spPr>
            <a:xfrm>
              <a:off x="6876256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オブジェクト 14"/>
            <p:cNvGraphicFramePr>
              <a:graphicFrameLocks noChangeAspect="1"/>
            </p:cNvGraphicFramePr>
            <p:nvPr/>
          </p:nvGraphicFramePr>
          <p:xfrm>
            <a:off x="7088088" y="2564904"/>
            <a:ext cx="508248" cy="67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68" imgH="203024" progId="Equation.3">
                    <p:embed/>
                  </p:oleObj>
                </mc:Choice>
                <mc:Fallback>
                  <p:oleObj name="数式" r:id="rId3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8088" y="2564904"/>
                          <a:ext cx="508248" cy="677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246907" y="1778869"/>
            <a:ext cx="378379" cy="347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64957" imgH="152268" progId="Equation.3">
                    <p:embed/>
                  </p:oleObj>
                </mc:Choice>
                <mc:Fallback>
                  <p:oleObj name="数式" r:id="rId5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907" y="1778869"/>
                          <a:ext cx="378379" cy="347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中かっこ 17"/>
            <p:cNvSpPr/>
            <p:nvPr/>
          </p:nvSpPr>
          <p:spPr>
            <a:xfrm>
              <a:off x="5148064" y="2233290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5267964" y="2204864"/>
            <a:ext cx="336264" cy="40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177569" imgH="215619" progId="Equation.3">
                    <p:embed/>
                  </p:oleObj>
                </mc:Choice>
                <mc:Fallback>
                  <p:oleObj name="数式" r:id="rId7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964" y="2204864"/>
                          <a:ext cx="336264" cy="408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中かっこ 19"/>
            <p:cNvSpPr/>
            <p:nvPr/>
          </p:nvSpPr>
          <p:spPr>
            <a:xfrm>
              <a:off x="5148064" y="268322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5255915" y="2655059"/>
            <a:ext cx="36036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190335" imgH="215713" progId="Equation.3">
                    <p:embed/>
                  </p:oleObj>
                </mc:Choice>
                <mc:Fallback>
                  <p:oleObj name="数式" r:id="rId9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915" y="2655059"/>
                          <a:ext cx="360362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中かっこ 21"/>
            <p:cNvSpPr/>
            <p:nvPr/>
          </p:nvSpPr>
          <p:spPr>
            <a:xfrm>
              <a:off x="5148064" y="367356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5267821" y="3633493"/>
            <a:ext cx="3365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77646" imgH="228402" progId="Equation.3">
                    <p:embed/>
                  </p:oleObj>
                </mc:Choice>
                <mc:Fallback>
                  <p:oleObj name="数式" r:id="rId11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821" y="3633493"/>
                          <a:ext cx="3365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テキスト ボックス 24"/>
            <p:cNvSpPr txBox="1"/>
            <p:nvPr/>
          </p:nvSpPr>
          <p:spPr>
            <a:xfrm rot="5400000">
              <a:off x="5131291" y="3184246"/>
              <a:ext cx="546895" cy="39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400000">
              <a:off x="2690768" y="3184247"/>
              <a:ext cx="546895" cy="39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012160" y="25649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/>
                <a:t>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60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強連成　（静電場＋拡散泳動）　化学反応分離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268341"/>
            <a:ext cx="8229600" cy="1184995"/>
          </a:xfrm>
        </p:spPr>
        <p:txBody>
          <a:bodyPr/>
          <a:lstStyle/>
          <a:p>
            <a:r>
              <a:rPr lang="ja-JP" altLang="en-US" dirty="0"/>
              <a:t>行列サイズが大</a:t>
            </a:r>
            <a:endParaRPr lang="en-US" altLang="ja-JP" dirty="0"/>
          </a:p>
          <a:p>
            <a:r>
              <a:rPr kumimoji="1" lang="ja-JP" altLang="en-US" dirty="0"/>
              <a:t>収束性が悪い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grpSp>
        <p:nvGrpSpPr>
          <p:cNvPr id="12" name="グループ化 28"/>
          <p:cNvGrpSpPr/>
          <p:nvPr/>
        </p:nvGrpSpPr>
        <p:grpSpPr>
          <a:xfrm>
            <a:off x="1187624" y="1412776"/>
            <a:ext cx="6457898" cy="2808312"/>
            <a:chOff x="2275979" y="1700808"/>
            <a:chExt cx="5464373" cy="23762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652636" y="1772816"/>
              <a:ext cx="1713387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ポアソン方程式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36909" y="2204864"/>
              <a:ext cx="2257299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イオン１の拡散・泳動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36909" y="2699628"/>
              <a:ext cx="2257299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イオン２の拡散・泳動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336909" y="3645024"/>
              <a:ext cx="2257299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 </a:t>
              </a:r>
              <a:r>
                <a:rPr lang="en-US" altLang="ja-JP" sz="2200" dirty="0" err="1"/>
                <a:t>i</a:t>
              </a:r>
              <a:r>
                <a:rPr lang="en-US" altLang="ja-JP" sz="2200" dirty="0"/>
                <a:t> </a:t>
              </a:r>
              <a:r>
                <a:rPr kumimoji="1" lang="ja-JP" altLang="en-US" sz="2200" dirty="0"/>
                <a:t>の拡散・泳動</a:t>
              </a:r>
            </a:p>
          </p:txBody>
        </p:sp>
        <p:sp>
          <p:nvSpPr>
            <p:cNvPr id="9" name="左大かっこ 8"/>
            <p:cNvSpPr/>
            <p:nvPr/>
          </p:nvSpPr>
          <p:spPr>
            <a:xfrm>
              <a:off x="2275979" y="1700808"/>
              <a:ext cx="144016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左大かっこ 9"/>
            <p:cNvSpPr/>
            <p:nvPr/>
          </p:nvSpPr>
          <p:spPr>
            <a:xfrm flipH="1">
              <a:off x="4663320" y="1700808"/>
              <a:ext cx="152400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中かっこ 10"/>
            <p:cNvSpPr/>
            <p:nvPr/>
          </p:nvSpPr>
          <p:spPr>
            <a:xfrm>
              <a:off x="5004048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中かっこ 12"/>
            <p:cNvSpPr/>
            <p:nvPr/>
          </p:nvSpPr>
          <p:spPr>
            <a:xfrm>
              <a:off x="5148064" y="1777008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中かっこ 13"/>
            <p:cNvSpPr/>
            <p:nvPr/>
          </p:nvSpPr>
          <p:spPr>
            <a:xfrm>
              <a:off x="6876256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オブジェクト 14"/>
            <p:cNvGraphicFramePr>
              <a:graphicFrameLocks noChangeAspect="1"/>
            </p:cNvGraphicFramePr>
            <p:nvPr/>
          </p:nvGraphicFramePr>
          <p:xfrm>
            <a:off x="7088088" y="2564904"/>
            <a:ext cx="508248" cy="67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68" imgH="203024" progId="Equation.3">
                    <p:embed/>
                  </p:oleObj>
                </mc:Choice>
                <mc:Fallback>
                  <p:oleObj name="数式" r:id="rId3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8088" y="2564904"/>
                          <a:ext cx="508248" cy="677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246907" y="1778869"/>
            <a:ext cx="378379" cy="347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64957" imgH="152268" progId="Equation.3">
                    <p:embed/>
                  </p:oleObj>
                </mc:Choice>
                <mc:Fallback>
                  <p:oleObj name="数式" r:id="rId5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907" y="1778869"/>
                          <a:ext cx="378379" cy="347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中かっこ 17"/>
            <p:cNvSpPr/>
            <p:nvPr/>
          </p:nvSpPr>
          <p:spPr>
            <a:xfrm>
              <a:off x="5148064" y="2233290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5267964" y="2204864"/>
            <a:ext cx="336264" cy="40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177569" imgH="215619" progId="Equation.3">
                    <p:embed/>
                  </p:oleObj>
                </mc:Choice>
                <mc:Fallback>
                  <p:oleObj name="数式" r:id="rId7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964" y="2204864"/>
                          <a:ext cx="336264" cy="408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中かっこ 19"/>
            <p:cNvSpPr/>
            <p:nvPr/>
          </p:nvSpPr>
          <p:spPr>
            <a:xfrm>
              <a:off x="5148064" y="268322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5255915" y="2655059"/>
            <a:ext cx="36036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190335" imgH="215713" progId="Equation.3">
                    <p:embed/>
                  </p:oleObj>
                </mc:Choice>
                <mc:Fallback>
                  <p:oleObj name="数式" r:id="rId9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915" y="2655059"/>
                          <a:ext cx="360362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中かっこ 21"/>
            <p:cNvSpPr/>
            <p:nvPr/>
          </p:nvSpPr>
          <p:spPr>
            <a:xfrm>
              <a:off x="5148064" y="367356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5267821" y="3633493"/>
            <a:ext cx="3365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77646" imgH="228402" progId="Equation.3">
                    <p:embed/>
                  </p:oleObj>
                </mc:Choice>
                <mc:Fallback>
                  <p:oleObj name="数式" r:id="rId11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821" y="3633493"/>
                          <a:ext cx="3365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テキスト ボックス 24"/>
            <p:cNvSpPr txBox="1"/>
            <p:nvPr/>
          </p:nvSpPr>
          <p:spPr>
            <a:xfrm rot="5400000">
              <a:off x="5131291" y="3184246"/>
              <a:ext cx="546895" cy="39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400000">
              <a:off x="3244737" y="3184247"/>
              <a:ext cx="546895" cy="39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012160" y="25649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/>
                <a:t>＝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923928" y="450912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（化学反応は分離して計算）</a:t>
            </a:r>
          </a:p>
        </p:txBody>
      </p:sp>
    </p:spTree>
    <p:extLst>
      <p:ext uri="{BB962C8B-B14F-4D97-AF65-F5344CB8AC3E}">
        <p14:creationId xmlns:p14="http://schemas.microsoft.com/office/powerpoint/2010/main" val="32895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局部腐食の例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61573" y="669371"/>
            <a:ext cx="5198724" cy="5736022"/>
            <a:chOff x="661573" y="669371"/>
            <a:chExt cx="5198724" cy="573602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2" t="30193" r="31573" b="5015"/>
            <a:stretch/>
          </p:blipFill>
          <p:spPr>
            <a:xfrm>
              <a:off x="661573" y="669371"/>
              <a:ext cx="5198724" cy="5736022"/>
            </a:xfrm>
            <a:prstGeom prst="rect">
              <a:avLst/>
            </a:prstGeom>
          </p:spPr>
        </p:pic>
        <p:cxnSp>
          <p:nvCxnSpPr>
            <p:cNvPr id="9" name="直線コネクタ 8"/>
            <p:cNvCxnSpPr/>
            <p:nvPr/>
          </p:nvCxnSpPr>
          <p:spPr>
            <a:xfrm>
              <a:off x="1504066" y="4469258"/>
              <a:ext cx="40480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069090" y="1118176"/>
              <a:ext cx="17782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7138" y="4693577"/>
              <a:ext cx="46045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線コネクタ 6"/>
          <p:cNvCxnSpPr/>
          <p:nvPr/>
        </p:nvCxnSpPr>
        <p:spPr>
          <a:xfrm rot="16200000" flipH="1">
            <a:off x="6991045" y="1318003"/>
            <a:ext cx="1056530" cy="53700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6"/>
          <p:cNvCxnSpPr/>
          <p:nvPr/>
        </p:nvCxnSpPr>
        <p:spPr>
          <a:xfrm rot="5400000" flipH="1" flipV="1">
            <a:off x="7022055" y="2213750"/>
            <a:ext cx="994513" cy="537010"/>
          </a:xfrm>
          <a:prstGeom prst="bentConnector3">
            <a:avLst>
              <a:gd name="adj1" fmla="val 6136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250807" y="3537382"/>
            <a:ext cx="1331" cy="19284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片側の 2 つの角を切り取った四角形 15"/>
          <p:cNvSpPr/>
          <p:nvPr/>
        </p:nvSpPr>
        <p:spPr>
          <a:xfrm rot="16200000">
            <a:off x="6606864" y="4237294"/>
            <a:ext cx="708338" cy="541202"/>
          </a:xfrm>
          <a:prstGeom prst="snip2SameRect">
            <a:avLst>
              <a:gd name="adj1" fmla="val 42844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11563" y="18003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穴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69927" y="43361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さび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52726" y="5681613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孔食と実質的に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同じメカニズム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7253556" y="1183650"/>
            <a:ext cx="1212398" cy="1550319"/>
          </a:xfrm>
          <a:custGeom>
            <a:avLst/>
            <a:gdLst>
              <a:gd name="connsiteX0" fmla="*/ 41097 w 1192347"/>
              <a:gd name="connsiteY0" fmla="*/ 366009 h 1584969"/>
              <a:gd name="connsiteX1" fmla="*/ 626724 w 1192347"/>
              <a:gd name="connsiteY1" fmla="*/ 16687 h 1584969"/>
              <a:gd name="connsiteX2" fmla="*/ 1191802 w 1192347"/>
              <a:gd name="connsiteY2" fmla="*/ 838620 h 1584969"/>
              <a:gd name="connsiteX3" fmla="*/ 523982 w 1192347"/>
              <a:gd name="connsiteY3" fmla="*/ 1578359 h 1584969"/>
              <a:gd name="connsiteX4" fmla="*/ 0 w 1192347"/>
              <a:gd name="connsiteY4" fmla="*/ 1208489 h 1584969"/>
              <a:gd name="connsiteX0" fmla="*/ 41097 w 1191853"/>
              <a:gd name="connsiteY0" fmla="*/ 366009 h 1554654"/>
              <a:gd name="connsiteX1" fmla="*/ 626724 w 1191853"/>
              <a:gd name="connsiteY1" fmla="*/ 16687 h 1554654"/>
              <a:gd name="connsiteX2" fmla="*/ 1191802 w 1191853"/>
              <a:gd name="connsiteY2" fmla="*/ 838620 h 1554654"/>
              <a:gd name="connsiteX3" fmla="*/ 595901 w 1191853"/>
              <a:gd name="connsiteY3" fmla="*/ 1547537 h 1554654"/>
              <a:gd name="connsiteX4" fmla="*/ 0 w 1191853"/>
              <a:gd name="connsiteY4" fmla="*/ 1208489 h 1554654"/>
              <a:gd name="connsiteX0" fmla="*/ 41097 w 1191853"/>
              <a:gd name="connsiteY0" fmla="*/ 366009 h 1547789"/>
              <a:gd name="connsiteX1" fmla="*/ 626724 w 1191853"/>
              <a:gd name="connsiteY1" fmla="*/ 16687 h 1547789"/>
              <a:gd name="connsiteX2" fmla="*/ 1191802 w 1191853"/>
              <a:gd name="connsiteY2" fmla="*/ 838620 h 1547789"/>
              <a:gd name="connsiteX3" fmla="*/ 595901 w 1191853"/>
              <a:gd name="connsiteY3" fmla="*/ 1547537 h 1547789"/>
              <a:gd name="connsiteX4" fmla="*/ 0 w 1191853"/>
              <a:gd name="connsiteY4" fmla="*/ 1208489 h 1547789"/>
              <a:gd name="connsiteX0" fmla="*/ 41097 w 1191853"/>
              <a:gd name="connsiteY0" fmla="*/ 366009 h 1547537"/>
              <a:gd name="connsiteX1" fmla="*/ 626724 w 1191853"/>
              <a:gd name="connsiteY1" fmla="*/ 16687 h 1547537"/>
              <a:gd name="connsiteX2" fmla="*/ 1191802 w 1191853"/>
              <a:gd name="connsiteY2" fmla="*/ 838620 h 1547537"/>
              <a:gd name="connsiteX3" fmla="*/ 595901 w 1191853"/>
              <a:gd name="connsiteY3" fmla="*/ 1547537 h 1547537"/>
              <a:gd name="connsiteX4" fmla="*/ 0 w 1191853"/>
              <a:gd name="connsiteY4" fmla="*/ 1208489 h 1547537"/>
              <a:gd name="connsiteX0" fmla="*/ 0 w 1202128"/>
              <a:gd name="connsiteY0" fmla="*/ 431471 h 1541080"/>
              <a:gd name="connsiteX1" fmla="*/ 636998 w 1202128"/>
              <a:gd name="connsiteY1" fmla="*/ 10230 h 1541080"/>
              <a:gd name="connsiteX2" fmla="*/ 1202076 w 1202128"/>
              <a:gd name="connsiteY2" fmla="*/ 832163 h 1541080"/>
              <a:gd name="connsiteX3" fmla="*/ 606175 w 1202128"/>
              <a:gd name="connsiteY3" fmla="*/ 1541080 h 1541080"/>
              <a:gd name="connsiteX4" fmla="*/ 10274 w 1202128"/>
              <a:gd name="connsiteY4" fmla="*/ 1202032 h 1541080"/>
              <a:gd name="connsiteX0" fmla="*/ 0 w 1202128"/>
              <a:gd name="connsiteY0" fmla="*/ 431471 h 1541080"/>
              <a:gd name="connsiteX1" fmla="*/ 636998 w 1202128"/>
              <a:gd name="connsiteY1" fmla="*/ 10230 h 1541080"/>
              <a:gd name="connsiteX2" fmla="*/ 1202076 w 1202128"/>
              <a:gd name="connsiteY2" fmla="*/ 832163 h 1541080"/>
              <a:gd name="connsiteX3" fmla="*/ 606175 w 1202128"/>
              <a:gd name="connsiteY3" fmla="*/ 1541080 h 1541080"/>
              <a:gd name="connsiteX4" fmla="*/ 10274 w 1202128"/>
              <a:gd name="connsiteY4" fmla="*/ 1202032 h 1541080"/>
              <a:gd name="connsiteX0" fmla="*/ 0 w 1212402"/>
              <a:gd name="connsiteY0" fmla="*/ 429393 h 1550319"/>
              <a:gd name="connsiteX1" fmla="*/ 636998 w 1212402"/>
              <a:gd name="connsiteY1" fmla="*/ 8152 h 1550319"/>
              <a:gd name="connsiteX2" fmla="*/ 1212351 w 1212402"/>
              <a:gd name="connsiteY2" fmla="*/ 778714 h 1550319"/>
              <a:gd name="connsiteX3" fmla="*/ 606175 w 1212402"/>
              <a:gd name="connsiteY3" fmla="*/ 1539002 h 1550319"/>
              <a:gd name="connsiteX4" fmla="*/ 10274 w 1212402"/>
              <a:gd name="connsiteY4" fmla="*/ 1199954 h 1550319"/>
              <a:gd name="connsiteX0" fmla="*/ 0 w 1212398"/>
              <a:gd name="connsiteY0" fmla="*/ 429393 h 1550319"/>
              <a:gd name="connsiteX1" fmla="*/ 636998 w 1212398"/>
              <a:gd name="connsiteY1" fmla="*/ 8152 h 1550319"/>
              <a:gd name="connsiteX2" fmla="*/ 1212351 w 1212398"/>
              <a:gd name="connsiteY2" fmla="*/ 778714 h 1550319"/>
              <a:gd name="connsiteX3" fmla="*/ 606175 w 1212398"/>
              <a:gd name="connsiteY3" fmla="*/ 1539002 h 1550319"/>
              <a:gd name="connsiteX4" fmla="*/ 10274 w 1212398"/>
              <a:gd name="connsiteY4" fmla="*/ 1199954 h 15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398" h="1550319">
                <a:moveTo>
                  <a:pt x="0" y="429393"/>
                </a:moveTo>
                <a:cubicBezTo>
                  <a:pt x="196921" y="215348"/>
                  <a:pt x="434939" y="-50068"/>
                  <a:pt x="636998" y="8152"/>
                </a:cubicBezTo>
                <a:cubicBezTo>
                  <a:pt x="839057" y="66372"/>
                  <a:pt x="1207214" y="503023"/>
                  <a:pt x="1212351" y="778714"/>
                </a:cubicBezTo>
                <a:cubicBezTo>
                  <a:pt x="1217488" y="1054405"/>
                  <a:pt x="806521" y="1468795"/>
                  <a:pt x="606175" y="1539002"/>
                </a:cubicBezTo>
                <a:cubicBezTo>
                  <a:pt x="405829" y="1609209"/>
                  <a:pt x="155825" y="1335230"/>
                  <a:pt x="10274" y="1199954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7251846" y="3688796"/>
            <a:ext cx="1212398" cy="1550319"/>
          </a:xfrm>
          <a:custGeom>
            <a:avLst/>
            <a:gdLst>
              <a:gd name="connsiteX0" fmla="*/ 41097 w 1192347"/>
              <a:gd name="connsiteY0" fmla="*/ 366009 h 1584969"/>
              <a:gd name="connsiteX1" fmla="*/ 626724 w 1192347"/>
              <a:gd name="connsiteY1" fmla="*/ 16687 h 1584969"/>
              <a:gd name="connsiteX2" fmla="*/ 1191802 w 1192347"/>
              <a:gd name="connsiteY2" fmla="*/ 838620 h 1584969"/>
              <a:gd name="connsiteX3" fmla="*/ 523982 w 1192347"/>
              <a:gd name="connsiteY3" fmla="*/ 1578359 h 1584969"/>
              <a:gd name="connsiteX4" fmla="*/ 0 w 1192347"/>
              <a:gd name="connsiteY4" fmla="*/ 1208489 h 1584969"/>
              <a:gd name="connsiteX0" fmla="*/ 41097 w 1191853"/>
              <a:gd name="connsiteY0" fmla="*/ 366009 h 1554654"/>
              <a:gd name="connsiteX1" fmla="*/ 626724 w 1191853"/>
              <a:gd name="connsiteY1" fmla="*/ 16687 h 1554654"/>
              <a:gd name="connsiteX2" fmla="*/ 1191802 w 1191853"/>
              <a:gd name="connsiteY2" fmla="*/ 838620 h 1554654"/>
              <a:gd name="connsiteX3" fmla="*/ 595901 w 1191853"/>
              <a:gd name="connsiteY3" fmla="*/ 1547537 h 1554654"/>
              <a:gd name="connsiteX4" fmla="*/ 0 w 1191853"/>
              <a:gd name="connsiteY4" fmla="*/ 1208489 h 1554654"/>
              <a:gd name="connsiteX0" fmla="*/ 41097 w 1191853"/>
              <a:gd name="connsiteY0" fmla="*/ 366009 h 1547789"/>
              <a:gd name="connsiteX1" fmla="*/ 626724 w 1191853"/>
              <a:gd name="connsiteY1" fmla="*/ 16687 h 1547789"/>
              <a:gd name="connsiteX2" fmla="*/ 1191802 w 1191853"/>
              <a:gd name="connsiteY2" fmla="*/ 838620 h 1547789"/>
              <a:gd name="connsiteX3" fmla="*/ 595901 w 1191853"/>
              <a:gd name="connsiteY3" fmla="*/ 1547537 h 1547789"/>
              <a:gd name="connsiteX4" fmla="*/ 0 w 1191853"/>
              <a:gd name="connsiteY4" fmla="*/ 1208489 h 1547789"/>
              <a:gd name="connsiteX0" fmla="*/ 41097 w 1191853"/>
              <a:gd name="connsiteY0" fmla="*/ 366009 h 1547537"/>
              <a:gd name="connsiteX1" fmla="*/ 626724 w 1191853"/>
              <a:gd name="connsiteY1" fmla="*/ 16687 h 1547537"/>
              <a:gd name="connsiteX2" fmla="*/ 1191802 w 1191853"/>
              <a:gd name="connsiteY2" fmla="*/ 838620 h 1547537"/>
              <a:gd name="connsiteX3" fmla="*/ 595901 w 1191853"/>
              <a:gd name="connsiteY3" fmla="*/ 1547537 h 1547537"/>
              <a:gd name="connsiteX4" fmla="*/ 0 w 1191853"/>
              <a:gd name="connsiteY4" fmla="*/ 1208489 h 1547537"/>
              <a:gd name="connsiteX0" fmla="*/ 0 w 1202128"/>
              <a:gd name="connsiteY0" fmla="*/ 431471 h 1541080"/>
              <a:gd name="connsiteX1" fmla="*/ 636998 w 1202128"/>
              <a:gd name="connsiteY1" fmla="*/ 10230 h 1541080"/>
              <a:gd name="connsiteX2" fmla="*/ 1202076 w 1202128"/>
              <a:gd name="connsiteY2" fmla="*/ 832163 h 1541080"/>
              <a:gd name="connsiteX3" fmla="*/ 606175 w 1202128"/>
              <a:gd name="connsiteY3" fmla="*/ 1541080 h 1541080"/>
              <a:gd name="connsiteX4" fmla="*/ 10274 w 1202128"/>
              <a:gd name="connsiteY4" fmla="*/ 1202032 h 1541080"/>
              <a:gd name="connsiteX0" fmla="*/ 0 w 1202128"/>
              <a:gd name="connsiteY0" fmla="*/ 431471 h 1541080"/>
              <a:gd name="connsiteX1" fmla="*/ 636998 w 1202128"/>
              <a:gd name="connsiteY1" fmla="*/ 10230 h 1541080"/>
              <a:gd name="connsiteX2" fmla="*/ 1202076 w 1202128"/>
              <a:gd name="connsiteY2" fmla="*/ 832163 h 1541080"/>
              <a:gd name="connsiteX3" fmla="*/ 606175 w 1202128"/>
              <a:gd name="connsiteY3" fmla="*/ 1541080 h 1541080"/>
              <a:gd name="connsiteX4" fmla="*/ 10274 w 1202128"/>
              <a:gd name="connsiteY4" fmla="*/ 1202032 h 1541080"/>
              <a:gd name="connsiteX0" fmla="*/ 0 w 1212402"/>
              <a:gd name="connsiteY0" fmla="*/ 429393 h 1550319"/>
              <a:gd name="connsiteX1" fmla="*/ 636998 w 1212402"/>
              <a:gd name="connsiteY1" fmla="*/ 8152 h 1550319"/>
              <a:gd name="connsiteX2" fmla="*/ 1212351 w 1212402"/>
              <a:gd name="connsiteY2" fmla="*/ 778714 h 1550319"/>
              <a:gd name="connsiteX3" fmla="*/ 606175 w 1212402"/>
              <a:gd name="connsiteY3" fmla="*/ 1539002 h 1550319"/>
              <a:gd name="connsiteX4" fmla="*/ 10274 w 1212402"/>
              <a:gd name="connsiteY4" fmla="*/ 1199954 h 1550319"/>
              <a:gd name="connsiteX0" fmla="*/ 0 w 1212398"/>
              <a:gd name="connsiteY0" fmla="*/ 429393 h 1550319"/>
              <a:gd name="connsiteX1" fmla="*/ 636998 w 1212398"/>
              <a:gd name="connsiteY1" fmla="*/ 8152 h 1550319"/>
              <a:gd name="connsiteX2" fmla="*/ 1212351 w 1212398"/>
              <a:gd name="connsiteY2" fmla="*/ 778714 h 1550319"/>
              <a:gd name="connsiteX3" fmla="*/ 606175 w 1212398"/>
              <a:gd name="connsiteY3" fmla="*/ 1539002 h 1550319"/>
              <a:gd name="connsiteX4" fmla="*/ 10274 w 1212398"/>
              <a:gd name="connsiteY4" fmla="*/ 1199954 h 15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398" h="1550319">
                <a:moveTo>
                  <a:pt x="0" y="429393"/>
                </a:moveTo>
                <a:cubicBezTo>
                  <a:pt x="196921" y="215348"/>
                  <a:pt x="434939" y="-50068"/>
                  <a:pt x="636998" y="8152"/>
                </a:cubicBezTo>
                <a:cubicBezTo>
                  <a:pt x="839057" y="66372"/>
                  <a:pt x="1207214" y="503023"/>
                  <a:pt x="1212351" y="778714"/>
                </a:cubicBezTo>
                <a:cubicBezTo>
                  <a:pt x="1217488" y="1054405"/>
                  <a:pt x="806521" y="1468795"/>
                  <a:pt x="606175" y="1539002"/>
                </a:cubicBezTo>
                <a:cubicBezTo>
                  <a:pt x="405829" y="1609209"/>
                  <a:pt x="155825" y="1335230"/>
                  <a:pt x="10274" y="1199954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52659" y="2979512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0000CC"/>
                </a:solidFill>
              </a:rPr>
              <a:t>穴による拡散阻害</a:t>
            </a:r>
            <a:endParaRPr kumimoji="1" lang="ja-JP" altLang="en-US" sz="1600" dirty="0">
              <a:solidFill>
                <a:srgbClr val="0000CC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29472" y="5258661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0000CC"/>
                </a:solidFill>
              </a:rPr>
              <a:t>さびによる拡散阻害</a:t>
            </a:r>
            <a:endParaRPr kumimoji="1" lang="ja-JP" alt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1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強連成　（静電場＋拡散泳動）　化学反応分離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864096"/>
          </a:xfrm>
        </p:spPr>
        <p:txBody>
          <a:bodyPr/>
          <a:lstStyle/>
          <a:p>
            <a:r>
              <a:rPr lang="ja-JP" altLang="en-US" dirty="0"/>
              <a:t>行列サイズが大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EF41F-9184-4002-92D9-F3775E7C9AA1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p:grpSp>
        <p:nvGrpSpPr>
          <p:cNvPr id="12" name="グループ化 28"/>
          <p:cNvGrpSpPr/>
          <p:nvPr/>
        </p:nvGrpSpPr>
        <p:grpSpPr>
          <a:xfrm>
            <a:off x="1187624" y="1412776"/>
            <a:ext cx="6457898" cy="2808312"/>
            <a:chOff x="2275979" y="1700808"/>
            <a:chExt cx="5464373" cy="23762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652636" y="1772816"/>
              <a:ext cx="1683547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ラプラス方程式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36909" y="2204864"/>
              <a:ext cx="2257299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イオン１の拡散・泳動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36909" y="2699628"/>
              <a:ext cx="2257299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イオン２の拡散・泳動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336909" y="3645024"/>
              <a:ext cx="2066048" cy="364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/>
                <a:t>電気的中性の条件</a:t>
              </a:r>
            </a:p>
          </p:txBody>
        </p:sp>
        <p:sp>
          <p:nvSpPr>
            <p:cNvPr id="9" name="左大かっこ 8"/>
            <p:cNvSpPr/>
            <p:nvPr/>
          </p:nvSpPr>
          <p:spPr>
            <a:xfrm>
              <a:off x="2275979" y="1700808"/>
              <a:ext cx="144016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左大かっこ 9"/>
            <p:cNvSpPr/>
            <p:nvPr/>
          </p:nvSpPr>
          <p:spPr>
            <a:xfrm flipH="1">
              <a:off x="4663320" y="1700808"/>
              <a:ext cx="152400" cy="23762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中かっこ 10"/>
            <p:cNvSpPr/>
            <p:nvPr/>
          </p:nvSpPr>
          <p:spPr>
            <a:xfrm>
              <a:off x="5004048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中かっこ 12"/>
            <p:cNvSpPr/>
            <p:nvPr/>
          </p:nvSpPr>
          <p:spPr>
            <a:xfrm>
              <a:off x="5148064" y="1777008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中かっこ 13"/>
            <p:cNvSpPr/>
            <p:nvPr/>
          </p:nvSpPr>
          <p:spPr>
            <a:xfrm>
              <a:off x="6876256" y="1700808"/>
              <a:ext cx="864096" cy="237626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オブジェクト 14"/>
            <p:cNvGraphicFramePr>
              <a:graphicFrameLocks noChangeAspect="1"/>
            </p:cNvGraphicFramePr>
            <p:nvPr/>
          </p:nvGraphicFramePr>
          <p:xfrm>
            <a:off x="7088088" y="2564904"/>
            <a:ext cx="508248" cy="67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152268" imgH="203024" progId="Equation.3">
                    <p:embed/>
                  </p:oleObj>
                </mc:Choice>
                <mc:Fallback>
                  <p:oleObj name="数式" r:id="rId3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8088" y="2564904"/>
                          <a:ext cx="508248" cy="677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246907" y="1778869"/>
            <a:ext cx="378379" cy="347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64957" imgH="152268" progId="Equation.3">
                    <p:embed/>
                  </p:oleObj>
                </mc:Choice>
                <mc:Fallback>
                  <p:oleObj name="数式" r:id="rId5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907" y="1778869"/>
                          <a:ext cx="378379" cy="347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中かっこ 17"/>
            <p:cNvSpPr/>
            <p:nvPr/>
          </p:nvSpPr>
          <p:spPr>
            <a:xfrm>
              <a:off x="5148064" y="2233290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5267964" y="2204864"/>
            <a:ext cx="336264" cy="40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177569" imgH="215619" progId="Equation.3">
                    <p:embed/>
                  </p:oleObj>
                </mc:Choice>
                <mc:Fallback>
                  <p:oleObj name="数式" r:id="rId7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964" y="2204864"/>
                          <a:ext cx="336264" cy="408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中かっこ 19"/>
            <p:cNvSpPr/>
            <p:nvPr/>
          </p:nvSpPr>
          <p:spPr>
            <a:xfrm>
              <a:off x="5148064" y="268322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5255915" y="2655059"/>
            <a:ext cx="36036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9" imgW="190335" imgH="215713" progId="Equation.3">
                    <p:embed/>
                  </p:oleObj>
                </mc:Choice>
                <mc:Fallback>
                  <p:oleObj name="数式" r:id="rId9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915" y="2655059"/>
                          <a:ext cx="360362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中かっこ 21"/>
            <p:cNvSpPr/>
            <p:nvPr/>
          </p:nvSpPr>
          <p:spPr>
            <a:xfrm>
              <a:off x="5148064" y="3673565"/>
              <a:ext cx="576064" cy="351656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5267821" y="3633493"/>
            <a:ext cx="3365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11" imgW="177646" imgH="228402" progId="Equation.3">
                    <p:embed/>
                  </p:oleObj>
                </mc:Choice>
                <mc:Fallback>
                  <p:oleObj name="数式" r:id="rId11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821" y="3633493"/>
                          <a:ext cx="3365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テキスト ボックス 24"/>
            <p:cNvSpPr txBox="1"/>
            <p:nvPr/>
          </p:nvSpPr>
          <p:spPr>
            <a:xfrm rot="5400000">
              <a:off x="5131291" y="3184246"/>
              <a:ext cx="546895" cy="39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400000">
              <a:off x="3244737" y="3184247"/>
              <a:ext cx="546895" cy="39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・・・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012160" y="25649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/>
                <a:t>＝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211960" y="4941168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（化学反応は分離して計算）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91680" y="4365104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未定係数として扱う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4716016" y="3717032"/>
            <a:ext cx="504056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カギ線コネクタ 32"/>
          <p:cNvCxnSpPr>
            <a:stCxn id="30" idx="3"/>
            <a:endCxn id="31" idx="4"/>
          </p:cNvCxnSpPr>
          <p:nvPr/>
        </p:nvCxnSpPr>
        <p:spPr>
          <a:xfrm flipV="1">
            <a:off x="4800223" y="4221088"/>
            <a:ext cx="167821" cy="40562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9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局部腐食解析に求められる要件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1011640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電場</a:t>
            </a:r>
            <a:endParaRPr lang="en-US" altLang="ja-JP" sz="2800" dirty="0"/>
          </a:p>
          <a:p>
            <a:r>
              <a:rPr lang="ja-JP" altLang="en-US" sz="2800" dirty="0"/>
              <a:t>物質移動（拡散＋電気泳動）</a:t>
            </a:r>
            <a:endParaRPr lang="en-US" altLang="ja-JP" sz="2800" dirty="0"/>
          </a:p>
          <a:p>
            <a:r>
              <a:rPr lang="ja-JP" altLang="en-US" sz="2800" dirty="0"/>
              <a:t>化学反応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9992" y="2948397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電気的中性</a:t>
            </a:r>
            <a:r>
              <a:rPr lang="ja-JP" altLang="en-US" dirty="0"/>
              <a:t>　正負イオンの偏りなし</a:t>
            </a:r>
            <a:endParaRPr lang="en-US" altLang="ja-JP" dirty="0"/>
          </a:p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物質量保存</a:t>
            </a:r>
            <a:r>
              <a:rPr lang="ja-JP" altLang="en-US" dirty="0"/>
              <a:t>　物質の生成，消滅なし</a:t>
            </a:r>
            <a:endParaRPr lang="en-US" altLang="ja-JP" dirty="0"/>
          </a:p>
        </p:txBody>
      </p:sp>
      <p:sp>
        <p:nvSpPr>
          <p:cNvPr id="6" name="コンテンツ プレースホルダー 8"/>
          <p:cNvSpPr txBox="1">
            <a:spLocks/>
          </p:cNvSpPr>
          <p:nvPr/>
        </p:nvSpPr>
        <p:spPr>
          <a:xfrm>
            <a:off x="4533004" y="4557609"/>
            <a:ext cx="433114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solidFill>
                  <a:srgbClr val="0000CC"/>
                </a:solidFill>
              </a:rPr>
              <a:t>移動境界</a:t>
            </a:r>
            <a:endParaRPr lang="en-US" altLang="ja-JP" sz="2800" dirty="0">
              <a:solidFill>
                <a:srgbClr val="0000CC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43269" y="2808690"/>
            <a:ext cx="3312368" cy="11658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拘束</a:t>
            </a:r>
            <a:r>
              <a:rPr kumimoji="1" lang="ja-JP" altLang="en-US" sz="2400" dirty="0"/>
              <a:t>条件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71600" y="878168"/>
            <a:ext cx="3312368" cy="16718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腐食速度</a:t>
            </a:r>
            <a:r>
              <a:rPr lang="ja-JP" altLang="en-US" sz="2400" dirty="0"/>
              <a:t>計算は</a:t>
            </a:r>
            <a:endParaRPr lang="en-US" altLang="ja-JP" sz="2400" dirty="0"/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マルチフィジックス問題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43269" y="4248850"/>
            <a:ext cx="3312368" cy="11658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腐食による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金属の形状変化</a:t>
            </a:r>
          </a:p>
        </p:txBody>
      </p:sp>
    </p:spTree>
    <p:extLst>
      <p:ext uri="{BB962C8B-B14F-4D97-AF65-F5344CB8AC3E}">
        <p14:creationId xmlns:p14="http://schemas.microsoft.com/office/powerpoint/2010/main" val="252985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従来研究と研究目的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54338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/>
              <a:t>研究目的</a:t>
            </a:r>
            <a:endParaRPr lang="en-US" altLang="ja-JP" sz="2800" b="1" u="sng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　　　上記全ての要件を満足する解析手法の開発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800" dirty="0"/>
              <a:t>（とりあえず２次元で）</a:t>
            </a:r>
            <a:endParaRPr lang="en-US" altLang="ja-JP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76489"/>
              </p:ext>
            </p:extLst>
          </p:nvPr>
        </p:nvGraphicFramePr>
        <p:xfrm>
          <a:off x="350173" y="969671"/>
          <a:ext cx="8496944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663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K. L. Heppner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i="1" dirty="0"/>
                        <a:t>et al</a:t>
                      </a:r>
                      <a:r>
                        <a:rPr kumimoji="1" lang="en-US" altLang="ja-JP" sz="2000" dirty="0"/>
                        <a:t>.</a:t>
                      </a:r>
                      <a:r>
                        <a:rPr kumimoji="1" lang="en-US" altLang="ja-JP" sz="2000" baseline="30000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S. </a:t>
                      </a:r>
                      <a:r>
                        <a:rPr kumimoji="1" lang="en-US" altLang="ja-JP" sz="2000" dirty="0" err="1"/>
                        <a:t>Scheiner</a:t>
                      </a:r>
                      <a:r>
                        <a:rPr kumimoji="1" lang="en-US" altLang="ja-JP" sz="2000" baseline="0" dirty="0"/>
                        <a:t> </a:t>
                      </a:r>
                      <a:r>
                        <a:rPr kumimoji="1" lang="en-US" altLang="ja-JP" sz="2000" i="1" baseline="0" dirty="0"/>
                        <a:t>et al</a:t>
                      </a:r>
                      <a:r>
                        <a:rPr kumimoji="1" lang="en-US" altLang="ja-JP" sz="2000" baseline="0" dirty="0"/>
                        <a:t>.</a:t>
                      </a:r>
                      <a:r>
                        <a:rPr kumimoji="1" lang="en-US" altLang="ja-JP" sz="2000" baseline="30000" dirty="0"/>
                        <a:t>[3]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6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マルチフィジックス問題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6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電気的中性の成立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☓（イオンは１種）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6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物質量保存の成立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△（メッシュ依存）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9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形状変化の考慮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93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実験による分極曲線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0" y="4002582"/>
            <a:ext cx="590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[2] K. L. Heppner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Corrosion Eng </a:t>
            </a:r>
            <a:r>
              <a:rPr lang="en-US" altLang="ja-JP" sz="1400" dirty="0" err="1"/>
              <a:t>Sci</a:t>
            </a:r>
            <a:r>
              <a:rPr lang="en-US" altLang="ja-JP" sz="1400" dirty="0"/>
              <a:t> Tec, Vol. 41, No. 2, pp. 110–121, 2006.</a:t>
            </a:r>
          </a:p>
          <a:p>
            <a:r>
              <a:rPr lang="en-US" altLang="ja-JP" sz="1400" dirty="0"/>
              <a:t>[3] S. </a:t>
            </a:r>
            <a:r>
              <a:rPr lang="en-US" altLang="ja-JP" sz="1400" dirty="0" err="1"/>
              <a:t>Scheiner</a:t>
            </a:r>
            <a:r>
              <a:rPr lang="en-US" altLang="ja-JP" sz="1400" dirty="0"/>
              <a:t>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 CMAME</a:t>
            </a:r>
            <a:r>
              <a:rPr lang="en-US" altLang="ja-JP" sz="1400" i="1" dirty="0"/>
              <a:t> </a:t>
            </a:r>
            <a:r>
              <a:rPr lang="en-US" altLang="ja-JP" sz="1400" dirty="0"/>
              <a:t>Vol. 198, No. 37-40, pp. 2898 – 2910, 2009.</a:t>
            </a:r>
          </a:p>
        </p:txBody>
      </p:sp>
    </p:spTree>
    <p:extLst>
      <p:ext uri="{BB962C8B-B14F-4D97-AF65-F5344CB8AC3E}">
        <p14:creationId xmlns:p14="http://schemas.microsoft.com/office/powerpoint/2010/main" val="204006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支配方程式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静電場（ポアソン方程式）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物質移動（イオン濃度変化）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4" r="53649" b="45412"/>
          <a:stretch/>
        </p:blipFill>
        <p:spPr bwMode="auto">
          <a:xfrm>
            <a:off x="899592" y="1681453"/>
            <a:ext cx="2948450" cy="12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971600" y="4228154"/>
            <a:ext cx="7056784" cy="1627768"/>
            <a:chOff x="971600" y="4402812"/>
            <a:chExt cx="7056784" cy="162776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996622" y="5085184"/>
              <a:ext cx="5031762" cy="489990"/>
              <a:chOff x="3284654" y="4563836"/>
              <a:chExt cx="5031762" cy="489990"/>
            </a:xfrm>
          </p:grpSpPr>
          <p:sp>
            <p:nvSpPr>
              <p:cNvPr id="8" name="左大かっこ 7"/>
              <p:cNvSpPr/>
              <p:nvPr/>
            </p:nvSpPr>
            <p:spPr>
              <a:xfrm rot="16200000">
                <a:off x="4243717" y="3604773"/>
                <a:ext cx="89300" cy="2007426"/>
              </a:xfrm>
              <a:prstGeom prst="lef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左大かっこ 8"/>
              <p:cNvSpPr/>
              <p:nvPr/>
            </p:nvSpPr>
            <p:spPr>
              <a:xfrm rot="16200000">
                <a:off x="6192332" y="3951616"/>
                <a:ext cx="89300" cy="1313740"/>
              </a:xfrm>
              <a:prstGeom prst="lef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左大かっこ 9"/>
              <p:cNvSpPr/>
              <p:nvPr/>
            </p:nvSpPr>
            <p:spPr>
              <a:xfrm rot="16200000">
                <a:off x="7755517" y="4192121"/>
                <a:ext cx="89300" cy="832730"/>
              </a:xfrm>
              <a:prstGeom prst="lef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716702" y="468449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電気泳動</a:t>
                </a: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885740" y="468449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拡散</a:t>
                </a: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208420" y="468449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化学反応</a:t>
                </a:r>
              </a:p>
            </p:txBody>
          </p:sp>
        </p:grpSp>
        <p:sp>
          <p:nvSpPr>
            <p:cNvPr id="14" name="左大かっこ 13"/>
            <p:cNvSpPr/>
            <p:nvPr/>
          </p:nvSpPr>
          <p:spPr>
            <a:xfrm rot="16200000">
              <a:off x="4752019" y="3825044"/>
              <a:ext cx="72009" cy="360040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256092" y="56612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物質移動</a:t>
              </a:r>
            </a:p>
          </p:txBody>
        </p:sp>
        <p:pic>
          <p:nvPicPr>
            <p:cNvPr id="16" name="Picture 1" descr="C:\Users\Takiyasu\Desktop\texclip2012021012534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4402812"/>
              <a:ext cx="6978015" cy="754380"/>
            </a:xfrm>
            <a:prstGeom prst="rect">
              <a:avLst/>
            </a:prstGeom>
            <a:noFill/>
          </p:spPr>
        </p:pic>
      </p:grp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02456"/>
              </p:ext>
            </p:extLst>
          </p:nvPr>
        </p:nvGraphicFramePr>
        <p:xfrm>
          <a:off x="5230526" y="1065003"/>
          <a:ext cx="3611142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電位 </a:t>
                      </a:r>
                      <a:r>
                        <a:rPr kumimoji="1" lang="en-US" altLang="ja-JP" sz="1600" dirty="0"/>
                        <a:t>[V]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F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ファラデー定数</a:t>
                      </a:r>
                      <a:r>
                        <a:rPr kumimoji="1" lang="en-US" altLang="ja-JP" sz="1600" dirty="0"/>
                        <a:t>[F m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l-GR" altLang="ja-JP" sz="1600" i="1" dirty="0"/>
                        <a:t>ε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溶液の誘電率 </a:t>
                      </a:r>
                      <a:r>
                        <a:rPr kumimoji="1" lang="en-US" altLang="ja-JP" sz="1600" dirty="0"/>
                        <a:t>[(</a:t>
                      </a:r>
                      <a:r>
                        <a:rPr kumimoji="1" lang="en-US" altLang="ja-JP" sz="1600" dirty="0" err="1"/>
                        <a:t>Ωm</a:t>
                      </a:r>
                      <a:r>
                        <a:rPr kumimoji="1" lang="en-US" altLang="ja-JP" sz="1600" dirty="0"/>
                        <a:t>)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z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イオンの価数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C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モル濃度 </a:t>
                      </a:r>
                      <a:r>
                        <a:rPr kumimoji="1" lang="en-US" altLang="ja-JP" sz="1600" dirty="0"/>
                        <a:t>[mol m</a:t>
                      </a:r>
                      <a:r>
                        <a:rPr kumimoji="1" lang="en-US" altLang="ja-JP" sz="1600" baseline="30000" dirty="0"/>
                        <a:t>-3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D</a:t>
                      </a:r>
                      <a:r>
                        <a:rPr kumimoji="1" lang="en-US" altLang="ja-JP" sz="1600" i="1" baseline="-25000" dirty="0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拡散定数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en-US" altLang="ja-JP" sz="1600" baseline="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baseline="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baseline="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u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イオン移動度 </a:t>
                      </a:r>
                      <a:r>
                        <a:rPr kumimoji="1" lang="en-US" altLang="ja-JP" sz="1600" dirty="0"/>
                        <a:t>[m</a:t>
                      </a:r>
                      <a:r>
                        <a:rPr kumimoji="1" lang="en-US" altLang="ja-JP" sz="1600" baseline="30000" dirty="0"/>
                        <a:t>2</a:t>
                      </a:r>
                      <a:r>
                        <a:rPr kumimoji="1" lang="en-US" altLang="ja-JP" sz="1600" dirty="0"/>
                        <a:t> mol J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8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境界条件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9424" y="734512"/>
            <a:ext cx="4026552" cy="26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94074"/>
              </p:ext>
            </p:extLst>
          </p:nvPr>
        </p:nvGraphicFramePr>
        <p:xfrm>
          <a:off x="323528" y="3758848"/>
          <a:ext cx="4248472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J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法線方向電流密度 </a:t>
                      </a:r>
                      <a:r>
                        <a:rPr kumimoji="1" lang="en-US" altLang="ja-JP" sz="1600" dirty="0"/>
                        <a:t>[A</a:t>
                      </a:r>
                      <a:r>
                        <a:rPr kumimoji="1" lang="en-US" altLang="ja-JP" sz="1600" baseline="0" dirty="0"/>
                        <a:t> </a:t>
                      </a:r>
                      <a:r>
                        <a:rPr kumimoji="1" lang="en-US" altLang="ja-JP" sz="1600" dirty="0"/>
                        <a:t>m</a:t>
                      </a:r>
                      <a:r>
                        <a:rPr kumimoji="1" lang="en-US" altLang="ja-JP" sz="1600" baseline="30000" dirty="0"/>
                        <a:t>-2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電位 </a:t>
                      </a:r>
                      <a:r>
                        <a:rPr kumimoji="1" lang="en-US" altLang="ja-JP" sz="1600" dirty="0"/>
                        <a:t>[V]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N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法線方向イオンモル流束密度</a:t>
                      </a:r>
                      <a:r>
                        <a:rPr kumimoji="1" lang="en-US" altLang="ja-JP" sz="1600" dirty="0"/>
                        <a:t>[mol</a:t>
                      </a:r>
                      <a:r>
                        <a:rPr kumimoji="1" lang="en-US" altLang="ja-JP" sz="1600" baseline="0" dirty="0"/>
                        <a:t> m</a:t>
                      </a:r>
                      <a:r>
                        <a:rPr kumimoji="1" lang="en-US" altLang="ja-JP" sz="1600" baseline="30000" dirty="0"/>
                        <a:t>-2</a:t>
                      </a:r>
                      <a:r>
                        <a:rPr kumimoji="1" lang="en-US" altLang="ja-JP" sz="1600" baseline="0" dirty="0"/>
                        <a:t> s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lang="el-GR" altLang="ja-JP" sz="1600" i="1" dirty="0"/>
                        <a:t>λ</a:t>
                      </a:r>
                      <a:r>
                        <a:rPr lang="en-US" altLang="ja-JP" sz="1600" i="1" baseline="-25000" dirty="0" err="1"/>
                        <a:t>i</a:t>
                      </a:r>
                      <a:endParaRPr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合金組成比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F</a:t>
                      </a:r>
                      <a:endParaRPr kumimoji="1" lang="ja-JP" alt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ファラデー定数</a:t>
                      </a:r>
                      <a:r>
                        <a:rPr kumimoji="1" lang="en-US" altLang="ja-JP" sz="1600" dirty="0"/>
                        <a:t>[F m</a:t>
                      </a:r>
                      <a:r>
                        <a:rPr kumimoji="1" lang="en-US" altLang="ja-JP" sz="1600" baseline="30000" dirty="0"/>
                        <a:t>-1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C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モル濃度 </a:t>
                      </a:r>
                      <a:r>
                        <a:rPr kumimoji="1" lang="en-US" altLang="ja-JP" sz="1600" dirty="0"/>
                        <a:t>[mol m</a:t>
                      </a:r>
                      <a:r>
                        <a:rPr kumimoji="1" lang="en-US" altLang="ja-JP" sz="1600" baseline="30000" dirty="0"/>
                        <a:t>-3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125"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/>
                        <a:t>z</a:t>
                      </a:r>
                      <a:r>
                        <a:rPr kumimoji="1" lang="en-US" altLang="ja-JP" sz="1600" i="1" baseline="-25000" dirty="0" err="1"/>
                        <a:t>i</a:t>
                      </a:r>
                      <a:endParaRPr kumimoji="1" lang="ja-JP" alt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イオンの価数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4849668" y="786907"/>
            <a:ext cx="4136908" cy="4926161"/>
            <a:chOff x="4788024" y="1268760"/>
            <a:chExt cx="4136908" cy="4926161"/>
          </a:xfrm>
        </p:grpSpPr>
        <p:pic>
          <p:nvPicPr>
            <p:cNvPr id="9" name="Picture 1" descr="C:\Users\Takiyasu\Desktop\texclip201202101016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5330825"/>
              <a:ext cx="1637348" cy="831533"/>
            </a:xfrm>
            <a:prstGeom prst="rect">
              <a:avLst/>
            </a:prstGeom>
            <a:noFill/>
          </p:spPr>
        </p:pic>
        <p:pic>
          <p:nvPicPr>
            <p:cNvPr id="10" name="Picture 2" descr="C:\Users\Takiyasu\Desktop\texclip20120210102031.png"/>
            <p:cNvPicPr>
              <a:picLocks noChangeAspect="1" noChangeArrowheads="1"/>
            </p:cNvPicPr>
            <p:nvPr/>
          </p:nvPicPr>
          <p:blipFill>
            <a:blip r:embed="rId5" cstate="print"/>
            <a:srcRect t="27828"/>
            <a:stretch>
              <a:fillRect/>
            </a:stretch>
          </p:blipFill>
          <p:spPr bwMode="auto">
            <a:xfrm>
              <a:off x="5220072" y="2810185"/>
              <a:ext cx="2931795" cy="1008472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220072" y="2306489"/>
              <a:ext cx="370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/>
                <a:t>P</a:t>
              </a:r>
              <a:r>
                <a:rPr lang="ja-JP" altLang="en-US" sz="2400" dirty="0"/>
                <a:t>は</a:t>
              </a:r>
              <a:r>
                <a:rPr lang="en-US" altLang="ja-JP" sz="2400" dirty="0"/>
                <a:t>pH</a:t>
              </a:r>
              <a:r>
                <a:rPr lang="ja-JP" altLang="en-US" sz="2400" dirty="0" err="1"/>
                <a:t>に依</a:t>
              </a:r>
              <a:r>
                <a:rPr lang="ja-JP" altLang="en-US" sz="2400" dirty="0"/>
                <a:t>存する分極曲線</a:t>
              </a:r>
              <a:endParaRPr lang="en-US" altLang="ja-JP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20072" y="3809365"/>
              <a:ext cx="3474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金属は組成比通りに溶出</a:t>
              </a:r>
              <a:endParaRPr lang="en-US" altLang="ja-JP" sz="2400" dirty="0"/>
            </a:p>
          </p:txBody>
        </p:sp>
        <p:pic>
          <p:nvPicPr>
            <p:cNvPr id="13" name="Picture 2" descr="C:\Users\Takiyasu\Desktop\texclip20120210102031.png"/>
            <p:cNvPicPr>
              <a:picLocks noChangeAspect="1" noChangeArrowheads="1"/>
            </p:cNvPicPr>
            <p:nvPr/>
          </p:nvPicPr>
          <p:blipFill>
            <a:blip r:embed="rId5" cstate="print"/>
            <a:srcRect b="67534"/>
            <a:stretch>
              <a:fillRect/>
            </a:stretch>
          </p:blipFill>
          <p:spPr bwMode="auto">
            <a:xfrm>
              <a:off x="5220072" y="1874442"/>
              <a:ext cx="2931795" cy="453653"/>
            </a:xfrm>
            <a:prstGeom prst="rect">
              <a:avLst/>
            </a:prstGeom>
            <a:noFill/>
          </p:spPr>
        </p:pic>
        <p:sp>
          <p:nvSpPr>
            <p:cNvPr id="14" name="左中かっこ 13"/>
            <p:cNvSpPr/>
            <p:nvPr/>
          </p:nvSpPr>
          <p:spPr>
            <a:xfrm>
              <a:off x="4788024" y="1730425"/>
              <a:ext cx="360040" cy="252028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左中かっこ 14"/>
            <p:cNvSpPr/>
            <p:nvPr/>
          </p:nvSpPr>
          <p:spPr>
            <a:xfrm>
              <a:off x="4788024" y="5186809"/>
              <a:ext cx="360040" cy="100811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860032" y="126876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u="sng" dirty="0"/>
                <a:t>金属境界条件</a:t>
              </a:r>
              <a:endParaRPr lang="en-US" altLang="ja-JP" sz="2400" u="sng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860032" y="47251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u="sng" dirty="0"/>
                <a:t>沖合境界条件</a:t>
              </a:r>
              <a:endParaRPr lang="en-US" altLang="ja-JP" sz="2400" u="sng" dirty="0"/>
            </a:p>
          </p:txBody>
        </p:sp>
      </p:grpSp>
      <p:cxnSp>
        <p:nvCxnSpPr>
          <p:cNvPr id="18" name="直線矢印コネクタ 17"/>
          <p:cNvCxnSpPr>
            <a:stCxn id="16" idx="1"/>
          </p:cNvCxnSpPr>
          <p:nvPr/>
        </p:nvCxnSpPr>
        <p:spPr>
          <a:xfrm flipH="1">
            <a:off x="3481516" y="1017740"/>
            <a:ext cx="1440160" cy="87890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7" idx="1"/>
          </p:cNvCxnSpPr>
          <p:nvPr/>
        </p:nvCxnSpPr>
        <p:spPr>
          <a:xfrm flipH="1" flipV="1">
            <a:off x="1664413" y="2661007"/>
            <a:ext cx="3257263" cy="1813117"/>
          </a:xfrm>
          <a:prstGeom prst="straightConnector1">
            <a:avLst/>
          </a:prstGeom>
          <a:ln w="28575">
            <a:solidFill>
              <a:srgbClr val="104AEE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提案する数値解析手法</a:t>
            </a:r>
            <a:endParaRPr kumimoji="1" lang="ja-JP" altLang="en-US" dirty="0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sz="2800" dirty="0"/>
              <a:t>移動境界を扱う際，物質量保存を満たす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 dirty="0"/>
              <a:t>「リメッシング＋マッピング」を行うことは困難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 dirty="0"/>
              <a:t>⇒</a:t>
            </a:r>
            <a:r>
              <a:rPr lang="ja-JP" altLang="en-US" sz="2800" u="sng" dirty="0">
                <a:solidFill>
                  <a:srgbClr val="0000CC"/>
                </a:solidFill>
              </a:rPr>
              <a:t>ボクセル</a:t>
            </a:r>
            <a:r>
              <a:rPr lang="ja-JP" altLang="en-US" sz="2800" u="sng" dirty="0">
                <a:solidFill>
                  <a:srgbClr val="FF0000"/>
                </a:solidFill>
              </a:rPr>
              <a:t>有限体積</a:t>
            </a:r>
            <a:r>
              <a:rPr lang="ja-JP" altLang="en-US" sz="2800" u="sng" dirty="0">
                <a:solidFill>
                  <a:srgbClr val="000000"/>
                </a:solidFill>
              </a:rPr>
              <a:t>法</a:t>
            </a:r>
            <a:r>
              <a:rPr lang="ja-JP" altLang="en-US" sz="2800" dirty="0"/>
              <a:t>を採用</a:t>
            </a:r>
          </a:p>
          <a:p>
            <a:pPr algn="ctr"/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5600"/>
              </p:ext>
            </p:extLst>
          </p:nvPr>
        </p:nvGraphicFramePr>
        <p:xfrm>
          <a:off x="311888" y="2371060"/>
          <a:ext cx="8523768" cy="39127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97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有限体積フェーズ</a:t>
                      </a:r>
                      <a:endParaRPr kumimoji="1" lang="en-US" altLang="ja-JP" sz="2800" dirty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l"/>
                      </a:pPr>
                      <a:r>
                        <a:rPr lang="ja-JP" altLang="en-US" sz="2000" b="0" dirty="0"/>
                        <a:t>マルチフィジックス問題</a:t>
                      </a:r>
                      <a:endParaRPr lang="en-US" altLang="ja-JP" sz="2000" b="0" dirty="0"/>
                    </a:p>
                    <a:p>
                      <a:pPr marL="800100" lvl="1" indent="-342900">
                        <a:buFont typeface="Wingdings" pitchFamily="2" charset="2"/>
                        <a:buChar char="Ø"/>
                      </a:pPr>
                      <a:r>
                        <a:rPr lang="ja-JP" altLang="en-US" sz="2000" b="0" dirty="0"/>
                        <a:t>静電場</a:t>
                      </a:r>
                      <a:endParaRPr lang="en-US" altLang="ja-JP" sz="2000" b="0" dirty="0"/>
                    </a:p>
                    <a:p>
                      <a:pPr marL="800100" lvl="1" indent="-342900">
                        <a:buFont typeface="Wingdings" pitchFamily="2" charset="2"/>
                        <a:buChar char="Ø"/>
                      </a:pPr>
                      <a:r>
                        <a:rPr lang="ja-JP" altLang="en-US" sz="2000" b="0" dirty="0"/>
                        <a:t>物質移動（拡散＋電気泳動）</a:t>
                      </a:r>
                      <a:endParaRPr lang="en-US" altLang="ja-JP" sz="2000" b="0" dirty="0"/>
                    </a:p>
                    <a:p>
                      <a:pPr marL="800100" lvl="1" indent="-342900">
                        <a:buFont typeface="Wingdings" pitchFamily="2" charset="2"/>
                        <a:buChar char="Ø"/>
                      </a:pPr>
                      <a:r>
                        <a:rPr lang="ja-JP" altLang="en-US" sz="2000" b="0" dirty="0"/>
                        <a:t>化学反応</a:t>
                      </a:r>
                      <a:endParaRPr lang="en-US" altLang="ja-JP" sz="2000" b="0" dirty="0"/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ja-JP" altLang="en-US" sz="2000" b="0" dirty="0"/>
                        <a:t>を解き，</a:t>
                      </a:r>
                      <a:r>
                        <a:rPr lang="ja-JP" altLang="en-US" sz="2000" b="0" dirty="0">
                          <a:solidFill>
                            <a:srgbClr val="FF0000"/>
                          </a:solidFill>
                        </a:rPr>
                        <a:t>腐食速度を計算</a:t>
                      </a:r>
                      <a:r>
                        <a:rPr lang="ja-JP" altLang="en-US" sz="2000" b="0" dirty="0"/>
                        <a:t>する．</a:t>
                      </a:r>
                      <a:endParaRPr lang="en-US" altLang="ja-JP" sz="2000" b="0" dirty="0"/>
                    </a:p>
                    <a:p>
                      <a:pPr marL="342900" indent="-342900">
                        <a:buFont typeface="Wingdings" pitchFamily="2" charset="2"/>
                        <a:buChar char="l"/>
                      </a:pPr>
                      <a:r>
                        <a:rPr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物質量保存と電気的中性</a:t>
                      </a:r>
                      <a:r>
                        <a:rPr lang="ja-JP" altLang="en-US" sz="2000" b="0" dirty="0"/>
                        <a:t>を正確に満足させる．</a:t>
                      </a:r>
                      <a:endParaRPr lang="en-US" altLang="ja-JP" sz="2000" b="0" dirty="0"/>
                    </a:p>
                  </a:txBody>
                  <a:tcP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12"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solidFill>
                            <a:srgbClr val="0000CC"/>
                          </a:solidFill>
                        </a:rPr>
                        <a:t>ボクセルフェーズ</a:t>
                      </a:r>
                    </a:p>
                  </a:txBody>
                  <a:tcPr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l"/>
                      </a:pPr>
                      <a:r>
                        <a:rPr lang="ja-JP" altLang="en-US" sz="2000" dirty="0"/>
                        <a:t>有限体積フェーズで求めた腐食速度に基づき，</a:t>
                      </a:r>
                      <a:r>
                        <a:rPr kumimoji="1" lang="ja-JP" altLang="en-US" sz="2000" dirty="0">
                          <a:solidFill>
                            <a:srgbClr val="0000CC"/>
                          </a:solidFill>
                        </a:rPr>
                        <a:t>移動境界を更新</a:t>
                      </a:r>
                      <a:r>
                        <a:rPr kumimoji="1" lang="ja-JP" altLang="en-US" sz="2000" dirty="0"/>
                        <a:t>する．</a:t>
                      </a:r>
                      <a:endParaRPr kumimoji="1" lang="en-US" altLang="ja-JP" sz="2000" dirty="0"/>
                    </a:p>
                    <a:p>
                      <a:pPr marL="342900" indent="-342900">
                        <a:buFont typeface="Wingdings" pitchFamily="2" charset="2"/>
                        <a:buChar char="l"/>
                      </a:pPr>
                      <a:r>
                        <a:rPr kumimoji="1" lang="ja-JP" altLang="en-US" sz="2000" dirty="0"/>
                        <a:t>リメッシングは一切行わない．</a:t>
                      </a:r>
                    </a:p>
                    <a:p>
                      <a:endParaRPr kumimoji="1" lang="ja-JP" altLang="en-US" sz="2000" dirty="0"/>
                    </a:p>
                  </a:txBody>
                  <a:tcPr>
                    <a:solidFill>
                      <a:srgbClr val="CCE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7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123C4AC4-F896-47BA-B3FD-B4AD13E7A3E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jsces2012-corrosion-slide"/>
  <p:tag name="ISPRING_FIRST_PUBLISH" val="1"/>
</p:tagLst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20125</TotalTime>
  <Words>2456</Words>
  <Application>Microsoft Office PowerPoint</Application>
  <PresentationFormat>画面に合わせる (4:3)</PresentationFormat>
  <Paragraphs>513</Paragraphs>
  <Slides>40</Slides>
  <Notes>40</Notes>
  <HiddenSlides>0</HiddenSlides>
  <MMClips>4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Symbol</vt:lpstr>
      <vt:lpstr>Wingdings</vt:lpstr>
      <vt:lpstr>デザインの設定</vt:lpstr>
      <vt:lpstr>数式</vt:lpstr>
      <vt:lpstr>ボクセル有限体積法を用いた 局部腐食進展解析</vt:lpstr>
      <vt:lpstr>局部腐食とは</vt:lpstr>
      <vt:lpstr>局部腐食メカニズム</vt:lpstr>
      <vt:lpstr>局部腐食の例</vt:lpstr>
      <vt:lpstr>局部腐食解析に求められる要件</vt:lpstr>
      <vt:lpstr>従来研究と研究目的</vt:lpstr>
      <vt:lpstr>支配方程式</vt:lpstr>
      <vt:lpstr>境界条件</vt:lpstr>
      <vt:lpstr>提案する数値解析手法</vt:lpstr>
      <vt:lpstr>有限体積フェーズ</vt:lpstr>
      <vt:lpstr>有限体積フェーズ</vt:lpstr>
      <vt:lpstr>ボクセルフェーズ</vt:lpstr>
      <vt:lpstr>ボクセルフェーズ</vt:lpstr>
      <vt:lpstr>ボクセルフェーズ</vt:lpstr>
      <vt:lpstr>解析例：Smooth Surfaceの検証</vt:lpstr>
      <vt:lpstr>解析例：すきま腐食解析</vt:lpstr>
      <vt:lpstr>解析例：すきま腐食解析</vt:lpstr>
      <vt:lpstr>解析例：すきま腐食解析</vt:lpstr>
      <vt:lpstr>まとめ／今後の課題</vt:lpstr>
      <vt:lpstr>PowerPoint プレゼンテーション</vt:lpstr>
      <vt:lpstr>電気的中性の維持（実現象）</vt:lpstr>
      <vt:lpstr>Projection法　（非圧縮性流体解析のMAC法のアナロジー）</vt:lpstr>
      <vt:lpstr>Projection法のイメージ</vt:lpstr>
      <vt:lpstr>MAC法との対応表</vt:lpstr>
      <vt:lpstr>提案する数値解析手法</vt:lpstr>
      <vt:lpstr>3次元化</vt:lpstr>
      <vt:lpstr>Smooth surface方向の場合分け</vt:lpstr>
      <vt:lpstr>Smooth surface代表点</vt:lpstr>
      <vt:lpstr>表面積の分配</vt:lpstr>
      <vt:lpstr>過不動態域の移動</vt:lpstr>
      <vt:lpstr>分極曲線ヒステリシス</vt:lpstr>
      <vt:lpstr>Projection法の検証</vt:lpstr>
      <vt:lpstr>キャピラリー電気泳動の解析結果</vt:lpstr>
      <vt:lpstr>円一様進展の平均半径と標準偏差</vt:lpstr>
      <vt:lpstr>キャピラリー電気泳動の解析結果</vt:lpstr>
      <vt:lpstr>実験との比較</vt:lpstr>
      <vt:lpstr>腐食速度計算のフローチャート</vt:lpstr>
      <vt:lpstr>強連成　（静電場＋拡散泳動＋化学反応）</vt:lpstr>
      <vt:lpstr>強連成　（静電場＋拡散泳動）　化学反応分離</vt:lpstr>
      <vt:lpstr>強連成　（静電場＋拡散泳動）　化学反応分離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jsces2012-corrosion-slide</dc:title>
  <dc:creator/>
  <cp:lastModifiedBy>T20190041572</cp:lastModifiedBy>
  <cp:revision>1041</cp:revision>
  <dcterms:created xsi:type="dcterms:W3CDTF">2007-11-22T18:02:40Z</dcterms:created>
  <dcterms:modified xsi:type="dcterms:W3CDTF">2024-04-09T03:43:15Z</dcterms:modified>
</cp:coreProperties>
</file>