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sldIdLst>
    <p:sldId id="389" r:id="rId2"/>
    <p:sldId id="468" r:id="rId3"/>
    <p:sldId id="469" r:id="rId4"/>
    <p:sldId id="470" r:id="rId5"/>
    <p:sldId id="471" r:id="rId6"/>
    <p:sldId id="472" r:id="rId7"/>
    <p:sldId id="473" r:id="rId8"/>
    <p:sldId id="474" r:id="rId9"/>
    <p:sldId id="476" r:id="rId10"/>
    <p:sldId id="475" r:id="rId11"/>
    <p:sldId id="479" r:id="rId12"/>
    <p:sldId id="523" r:id="rId13"/>
    <p:sldId id="480" r:id="rId14"/>
    <p:sldId id="524" r:id="rId15"/>
    <p:sldId id="481" r:id="rId16"/>
    <p:sldId id="528" r:id="rId17"/>
    <p:sldId id="518" r:id="rId18"/>
    <p:sldId id="519" r:id="rId19"/>
    <p:sldId id="521" r:id="rId20"/>
    <p:sldId id="482" r:id="rId21"/>
    <p:sldId id="496" r:id="rId22"/>
    <p:sldId id="497" r:id="rId23"/>
    <p:sldId id="498" r:id="rId24"/>
    <p:sldId id="499" r:id="rId25"/>
    <p:sldId id="500" r:id="rId26"/>
    <p:sldId id="491" r:id="rId27"/>
    <p:sldId id="503" r:id="rId28"/>
    <p:sldId id="508" r:id="rId29"/>
    <p:sldId id="505" r:id="rId30"/>
    <p:sldId id="504" r:id="rId31"/>
    <p:sldId id="506" r:id="rId32"/>
    <p:sldId id="509" r:id="rId33"/>
    <p:sldId id="514" r:id="rId34"/>
    <p:sldId id="525" r:id="rId35"/>
    <p:sldId id="526" r:id="rId36"/>
    <p:sldId id="527" r:id="rId37"/>
    <p:sldId id="529" r:id="rId38"/>
    <p:sldId id="513" r:id="rId39"/>
    <p:sldId id="512" r:id="rId40"/>
    <p:sldId id="502" r:id="rId41"/>
    <p:sldId id="403" r:id="rId42"/>
    <p:sldId id="416" r:id="rId43"/>
    <p:sldId id="530" r:id="rId44"/>
    <p:sldId id="454" r:id="rId45"/>
    <p:sldId id="455" r:id="rId46"/>
    <p:sldId id="456" r:id="rId47"/>
    <p:sldId id="464" r:id="rId48"/>
    <p:sldId id="440" r:id="rId49"/>
    <p:sldId id="511" r:id="rId50"/>
  </p:sldIdLst>
  <p:sldSz cx="9144000" cy="6858000" type="screen4x3"/>
  <p:notesSz cx="9872663" cy="6742113"/>
  <p:custDataLst>
    <p:tags r:id="rId52"/>
  </p:custDataLst>
  <p:defaultTextStyle>
    <a:defPPr>
      <a:defRPr lang="ja-JP"/>
    </a:defPPr>
    <a:lvl1pPr algn="l" rtl="0" fontAlgn="base">
      <a:spcBef>
        <a:spcPct val="0"/>
      </a:spcBef>
      <a:spcAft>
        <a:spcPct val="0"/>
      </a:spcAft>
      <a:defRPr kumimoji="1" kern="1200">
        <a:solidFill>
          <a:schemeClr val="tx1"/>
        </a:solidFill>
        <a:latin typeface="Arial" charset="0"/>
        <a:ea typeface="MS PGothic" pitchFamily="50" charset="-128"/>
        <a:cs typeface="+mn-cs"/>
      </a:defRPr>
    </a:lvl1pPr>
    <a:lvl2pPr marL="457200" algn="l" rtl="0" fontAlgn="base">
      <a:spcBef>
        <a:spcPct val="0"/>
      </a:spcBef>
      <a:spcAft>
        <a:spcPct val="0"/>
      </a:spcAft>
      <a:defRPr kumimoji="1" kern="1200">
        <a:solidFill>
          <a:schemeClr val="tx1"/>
        </a:solidFill>
        <a:latin typeface="Arial" charset="0"/>
        <a:ea typeface="MS PGothic" pitchFamily="50" charset="-128"/>
        <a:cs typeface="+mn-cs"/>
      </a:defRPr>
    </a:lvl2pPr>
    <a:lvl3pPr marL="914400" algn="l" rtl="0" fontAlgn="base">
      <a:spcBef>
        <a:spcPct val="0"/>
      </a:spcBef>
      <a:spcAft>
        <a:spcPct val="0"/>
      </a:spcAft>
      <a:defRPr kumimoji="1" kern="1200">
        <a:solidFill>
          <a:schemeClr val="tx1"/>
        </a:solidFill>
        <a:latin typeface="Arial" charset="0"/>
        <a:ea typeface="MS PGothic" pitchFamily="50" charset="-128"/>
        <a:cs typeface="+mn-cs"/>
      </a:defRPr>
    </a:lvl3pPr>
    <a:lvl4pPr marL="1371600" algn="l" rtl="0" fontAlgn="base">
      <a:spcBef>
        <a:spcPct val="0"/>
      </a:spcBef>
      <a:spcAft>
        <a:spcPct val="0"/>
      </a:spcAft>
      <a:defRPr kumimoji="1" kern="1200">
        <a:solidFill>
          <a:schemeClr val="tx1"/>
        </a:solidFill>
        <a:latin typeface="Arial" charset="0"/>
        <a:ea typeface="MS PGothic" pitchFamily="50" charset="-128"/>
        <a:cs typeface="+mn-cs"/>
      </a:defRPr>
    </a:lvl4pPr>
    <a:lvl5pPr marL="1828800" algn="l" rtl="0" fontAlgn="base">
      <a:spcBef>
        <a:spcPct val="0"/>
      </a:spcBef>
      <a:spcAft>
        <a:spcPct val="0"/>
      </a:spcAft>
      <a:defRPr kumimoji="1" kern="1200">
        <a:solidFill>
          <a:schemeClr val="tx1"/>
        </a:solidFill>
        <a:latin typeface="Arial" charset="0"/>
        <a:ea typeface="MS PGothic" pitchFamily="50" charset="-128"/>
        <a:cs typeface="+mn-cs"/>
      </a:defRPr>
    </a:lvl5pPr>
    <a:lvl6pPr marL="2286000" algn="l" defTabSz="914400" rtl="0" eaLnBrk="1" latinLnBrk="0" hangingPunct="1">
      <a:defRPr kumimoji="1" kern="1200">
        <a:solidFill>
          <a:schemeClr val="tx1"/>
        </a:solidFill>
        <a:latin typeface="Arial" charset="0"/>
        <a:ea typeface="MS PGothic" pitchFamily="50" charset="-128"/>
        <a:cs typeface="+mn-cs"/>
      </a:defRPr>
    </a:lvl6pPr>
    <a:lvl7pPr marL="2743200" algn="l" defTabSz="914400" rtl="0" eaLnBrk="1" latinLnBrk="0" hangingPunct="1">
      <a:defRPr kumimoji="1" kern="1200">
        <a:solidFill>
          <a:schemeClr val="tx1"/>
        </a:solidFill>
        <a:latin typeface="Arial" charset="0"/>
        <a:ea typeface="MS PGothic" pitchFamily="50" charset="-128"/>
        <a:cs typeface="+mn-cs"/>
      </a:defRPr>
    </a:lvl7pPr>
    <a:lvl8pPr marL="3200400" algn="l" defTabSz="914400" rtl="0" eaLnBrk="1" latinLnBrk="0" hangingPunct="1">
      <a:defRPr kumimoji="1" kern="1200">
        <a:solidFill>
          <a:schemeClr val="tx1"/>
        </a:solidFill>
        <a:latin typeface="Arial" charset="0"/>
        <a:ea typeface="MS PGothic" pitchFamily="50" charset="-128"/>
        <a:cs typeface="+mn-cs"/>
      </a:defRPr>
    </a:lvl8pPr>
    <a:lvl9pPr marL="3657600" algn="l" defTabSz="914400" rtl="0" eaLnBrk="1" latinLnBrk="0" hangingPunct="1">
      <a:defRPr kumimoji="1" kern="1200">
        <a:solidFill>
          <a:schemeClr val="tx1"/>
        </a:solidFill>
        <a:latin typeface="Arial" charset="0"/>
        <a:ea typeface="MS PGothic"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CC00"/>
    <a:srgbClr val="008000"/>
    <a:srgbClr val="0000CC"/>
    <a:srgbClr val="808080"/>
    <a:srgbClr val="FF00FF"/>
    <a:srgbClr val="6600CC"/>
    <a:srgbClr val="40404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7" autoAdjust="0"/>
    <p:restoredTop sz="98997" autoAdjust="0"/>
  </p:normalViewPr>
  <p:slideViewPr>
    <p:cSldViewPr>
      <p:cViewPr varScale="1">
        <p:scale>
          <a:sx n="91" d="100"/>
          <a:sy n="91" d="100"/>
        </p:scale>
        <p:origin x="20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6"/>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277301" cy="337160"/>
          </a:xfrm>
          <a:prstGeom prst="rect">
            <a:avLst/>
          </a:prstGeom>
        </p:spPr>
        <p:txBody>
          <a:bodyPr vert="horz" lIns="91440" tIns="45720" rIns="91440" bIns="45720" rtlCol="0"/>
          <a:lstStyle>
            <a:lvl1pPr algn="l">
              <a:defRPr sz="1200" smtClean="0"/>
            </a:lvl1pPr>
          </a:lstStyle>
          <a:p>
            <a:pPr>
              <a:defRPr/>
            </a:pPr>
            <a:endParaRPr lang="ja-JP" altLang="en-US"/>
          </a:p>
        </p:txBody>
      </p:sp>
      <p:sp>
        <p:nvSpPr>
          <p:cNvPr id="3" name="日付プレースホルダ 2"/>
          <p:cNvSpPr>
            <a:spLocks noGrp="1"/>
          </p:cNvSpPr>
          <p:nvPr>
            <p:ph type="dt" idx="1"/>
          </p:nvPr>
        </p:nvSpPr>
        <p:spPr>
          <a:xfrm>
            <a:off x="5593037" y="0"/>
            <a:ext cx="4277301" cy="337160"/>
          </a:xfrm>
          <a:prstGeom prst="rect">
            <a:avLst/>
          </a:prstGeom>
        </p:spPr>
        <p:txBody>
          <a:bodyPr vert="horz" lIns="91440" tIns="45720" rIns="91440" bIns="45720" rtlCol="0"/>
          <a:lstStyle>
            <a:lvl1pPr algn="r">
              <a:defRPr sz="1200" smtClean="0"/>
            </a:lvl1pPr>
          </a:lstStyle>
          <a:p>
            <a:pPr>
              <a:defRPr/>
            </a:pPr>
            <a:fld id="{C3B1C3B4-0EFA-4E9A-BE43-AB531CD70431}" type="datetimeFigureOut">
              <a:rPr lang="ja-JP" altLang="en-US"/>
              <a:pPr>
                <a:defRPr/>
              </a:pPr>
              <a:t>2024/4/9</a:t>
            </a:fld>
            <a:endParaRPr lang="ja-JP" altLang="en-US"/>
          </a:p>
        </p:txBody>
      </p:sp>
      <p:sp>
        <p:nvSpPr>
          <p:cNvPr id="4" name="スライド イメージ プレースホルダ 3"/>
          <p:cNvSpPr>
            <a:spLocks noGrp="1" noRot="1" noChangeAspect="1"/>
          </p:cNvSpPr>
          <p:nvPr>
            <p:ph type="sldImg" idx="2"/>
          </p:nvPr>
        </p:nvSpPr>
        <p:spPr>
          <a:xfrm>
            <a:off x="3249613" y="504825"/>
            <a:ext cx="3373437" cy="2528888"/>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987965" y="3202477"/>
            <a:ext cx="7896734" cy="3034439"/>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6403869"/>
            <a:ext cx="4277301" cy="337159"/>
          </a:xfrm>
          <a:prstGeom prst="rect">
            <a:avLst/>
          </a:prstGeom>
        </p:spPr>
        <p:txBody>
          <a:bodyPr vert="horz" lIns="91440" tIns="45720" rIns="91440" bIns="45720" rtlCol="0" anchor="b"/>
          <a:lstStyle>
            <a:lvl1pPr algn="l">
              <a:defRPr sz="1200" smtClean="0"/>
            </a:lvl1pPr>
          </a:lstStyle>
          <a:p>
            <a:pPr>
              <a:defRPr/>
            </a:pPr>
            <a:endParaRPr lang="ja-JP" altLang="en-US"/>
          </a:p>
        </p:txBody>
      </p:sp>
      <p:sp>
        <p:nvSpPr>
          <p:cNvPr id="7" name="スライド番号プレースホルダ 6"/>
          <p:cNvSpPr>
            <a:spLocks noGrp="1"/>
          </p:cNvSpPr>
          <p:nvPr>
            <p:ph type="sldNum" sz="quarter" idx="5"/>
          </p:nvPr>
        </p:nvSpPr>
        <p:spPr>
          <a:xfrm>
            <a:off x="5593037" y="6403869"/>
            <a:ext cx="4277301" cy="337159"/>
          </a:xfrm>
          <a:prstGeom prst="rect">
            <a:avLst/>
          </a:prstGeom>
        </p:spPr>
        <p:txBody>
          <a:bodyPr vert="horz" lIns="91440" tIns="45720" rIns="91440" bIns="45720" rtlCol="0" anchor="b"/>
          <a:lstStyle>
            <a:lvl1pPr algn="r">
              <a:defRPr sz="1200" smtClean="0"/>
            </a:lvl1pPr>
          </a:lstStyle>
          <a:p>
            <a:pPr>
              <a:defRPr/>
            </a:pPr>
            <a:fld id="{24E7511A-E19B-4650-9FBF-BD8447E14FDF}" type="slidenum">
              <a:rPr lang="ja-JP" altLang="en-US"/>
              <a:pPr>
                <a:defRPr/>
              </a:pPr>
              <a:t>‹#›</a:t>
            </a:fld>
            <a:endParaRPr lang="ja-JP" altLang="en-US"/>
          </a:p>
        </p:txBody>
      </p:sp>
    </p:spTree>
    <p:extLst>
      <p:ext uri="{BB962C8B-B14F-4D97-AF65-F5344CB8AC3E}">
        <p14:creationId xmlns:p14="http://schemas.microsoft.com/office/powerpoint/2010/main" val="1399943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S PGothic" pitchFamily="50" charset="-128"/>
        <a:cs typeface="+mn-cs"/>
      </a:defRPr>
    </a:lvl1pPr>
    <a:lvl2pPr marL="457200" algn="l" rtl="0" fontAlgn="base">
      <a:spcBef>
        <a:spcPct val="30000"/>
      </a:spcBef>
      <a:spcAft>
        <a:spcPct val="0"/>
      </a:spcAft>
      <a:defRPr kumimoji="1" sz="1200" kern="1200">
        <a:solidFill>
          <a:schemeClr val="tx1"/>
        </a:solidFill>
        <a:latin typeface="+mn-lt"/>
        <a:ea typeface="MS PGothic" pitchFamily="50" charset="-128"/>
        <a:cs typeface="+mn-cs"/>
      </a:defRPr>
    </a:lvl2pPr>
    <a:lvl3pPr marL="914400" algn="l" rtl="0" fontAlgn="base">
      <a:spcBef>
        <a:spcPct val="30000"/>
      </a:spcBef>
      <a:spcAft>
        <a:spcPct val="0"/>
      </a:spcAft>
      <a:defRPr kumimoji="1" sz="1200" kern="1200">
        <a:solidFill>
          <a:schemeClr val="tx1"/>
        </a:solidFill>
        <a:latin typeface="+mn-lt"/>
        <a:ea typeface="MS PGothic" pitchFamily="50" charset="-128"/>
        <a:cs typeface="+mn-cs"/>
      </a:defRPr>
    </a:lvl3pPr>
    <a:lvl4pPr marL="1371600" algn="l" rtl="0" fontAlgn="base">
      <a:spcBef>
        <a:spcPct val="30000"/>
      </a:spcBef>
      <a:spcAft>
        <a:spcPct val="0"/>
      </a:spcAft>
      <a:defRPr kumimoji="1" sz="1200" kern="1200">
        <a:solidFill>
          <a:schemeClr val="tx1"/>
        </a:solidFill>
        <a:latin typeface="+mn-lt"/>
        <a:ea typeface="MS PGothic" pitchFamily="50" charset="-128"/>
        <a:cs typeface="+mn-cs"/>
      </a:defRPr>
    </a:lvl4pPr>
    <a:lvl5pPr marL="1828800" algn="l" rtl="0" fontAlgn="base">
      <a:spcBef>
        <a:spcPct val="30000"/>
      </a:spcBef>
      <a:spcAft>
        <a:spcPct val="0"/>
      </a:spcAft>
      <a:defRPr kumimoji="1" sz="1200" kern="1200">
        <a:solidFill>
          <a:schemeClr val="tx1"/>
        </a:solidFill>
        <a:latin typeface="+mn-lt"/>
        <a:ea typeface="MS PGothic"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1</a:t>
            </a:fld>
            <a:endParaRPr lang="ja-JP" altLang="en-US"/>
          </a:p>
        </p:txBody>
      </p:sp>
    </p:spTree>
    <p:extLst>
      <p:ext uri="{BB962C8B-B14F-4D97-AF65-F5344CB8AC3E}">
        <p14:creationId xmlns:p14="http://schemas.microsoft.com/office/powerpoint/2010/main" val="120661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10</a:t>
            </a:fld>
            <a:endParaRPr lang="ja-JP" altLang="en-US"/>
          </a:p>
        </p:txBody>
      </p:sp>
    </p:spTree>
    <p:extLst>
      <p:ext uri="{BB962C8B-B14F-4D97-AF65-F5344CB8AC3E}">
        <p14:creationId xmlns:p14="http://schemas.microsoft.com/office/powerpoint/2010/main" val="2786449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11</a:t>
            </a:fld>
            <a:endParaRPr lang="ja-JP" altLang="en-US"/>
          </a:p>
        </p:txBody>
      </p:sp>
    </p:spTree>
    <p:extLst>
      <p:ext uri="{BB962C8B-B14F-4D97-AF65-F5344CB8AC3E}">
        <p14:creationId xmlns:p14="http://schemas.microsoft.com/office/powerpoint/2010/main" val="1963078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12</a:t>
            </a:fld>
            <a:endParaRPr lang="ja-JP" altLang="en-US"/>
          </a:p>
        </p:txBody>
      </p:sp>
    </p:spTree>
    <p:extLst>
      <p:ext uri="{BB962C8B-B14F-4D97-AF65-F5344CB8AC3E}">
        <p14:creationId xmlns:p14="http://schemas.microsoft.com/office/powerpoint/2010/main" val="339675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13</a:t>
            </a:fld>
            <a:endParaRPr lang="ja-JP" altLang="en-US"/>
          </a:p>
        </p:txBody>
      </p:sp>
    </p:spTree>
    <p:extLst>
      <p:ext uri="{BB962C8B-B14F-4D97-AF65-F5344CB8AC3E}">
        <p14:creationId xmlns:p14="http://schemas.microsoft.com/office/powerpoint/2010/main" val="1410752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14</a:t>
            </a:fld>
            <a:endParaRPr lang="ja-JP" altLang="en-US"/>
          </a:p>
        </p:txBody>
      </p:sp>
    </p:spTree>
    <p:extLst>
      <p:ext uri="{BB962C8B-B14F-4D97-AF65-F5344CB8AC3E}">
        <p14:creationId xmlns:p14="http://schemas.microsoft.com/office/powerpoint/2010/main" val="2302622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15</a:t>
            </a:fld>
            <a:endParaRPr lang="ja-JP" altLang="en-US"/>
          </a:p>
        </p:txBody>
      </p:sp>
    </p:spTree>
    <p:extLst>
      <p:ext uri="{BB962C8B-B14F-4D97-AF65-F5344CB8AC3E}">
        <p14:creationId xmlns:p14="http://schemas.microsoft.com/office/powerpoint/2010/main" val="2731644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16</a:t>
            </a:fld>
            <a:endParaRPr lang="ja-JP" altLang="en-US"/>
          </a:p>
        </p:txBody>
      </p:sp>
    </p:spTree>
    <p:extLst>
      <p:ext uri="{BB962C8B-B14F-4D97-AF65-F5344CB8AC3E}">
        <p14:creationId xmlns:p14="http://schemas.microsoft.com/office/powerpoint/2010/main" val="2280305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44888" y="407988"/>
            <a:ext cx="2708275" cy="2032000"/>
          </a:xfrm>
        </p:spPr>
      </p:sp>
      <p:sp>
        <p:nvSpPr>
          <p:cNvPr id="3" name="ノート プレースホルダー 2"/>
          <p:cNvSpPr>
            <a:spLocks noGrp="1"/>
          </p:cNvSpPr>
          <p:nvPr>
            <p:ph type="body" idx="1"/>
          </p:nvPr>
        </p:nvSpPr>
        <p:spPr/>
        <p:txBody>
          <a:bodyPr/>
          <a:lstStyle/>
          <a:p>
            <a:r>
              <a:rPr kumimoji="1" lang="ja-JP" altLang="en-US" dirty="0"/>
              <a:t>その従来のモデルで考慮されていた，ロスについて概要を説明いたします．</a:t>
            </a:r>
            <a:endParaRPr kumimoji="1" lang="en-US" altLang="ja-JP" dirty="0"/>
          </a:p>
          <a:p>
            <a:r>
              <a:rPr kumimoji="1" lang="ja-JP" altLang="en-US" dirty="0"/>
              <a:t>こちらはカソード近傍の模式図です．</a:t>
            </a:r>
            <a:endParaRPr kumimoji="1" lang="en-US" altLang="ja-JP" dirty="0"/>
          </a:p>
          <a:p>
            <a:r>
              <a:rPr kumimoji="1" lang="ja-JP" altLang="en-US" dirty="0"/>
              <a:t>電流を流すとカソード近傍で電気分解により</a:t>
            </a:r>
            <a:r>
              <a:rPr kumimoji="1" lang="en-US" altLang="ja-JP" dirty="0"/>
              <a:t>OH-</a:t>
            </a:r>
            <a:r>
              <a:rPr kumimoji="1" lang="ja-JP" altLang="en-US" dirty="0"/>
              <a:t>が発生します．</a:t>
            </a:r>
            <a:endParaRPr kumimoji="1" lang="en-US" altLang="ja-JP"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17</a:t>
            </a:fld>
            <a:endParaRPr kumimoji="1" lang="ja-JP" altLang="en-US"/>
          </a:p>
        </p:txBody>
      </p:sp>
    </p:spTree>
    <p:extLst>
      <p:ext uri="{BB962C8B-B14F-4D97-AF65-F5344CB8AC3E}">
        <p14:creationId xmlns:p14="http://schemas.microsoft.com/office/powerpoint/2010/main" val="101037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44888" y="407988"/>
            <a:ext cx="2708275" cy="2032000"/>
          </a:xfrm>
        </p:spPr>
      </p:sp>
      <p:sp>
        <p:nvSpPr>
          <p:cNvPr id="3" name="ノート プレースホルダー 2"/>
          <p:cNvSpPr>
            <a:spLocks noGrp="1"/>
          </p:cNvSpPr>
          <p:nvPr>
            <p:ph type="body" idx="1"/>
          </p:nvPr>
        </p:nvSpPr>
        <p:spPr/>
        <p:txBody>
          <a:bodyPr/>
          <a:lstStyle/>
          <a:p>
            <a:r>
              <a:rPr kumimoji="1" lang="en-US" altLang="ja-JP" dirty="0"/>
              <a:t>OH-</a:t>
            </a:r>
            <a:r>
              <a:rPr kumimoji="1" lang="ja-JP" altLang="en-US" dirty="0"/>
              <a:t>が一定量たまると塗料粒子が析出を始めます．</a:t>
            </a:r>
            <a:endParaRPr kumimoji="1" lang="en-US" altLang="ja-JP" dirty="0"/>
          </a:p>
          <a:p>
            <a:r>
              <a:rPr kumimoji="1" lang="en-US" altLang="ja-JP" dirty="0"/>
              <a:t>OH-</a:t>
            </a:r>
            <a:r>
              <a:rPr kumimoji="1" lang="ja-JP" altLang="en-US" dirty="0"/>
              <a:t>の一部は時間がたつにつれ拡散してなくなってしまします．</a:t>
            </a:r>
            <a:endParaRPr kumimoji="1" lang="en-US" altLang="ja-JP" dirty="0"/>
          </a:p>
          <a:p>
            <a:r>
              <a:rPr kumimoji="1" lang="ja-JP" altLang="en-US" dirty="0"/>
              <a:t>従来のモデルではこのことによる電流のロスを考慮していました．</a:t>
            </a:r>
            <a:endParaRPr kumimoji="1" lang="en-US" altLang="ja-JP" dirty="0"/>
          </a:p>
          <a:p>
            <a:r>
              <a:rPr kumimoji="1" lang="ja-JP" altLang="en-US" dirty="0"/>
              <a:t>しかし，これだけでは析出の挙動を十分に表現できていませんでした．</a:t>
            </a:r>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18</a:t>
            </a:fld>
            <a:endParaRPr kumimoji="1" lang="ja-JP" altLang="en-US"/>
          </a:p>
        </p:txBody>
      </p:sp>
    </p:spTree>
    <p:extLst>
      <p:ext uri="{BB962C8B-B14F-4D97-AF65-F5344CB8AC3E}">
        <p14:creationId xmlns:p14="http://schemas.microsoft.com/office/powerpoint/2010/main" val="340858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44888" y="407988"/>
            <a:ext cx="2708275" cy="2032000"/>
          </a:xfrm>
        </p:spPr>
      </p:sp>
      <p:sp>
        <p:nvSpPr>
          <p:cNvPr id="3" name="ノート プレースホルダー 2"/>
          <p:cNvSpPr>
            <a:spLocks noGrp="1"/>
          </p:cNvSpPr>
          <p:nvPr>
            <p:ph type="body" idx="1"/>
          </p:nvPr>
        </p:nvSpPr>
        <p:spPr/>
        <p:txBody>
          <a:bodyPr/>
          <a:lstStyle/>
          <a:p>
            <a:r>
              <a:rPr kumimoji="1" lang="en-US" altLang="ja-JP" dirty="0"/>
              <a:t>OH-</a:t>
            </a:r>
            <a:r>
              <a:rPr kumimoji="1" lang="ja-JP" altLang="en-US" dirty="0"/>
              <a:t>が一定量たまると塗料粒子が析出を始めます．</a:t>
            </a:r>
            <a:endParaRPr kumimoji="1" lang="en-US" altLang="ja-JP" dirty="0"/>
          </a:p>
          <a:p>
            <a:r>
              <a:rPr kumimoji="1" lang="en-US" altLang="ja-JP" dirty="0"/>
              <a:t>OH-</a:t>
            </a:r>
            <a:r>
              <a:rPr kumimoji="1" lang="ja-JP" altLang="en-US" dirty="0"/>
              <a:t>の一部は時間がたつにつれ拡散してなくなってしまします．</a:t>
            </a:r>
            <a:endParaRPr kumimoji="1" lang="en-US" altLang="ja-JP" dirty="0"/>
          </a:p>
          <a:p>
            <a:r>
              <a:rPr kumimoji="1" lang="ja-JP" altLang="en-US" dirty="0"/>
              <a:t>従来のモデルではこのことによる電流のロスを考慮していました．</a:t>
            </a:r>
            <a:endParaRPr kumimoji="1" lang="en-US" altLang="ja-JP" dirty="0"/>
          </a:p>
          <a:p>
            <a:r>
              <a:rPr kumimoji="1" lang="ja-JP" altLang="en-US" dirty="0"/>
              <a:t>しかし，これだけでは析出の挙動を十分に表現できていませんでした．</a:t>
            </a:r>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19</a:t>
            </a:fld>
            <a:endParaRPr kumimoji="1" lang="ja-JP" altLang="en-US"/>
          </a:p>
        </p:txBody>
      </p:sp>
    </p:spTree>
    <p:extLst>
      <p:ext uri="{BB962C8B-B14F-4D97-AF65-F5344CB8AC3E}">
        <p14:creationId xmlns:p14="http://schemas.microsoft.com/office/powerpoint/2010/main" val="340858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2</a:t>
            </a:fld>
            <a:endParaRPr lang="ja-JP" altLang="en-US"/>
          </a:p>
        </p:txBody>
      </p:sp>
    </p:spTree>
    <p:extLst>
      <p:ext uri="{BB962C8B-B14F-4D97-AF65-F5344CB8AC3E}">
        <p14:creationId xmlns:p14="http://schemas.microsoft.com/office/powerpoint/2010/main" val="745062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20</a:t>
            </a:fld>
            <a:endParaRPr lang="ja-JP" altLang="en-US"/>
          </a:p>
        </p:txBody>
      </p:sp>
    </p:spTree>
    <p:extLst>
      <p:ext uri="{BB962C8B-B14F-4D97-AF65-F5344CB8AC3E}">
        <p14:creationId xmlns:p14="http://schemas.microsoft.com/office/powerpoint/2010/main" val="422301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21</a:t>
            </a:fld>
            <a:endParaRPr lang="ja-JP" altLang="en-US"/>
          </a:p>
        </p:txBody>
      </p:sp>
    </p:spTree>
    <p:extLst>
      <p:ext uri="{BB962C8B-B14F-4D97-AF65-F5344CB8AC3E}">
        <p14:creationId xmlns:p14="http://schemas.microsoft.com/office/powerpoint/2010/main" val="1078693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22</a:t>
            </a:fld>
            <a:endParaRPr lang="ja-JP" altLang="en-US"/>
          </a:p>
        </p:txBody>
      </p:sp>
    </p:spTree>
    <p:extLst>
      <p:ext uri="{BB962C8B-B14F-4D97-AF65-F5344CB8AC3E}">
        <p14:creationId xmlns:p14="http://schemas.microsoft.com/office/powerpoint/2010/main" val="3933861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23</a:t>
            </a:fld>
            <a:endParaRPr lang="ja-JP" altLang="en-US"/>
          </a:p>
        </p:txBody>
      </p:sp>
    </p:spTree>
    <p:extLst>
      <p:ext uri="{BB962C8B-B14F-4D97-AF65-F5344CB8AC3E}">
        <p14:creationId xmlns:p14="http://schemas.microsoft.com/office/powerpoint/2010/main" val="1670519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24</a:t>
            </a:fld>
            <a:endParaRPr lang="ja-JP" altLang="en-US"/>
          </a:p>
        </p:txBody>
      </p:sp>
    </p:spTree>
    <p:extLst>
      <p:ext uri="{BB962C8B-B14F-4D97-AF65-F5344CB8AC3E}">
        <p14:creationId xmlns:p14="http://schemas.microsoft.com/office/powerpoint/2010/main" val="2204544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25</a:t>
            </a:fld>
            <a:endParaRPr lang="ja-JP" altLang="en-US"/>
          </a:p>
        </p:txBody>
      </p:sp>
    </p:spTree>
    <p:extLst>
      <p:ext uri="{BB962C8B-B14F-4D97-AF65-F5344CB8AC3E}">
        <p14:creationId xmlns:p14="http://schemas.microsoft.com/office/powerpoint/2010/main" val="1678047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26</a:t>
            </a:fld>
            <a:endParaRPr lang="ja-JP" altLang="en-US"/>
          </a:p>
        </p:txBody>
      </p:sp>
    </p:spTree>
    <p:extLst>
      <p:ext uri="{BB962C8B-B14F-4D97-AF65-F5344CB8AC3E}">
        <p14:creationId xmlns:p14="http://schemas.microsoft.com/office/powerpoint/2010/main" val="3963986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27</a:t>
            </a:fld>
            <a:endParaRPr lang="ja-JP" altLang="en-US"/>
          </a:p>
        </p:txBody>
      </p:sp>
    </p:spTree>
    <p:extLst>
      <p:ext uri="{BB962C8B-B14F-4D97-AF65-F5344CB8AC3E}">
        <p14:creationId xmlns:p14="http://schemas.microsoft.com/office/powerpoint/2010/main" val="738455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28</a:t>
            </a:fld>
            <a:endParaRPr lang="ja-JP" altLang="en-US"/>
          </a:p>
        </p:txBody>
      </p:sp>
    </p:spTree>
    <p:extLst>
      <p:ext uri="{BB962C8B-B14F-4D97-AF65-F5344CB8AC3E}">
        <p14:creationId xmlns:p14="http://schemas.microsoft.com/office/powerpoint/2010/main" val="256547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44888" y="407988"/>
            <a:ext cx="2708275" cy="2032000"/>
          </a:xfrm>
        </p:spPr>
      </p:sp>
      <p:sp>
        <p:nvSpPr>
          <p:cNvPr id="3" name="ノート プレースホルダー 2"/>
          <p:cNvSpPr>
            <a:spLocks noGrp="1"/>
          </p:cNvSpPr>
          <p:nvPr>
            <p:ph type="body" idx="1"/>
          </p:nvPr>
        </p:nvSpPr>
        <p:spPr/>
        <p:txBody>
          <a:bodyPr/>
          <a:lstStyle/>
          <a:p>
            <a:r>
              <a:rPr kumimoji="1" lang="ja-JP" altLang="en-US" dirty="0"/>
              <a:t>こちらが電流密度の時刻歴です．</a:t>
            </a:r>
            <a:endParaRPr kumimoji="1" lang="en-US" altLang="ja-JP" dirty="0"/>
          </a:p>
          <a:p>
            <a:r>
              <a:rPr kumimoji="1" lang="ja-JP" altLang="en-US" dirty="0"/>
              <a:t>赤が実験結果，緑が従来モデルによる解析結果，青が今回の提案モデルによる解析結果です．</a:t>
            </a:r>
            <a:endParaRPr kumimoji="1" lang="en-US" altLang="ja-JP" dirty="0"/>
          </a:p>
          <a:p>
            <a:r>
              <a:rPr kumimoji="1" lang="ja-JP" altLang="en-US" dirty="0"/>
              <a:t>一つ目のピークの時刻が合うようになったこと，二つ目のピークが表現できるようになったことが確認できました．</a:t>
            </a:r>
            <a:endParaRPr kumimoji="1" lang="en-US" altLang="ja-JP" dirty="0"/>
          </a:p>
          <a:p>
            <a:endParaRPr kumimoji="1" lang="en-US" altLang="ja-JP" dirty="0"/>
          </a:p>
          <a:p>
            <a:r>
              <a:rPr kumimoji="1" lang="ja-JP" altLang="en-US" dirty="0"/>
              <a:t>発表は以上です．</a:t>
            </a:r>
            <a:endParaRPr kumimoji="1" lang="en-US" altLang="ja-JP"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29</a:t>
            </a:fld>
            <a:endParaRPr kumimoji="1" lang="ja-JP" altLang="en-US" dirty="0"/>
          </a:p>
        </p:txBody>
      </p:sp>
    </p:spTree>
    <p:extLst>
      <p:ext uri="{BB962C8B-B14F-4D97-AF65-F5344CB8AC3E}">
        <p14:creationId xmlns:p14="http://schemas.microsoft.com/office/powerpoint/2010/main" val="167433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3</a:t>
            </a:fld>
            <a:endParaRPr lang="ja-JP" altLang="en-US"/>
          </a:p>
        </p:txBody>
      </p:sp>
    </p:spTree>
    <p:extLst>
      <p:ext uri="{BB962C8B-B14F-4D97-AF65-F5344CB8AC3E}">
        <p14:creationId xmlns:p14="http://schemas.microsoft.com/office/powerpoint/2010/main" val="3948893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44888" y="407988"/>
            <a:ext cx="2708275" cy="2032000"/>
          </a:xfrm>
        </p:spPr>
      </p:sp>
      <p:sp>
        <p:nvSpPr>
          <p:cNvPr id="3" name="ノート プレースホルダー 2"/>
          <p:cNvSpPr>
            <a:spLocks noGrp="1"/>
          </p:cNvSpPr>
          <p:nvPr>
            <p:ph type="body" idx="1"/>
          </p:nvPr>
        </p:nvSpPr>
        <p:spPr/>
        <p:txBody>
          <a:bodyPr/>
          <a:lstStyle/>
          <a:p>
            <a:r>
              <a:rPr kumimoji="1" lang="ja-JP" altLang="en-US" dirty="0"/>
              <a:t>これは膜厚の時刻歴です．</a:t>
            </a:r>
            <a:endParaRPr kumimoji="1" lang="en-US" altLang="ja-JP" dirty="0"/>
          </a:p>
          <a:p>
            <a:r>
              <a:rPr kumimoji="1" lang="ja-JP" altLang="en-US" dirty="0"/>
              <a:t>点が実験のデータ，実線が解析結果です．</a:t>
            </a:r>
            <a:endParaRPr kumimoji="1" lang="en-US" altLang="ja-JP" dirty="0"/>
          </a:p>
          <a:p>
            <a:r>
              <a:rPr kumimoji="1" lang="ja-JP" altLang="en-US" dirty="0"/>
              <a:t>比較の為，右側に従来のモデルを用いて解析した結果を載せています．</a:t>
            </a:r>
            <a:endParaRPr kumimoji="1" lang="en-US" altLang="ja-JP" dirty="0"/>
          </a:p>
          <a:p>
            <a:r>
              <a:rPr kumimoji="1" lang="ja-JP" altLang="en-US" dirty="0"/>
              <a:t>電着の初期および，最後のところ，特に</a:t>
            </a:r>
            <a:r>
              <a:rPr kumimoji="1" lang="en-US" altLang="ja-JP" dirty="0"/>
              <a:t>250V</a:t>
            </a:r>
            <a:r>
              <a:rPr kumimoji="1" lang="ja-JP" altLang="en-US" dirty="0"/>
              <a:t>とこのあたりで従来は誤差が大きかったのが，</a:t>
            </a:r>
            <a:endParaRPr kumimoji="1" lang="en-US" altLang="ja-JP" dirty="0"/>
          </a:p>
          <a:p>
            <a:r>
              <a:rPr kumimoji="1" lang="ja-JP" altLang="en-US" dirty="0"/>
              <a:t>提案モデルではよく合うようになったことがわかります．</a:t>
            </a:r>
            <a:endParaRPr kumimoji="1" lang="en-US" altLang="ja-JP" dirty="0"/>
          </a:p>
          <a:p>
            <a:r>
              <a:rPr kumimoji="1" lang="ja-JP" altLang="en-US" dirty="0"/>
              <a:t>また数値的にも膜厚の</a:t>
            </a:r>
            <a:r>
              <a:rPr kumimoji="1" lang="en-US" altLang="ja-JP" dirty="0" err="1"/>
              <a:t>rms</a:t>
            </a:r>
            <a:r>
              <a:rPr kumimoji="1" lang="ja-JP" altLang="en-US" dirty="0"/>
              <a:t>が半分以下になり，誤差が小さくなったことが確認できました．</a:t>
            </a:r>
            <a:endParaRPr kumimoji="1" lang="en-US" altLang="ja-JP"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30</a:t>
            </a:fld>
            <a:endParaRPr kumimoji="1" lang="ja-JP" altLang="en-US"/>
          </a:p>
        </p:txBody>
      </p:sp>
    </p:spTree>
    <p:extLst>
      <p:ext uri="{BB962C8B-B14F-4D97-AF65-F5344CB8AC3E}">
        <p14:creationId xmlns:p14="http://schemas.microsoft.com/office/powerpoint/2010/main" val="4288972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31</a:t>
            </a:fld>
            <a:endParaRPr lang="ja-JP" altLang="en-US"/>
          </a:p>
        </p:txBody>
      </p:sp>
    </p:spTree>
    <p:extLst>
      <p:ext uri="{BB962C8B-B14F-4D97-AF65-F5344CB8AC3E}">
        <p14:creationId xmlns:p14="http://schemas.microsoft.com/office/powerpoint/2010/main" val="324337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32</a:t>
            </a:fld>
            <a:endParaRPr lang="ja-JP" altLang="en-US"/>
          </a:p>
        </p:txBody>
      </p:sp>
    </p:spTree>
    <p:extLst>
      <p:ext uri="{BB962C8B-B14F-4D97-AF65-F5344CB8AC3E}">
        <p14:creationId xmlns:p14="http://schemas.microsoft.com/office/powerpoint/2010/main" val="3622107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33</a:t>
            </a:fld>
            <a:endParaRPr lang="ja-JP" altLang="en-US"/>
          </a:p>
        </p:txBody>
      </p:sp>
    </p:spTree>
    <p:extLst>
      <p:ext uri="{BB962C8B-B14F-4D97-AF65-F5344CB8AC3E}">
        <p14:creationId xmlns:p14="http://schemas.microsoft.com/office/powerpoint/2010/main" val="368797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34</a:t>
            </a:fld>
            <a:endParaRPr lang="ja-JP" altLang="en-US"/>
          </a:p>
        </p:txBody>
      </p:sp>
    </p:spTree>
    <p:extLst>
      <p:ext uri="{BB962C8B-B14F-4D97-AF65-F5344CB8AC3E}">
        <p14:creationId xmlns:p14="http://schemas.microsoft.com/office/powerpoint/2010/main" val="3818201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35</a:t>
            </a:fld>
            <a:endParaRPr lang="ja-JP" altLang="en-US"/>
          </a:p>
        </p:txBody>
      </p:sp>
    </p:spTree>
    <p:extLst>
      <p:ext uri="{BB962C8B-B14F-4D97-AF65-F5344CB8AC3E}">
        <p14:creationId xmlns:p14="http://schemas.microsoft.com/office/powerpoint/2010/main" val="1776942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36</a:t>
            </a:fld>
            <a:endParaRPr lang="ja-JP" altLang="en-US"/>
          </a:p>
        </p:txBody>
      </p:sp>
    </p:spTree>
    <p:extLst>
      <p:ext uri="{BB962C8B-B14F-4D97-AF65-F5344CB8AC3E}">
        <p14:creationId xmlns:p14="http://schemas.microsoft.com/office/powerpoint/2010/main" val="108459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37</a:t>
            </a:fld>
            <a:endParaRPr lang="ja-JP" altLang="en-US"/>
          </a:p>
        </p:txBody>
      </p:sp>
    </p:spTree>
    <p:extLst>
      <p:ext uri="{BB962C8B-B14F-4D97-AF65-F5344CB8AC3E}">
        <p14:creationId xmlns:p14="http://schemas.microsoft.com/office/powerpoint/2010/main" val="1535335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38</a:t>
            </a:fld>
            <a:endParaRPr lang="ja-JP" altLang="en-US"/>
          </a:p>
        </p:txBody>
      </p:sp>
    </p:spTree>
    <p:extLst>
      <p:ext uri="{BB962C8B-B14F-4D97-AF65-F5344CB8AC3E}">
        <p14:creationId xmlns:p14="http://schemas.microsoft.com/office/powerpoint/2010/main" val="1812397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39</a:t>
            </a:fld>
            <a:endParaRPr lang="ja-JP" altLang="en-US"/>
          </a:p>
        </p:txBody>
      </p:sp>
    </p:spTree>
    <p:extLst>
      <p:ext uri="{BB962C8B-B14F-4D97-AF65-F5344CB8AC3E}">
        <p14:creationId xmlns:p14="http://schemas.microsoft.com/office/powerpoint/2010/main" val="373252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4</a:t>
            </a:fld>
            <a:endParaRPr lang="ja-JP" altLang="en-US"/>
          </a:p>
        </p:txBody>
      </p:sp>
    </p:spTree>
    <p:extLst>
      <p:ext uri="{BB962C8B-B14F-4D97-AF65-F5344CB8AC3E}">
        <p14:creationId xmlns:p14="http://schemas.microsoft.com/office/powerpoint/2010/main" val="347545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40</a:t>
            </a:fld>
            <a:endParaRPr lang="ja-JP" altLang="en-US"/>
          </a:p>
        </p:txBody>
      </p:sp>
    </p:spTree>
    <p:extLst>
      <p:ext uri="{BB962C8B-B14F-4D97-AF65-F5344CB8AC3E}">
        <p14:creationId xmlns:p14="http://schemas.microsoft.com/office/powerpoint/2010/main" val="2429332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41</a:t>
            </a:fld>
            <a:endParaRPr lang="ja-JP" altLang="en-US"/>
          </a:p>
        </p:txBody>
      </p:sp>
    </p:spTree>
    <p:extLst>
      <p:ext uri="{BB962C8B-B14F-4D97-AF65-F5344CB8AC3E}">
        <p14:creationId xmlns:p14="http://schemas.microsoft.com/office/powerpoint/2010/main" val="3765112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42</a:t>
            </a:fld>
            <a:endParaRPr lang="ja-JP" altLang="en-US"/>
          </a:p>
        </p:txBody>
      </p:sp>
    </p:spTree>
    <p:extLst>
      <p:ext uri="{BB962C8B-B14F-4D97-AF65-F5344CB8AC3E}">
        <p14:creationId xmlns:p14="http://schemas.microsoft.com/office/powerpoint/2010/main" val="3407675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43</a:t>
            </a:fld>
            <a:endParaRPr lang="ja-JP" altLang="en-US"/>
          </a:p>
        </p:txBody>
      </p:sp>
    </p:spTree>
    <p:extLst>
      <p:ext uri="{BB962C8B-B14F-4D97-AF65-F5344CB8AC3E}">
        <p14:creationId xmlns:p14="http://schemas.microsoft.com/office/powerpoint/2010/main" val="364399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44888" y="407988"/>
            <a:ext cx="2708275" cy="2032000"/>
          </a:xfrm>
        </p:spPr>
      </p:sp>
      <p:sp>
        <p:nvSpPr>
          <p:cNvPr id="3" name="ノート プレースホルダー 2"/>
          <p:cNvSpPr>
            <a:spLocks noGrp="1"/>
          </p:cNvSpPr>
          <p:nvPr>
            <p:ph type="body" idx="1"/>
          </p:nvPr>
        </p:nvSpPr>
        <p:spPr/>
        <p:txBody>
          <a:bodyPr/>
          <a:lstStyle/>
          <a:p>
            <a:r>
              <a:rPr kumimoji="1" lang="ja-JP" altLang="en-US" dirty="0"/>
              <a:t>電流の時刻歴に印加電圧を重ね書きしました．</a:t>
            </a:r>
            <a:endParaRPr kumimoji="1" lang="en-US" altLang="ja-JP" dirty="0"/>
          </a:p>
          <a:p>
            <a:r>
              <a:rPr kumimoji="1" lang="ja-JP" altLang="en-US" dirty="0"/>
              <a:t>一つ目のピークは，塗膜が析出を開始したことによる急激な塗膜抵抗の増加により起こります．</a:t>
            </a:r>
            <a:endParaRPr kumimoji="1" lang="en-US" altLang="ja-JP" dirty="0"/>
          </a:p>
          <a:p>
            <a:r>
              <a:rPr kumimoji="1" lang="ja-JP" altLang="en-US" dirty="0"/>
              <a:t>二つ目のピークは電圧の昇圧が終わった時刻にできます．</a:t>
            </a:r>
            <a:endParaRPr kumimoji="1" lang="en-US" altLang="ja-JP" dirty="0"/>
          </a:p>
          <a:p>
            <a:r>
              <a:rPr kumimoji="1" lang="ja-JP" altLang="en-US" dirty="0"/>
              <a:t>これまでは塗膜抵抗の増加よりも昇圧スピードの方が勝っていたものが，ここからは抵抗の増加のみになるためここにピークができます．</a:t>
            </a:r>
            <a:endParaRPr kumimoji="1" lang="en-US" altLang="ja-JP"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44</a:t>
            </a:fld>
            <a:endParaRPr kumimoji="1" lang="ja-JP" altLang="en-US" dirty="0"/>
          </a:p>
        </p:txBody>
      </p:sp>
    </p:spTree>
    <p:extLst>
      <p:ext uri="{BB962C8B-B14F-4D97-AF65-F5344CB8AC3E}">
        <p14:creationId xmlns:p14="http://schemas.microsoft.com/office/powerpoint/2010/main" val="1564749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44888" y="407988"/>
            <a:ext cx="2708275" cy="2032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45</a:t>
            </a:fld>
            <a:endParaRPr kumimoji="1" lang="ja-JP" altLang="en-US" dirty="0"/>
          </a:p>
        </p:txBody>
      </p:sp>
    </p:spTree>
    <p:extLst>
      <p:ext uri="{BB962C8B-B14F-4D97-AF65-F5344CB8AC3E}">
        <p14:creationId xmlns:p14="http://schemas.microsoft.com/office/powerpoint/2010/main" val="1175848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44888" y="407988"/>
            <a:ext cx="2708275" cy="2032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46</a:t>
            </a:fld>
            <a:endParaRPr kumimoji="1" lang="ja-JP" altLang="en-US" dirty="0"/>
          </a:p>
        </p:txBody>
      </p:sp>
    </p:spTree>
    <p:extLst>
      <p:ext uri="{BB962C8B-B14F-4D97-AF65-F5344CB8AC3E}">
        <p14:creationId xmlns:p14="http://schemas.microsoft.com/office/powerpoint/2010/main" val="184356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44888" y="407988"/>
            <a:ext cx="2708275" cy="20320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47</a:t>
            </a:fld>
            <a:endParaRPr kumimoji="1" lang="ja-JP" altLang="en-US"/>
          </a:p>
        </p:txBody>
      </p:sp>
    </p:spTree>
    <p:extLst>
      <p:ext uri="{BB962C8B-B14F-4D97-AF65-F5344CB8AC3E}">
        <p14:creationId xmlns:p14="http://schemas.microsoft.com/office/powerpoint/2010/main" val="4082477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44888" y="407988"/>
            <a:ext cx="2708275" cy="2032000"/>
          </a:xfrm>
        </p:spPr>
      </p:sp>
      <p:sp>
        <p:nvSpPr>
          <p:cNvPr id="3" name="ノート プレースホルダー 2"/>
          <p:cNvSpPr>
            <a:spLocks noGrp="1"/>
          </p:cNvSpPr>
          <p:nvPr>
            <p:ph type="body" idx="1"/>
          </p:nvPr>
        </p:nvSpPr>
        <p:spPr/>
        <p:txBody>
          <a:bodyPr/>
          <a:lstStyle/>
          <a:p>
            <a:r>
              <a:rPr kumimoji="1" lang="ja-JP" altLang="en-US" dirty="0"/>
              <a:t>こちらは塗膜抵抗率についてまとめたグラフです．</a:t>
            </a:r>
            <a:endParaRPr kumimoji="1" lang="en-US" altLang="ja-JP" dirty="0"/>
          </a:p>
          <a:p>
            <a:r>
              <a:rPr kumimoji="1" lang="ja-JP" altLang="en-US" dirty="0"/>
              <a:t>横軸は膜厚，縦軸は塗膜の電気抵抗率です．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こちらが塗膜での電圧降下が</a:t>
            </a:r>
            <a:r>
              <a:rPr kumimoji="1" lang="en-US" altLang="ja-JP" dirty="0">
                <a:latin typeface="Cambria Math" pitchFamily="18" charset="0"/>
                <a:ea typeface="Cambria Math" pitchFamily="18" charset="0"/>
              </a:rPr>
              <a:t>240~250V</a:t>
            </a:r>
            <a:r>
              <a:rPr kumimoji="1" lang="ja-JP" altLang="en-US" dirty="0">
                <a:latin typeface="Cambria Math" pitchFamily="18" charset="0"/>
                <a:ea typeface="Cambria Math" pitchFamily="18" charset="0"/>
              </a:rPr>
              <a:t>のとき，こちらが</a:t>
            </a:r>
            <a:r>
              <a:rPr kumimoji="1" lang="en-US" altLang="ja-JP" dirty="0">
                <a:latin typeface="Cambria Math" pitchFamily="18" charset="0"/>
                <a:ea typeface="Cambria Math" pitchFamily="18" charset="0"/>
              </a:rPr>
              <a:t>140~150V</a:t>
            </a:r>
            <a:r>
              <a:rPr kumimoji="1" lang="ja-JP" altLang="en-US" dirty="0">
                <a:latin typeface="Cambria Math" pitchFamily="18" charset="0"/>
                <a:ea typeface="Cambria Math" pitchFamily="18" charset="0"/>
              </a:rPr>
              <a:t>のときのデータです．</a:t>
            </a:r>
            <a:endParaRPr kumimoji="1" lang="en-US" altLang="ja-JP" dirty="0">
              <a:latin typeface="Cambria Math" pitchFamily="18" charset="0"/>
              <a:ea typeface="Cambria Math"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Cambria Math" pitchFamily="18" charset="0"/>
              </a:rPr>
              <a:t>従来のモデルでは，抵抗率は一定としていましたが，実際には</a:t>
            </a:r>
            <a:r>
              <a:rPr kumimoji="1" lang="ja-JP" altLang="en-US" dirty="0"/>
              <a:t>塗膜抵抗率は膜厚と電圧降下に依存することを確認しました．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Cambria Math"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Cambria Math" pitchFamily="18" charset="0"/>
            </a:endParaRPr>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48</a:t>
            </a:fld>
            <a:endParaRPr kumimoji="1" lang="ja-JP" altLang="en-US" dirty="0"/>
          </a:p>
        </p:txBody>
      </p:sp>
    </p:spTree>
    <p:extLst>
      <p:ext uri="{BB962C8B-B14F-4D97-AF65-F5344CB8AC3E}">
        <p14:creationId xmlns:p14="http://schemas.microsoft.com/office/powerpoint/2010/main" val="252433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49</a:t>
            </a:fld>
            <a:endParaRPr lang="ja-JP" altLang="en-US"/>
          </a:p>
        </p:txBody>
      </p:sp>
    </p:spTree>
    <p:extLst>
      <p:ext uri="{BB962C8B-B14F-4D97-AF65-F5344CB8AC3E}">
        <p14:creationId xmlns:p14="http://schemas.microsoft.com/office/powerpoint/2010/main" val="73133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5</a:t>
            </a:fld>
            <a:endParaRPr lang="ja-JP" altLang="en-US"/>
          </a:p>
        </p:txBody>
      </p:sp>
    </p:spTree>
    <p:extLst>
      <p:ext uri="{BB962C8B-B14F-4D97-AF65-F5344CB8AC3E}">
        <p14:creationId xmlns:p14="http://schemas.microsoft.com/office/powerpoint/2010/main" val="375174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6</a:t>
            </a:fld>
            <a:endParaRPr lang="ja-JP" altLang="en-US"/>
          </a:p>
        </p:txBody>
      </p:sp>
    </p:spTree>
    <p:extLst>
      <p:ext uri="{BB962C8B-B14F-4D97-AF65-F5344CB8AC3E}">
        <p14:creationId xmlns:p14="http://schemas.microsoft.com/office/powerpoint/2010/main" val="417482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7</a:t>
            </a:fld>
            <a:endParaRPr lang="ja-JP" altLang="en-US"/>
          </a:p>
        </p:txBody>
      </p:sp>
    </p:spTree>
    <p:extLst>
      <p:ext uri="{BB962C8B-B14F-4D97-AF65-F5344CB8AC3E}">
        <p14:creationId xmlns:p14="http://schemas.microsoft.com/office/powerpoint/2010/main" val="163353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E7511A-E19B-4650-9FBF-BD8447E14FDF}" type="slidenum">
              <a:rPr lang="ja-JP" altLang="en-US" smtClean="0"/>
              <a:pPr>
                <a:defRPr/>
              </a:pPr>
              <a:t>8</a:t>
            </a:fld>
            <a:endParaRPr lang="ja-JP" altLang="en-US"/>
          </a:p>
        </p:txBody>
      </p:sp>
    </p:spTree>
    <p:extLst>
      <p:ext uri="{BB962C8B-B14F-4D97-AF65-F5344CB8AC3E}">
        <p14:creationId xmlns:p14="http://schemas.microsoft.com/office/powerpoint/2010/main" val="21496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43300" y="407988"/>
            <a:ext cx="2709863" cy="2032000"/>
          </a:xfrm>
        </p:spPr>
      </p:sp>
      <p:sp>
        <p:nvSpPr>
          <p:cNvPr id="3" name="ノート プレースホルダー 2"/>
          <p:cNvSpPr>
            <a:spLocks noGrp="1"/>
          </p:cNvSpPr>
          <p:nvPr>
            <p:ph type="body" idx="1"/>
          </p:nvPr>
        </p:nvSpPr>
        <p:spPr/>
        <p:txBody>
          <a:bodyPr/>
          <a:lstStyle/>
          <a:p>
            <a:r>
              <a:rPr kumimoji="1" lang="ja-JP" altLang="en-US" dirty="0"/>
              <a:t>まず塗膜抵抗および析出挙動を観察するための実験を行いました．</a:t>
            </a:r>
            <a:endParaRPr kumimoji="1" lang="en-US" altLang="ja-JP" dirty="0"/>
          </a:p>
          <a:p>
            <a:pPr defTabSz="919429">
              <a:defRPr/>
            </a:pPr>
            <a:r>
              <a:rPr lang="ja-JP" altLang="en-US" dirty="0">
                <a:solidFill>
                  <a:srgbClr val="C00000"/>
                </a:solidFill>
              </a:rPr>
              <a:t>従来モデルの問題点を見つけ，新たに考慮すべき点を挙げることを目的とします．</a:t>
            </a:r>
            <a:endParaRPr kumimoji="1" lang="en-US" altLang="ja-JP" dirty="0"/>
          </a:p>
          <a:p>
            <a:r>
              <a:rPr kumimoji="1" lang="ja-JP" altLang="en-US" dirty="0"/>
              <a:t>こちらの鋼板を塗料につけて電着を行います．鋼板とステンレスの容器が極になります．</a:t>
            </a:r>
            <a:endParaRPr kumimoji="1" lang="en-US" altLang="ja-JP" dirty="0"/>
          </a:p>
          <a:p>
            <a:pPr defTabSz="919429">
              <a:defRPr/>
            </a:pPr>
            <a:r>
              <a:rPr kumimoji="1" lang="ja-JP" altLang="en-US" dirty="0"/>
              <a:t>塗膜の厚さ，</a:t>
            </a:r>
            <a:r>
              <a:rPr lang="ja-JP" altLang="en-US" dirty="0">
                <a:uFill>
                  <a:solidFill>
                    <a:srgbClr val="FF0000"/>
                  </a:solidFill>
                </a:uFill>
              </a:rPr>
              <a:t>塗膜の電圧降下，電流を計測し，電源電圧と通電時間を変えて複数パターンの実験をおこないました．</a:t>
            </a:r>
            <a:endParaRPr lang="en-US" altLang="ja-JP" dirty="0">
              <a:uFill>
                <a:solidFill>
                  <a:srgbClr val="FF0000"/>
                </a:solidFill>
              </a:u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9</a:t>
            </a:fld>
            <a:endParaRPr kumimoji="1" lang="ja-JP" altLang="en-US" dirty="0"/>
          </a:p>
        </p:txBody>
      </p:sp>
    </p:spTree>
    <p:extLst>
      <p:ext uri="{BB962C8B-B14F-4D97-AF65-F5344CB8AC3E}">
        <p14:creationId xmlns:p14="http://schemas.microsoft.com/office/powerpoint/2010/main" val="3920325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5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90303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73346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11975" y="36513"/>
            <a:ext cx="2232025" cy="634523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6513"/>
            <a:ext cx="6543675" cy="634523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00859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3"/>
            <a:ext cx="9144000" cy="620712"/>
          </a:xfrm>
        </p:spPr>
        <p:txBody>
          <a:bodyPr>
            <a:normAutofit/>
          </a:bodyPr>
          <a:lstStyle>
            <a:lvl1pPr algn="ctr">
              <a:defRPr sz="4000"/>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4"/>
          <p:cNvSpPr>
            <a:spLocks noGrp="1"/>
          </p:cNvSpPr>
          <p:nvPr>
            <p:ph type="sldNum" sz="quarter" idx="4"/>
          </p:nvPr>
        </p:nvSpPr>
        <p:spPr>
          <a:xfrm>
            <a:off x="4037625" y="6626416"/>
            <a:ext cx="1054894" cy="196968"/>
          </a:xfrm>
          <a:prstGeom prst="rect">
            <a:avLst/>
          </a:prstGeom>
          <a:noFill/>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88954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38190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623888"/>
            <a:ext cx="4387850" cy="575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756150" y="623888"/>
            <a:ext cx="4387850" cy="575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64933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スライド番号プレースホルダー 4"/>
          <p:cNvSpPr>
            <a:spLocks noGrp="1"/>
          </p:cNvSpPr>
          <p:nvPr>
            <p:ph type="sldNum" sz="quarter" idx="10"/>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22171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4"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308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1588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97026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68864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36513"/>
            <a:ext cx="9144000" cy="620712"/>
          </a:xfrm>
          <a:prstGeom prst="rect">
            <a:avLst/>
          </a:prstGeom>
          <a:noFill/>
          <a:ln w="9525">
            <a:noFill/>
            <a:miter lim="800000"/>
            <a:headEnd/>
            <a:tailEnd/>
          </a:ln>
          <a:effectLst>
            <a:outerShdw dist="35921" dir="2700000" algn="ctr" rotWithShape="0">
              <a:schemeClr val="accent1"/>
            </a:outerShdw>
          </a:effectLst>
        </p:spPr>
        <p:txBody>
          <a:bodyPr vert="horz" wrap="square" lIns="0" tIns="0" rIns="0" bIns="0" numCol="1" anchor="t" anchorCtr="0" compatLnSpc="1">
            <a:prstTxWarp prst="textNoShape">
              <a:avLst/>
            </a:prstTxWarp>
            <a:normAutofit/>
          </a:bodyPr>
          <a:lstStyle/>
          <a:p>
            <a:pPr lvl="0"/>
            <a:r>
              <a:rPr lang="ja-JP" altLang="en-US" dirty="0"/>
              <a:t>マスタ タイトルの書式設定</a:t>
            </a:r>
          </a:p>
        </p:txBody>
      </p:sp>
      <p:sp>
        <p:nvSpPr>
          <p:cNvPr id="2051" name="Rectangle 3"/>
          <p:cNvSpPr>
            <a:spLocks noGrp="1" noChangeArrowheads="1"/>
          </p:cNvSpPr>
          <p:nvPr>
            <p:ph type="body" idx="1"/>
          </p:nvPr>
        </p:nvSpPr>
        <p:spPr bwMode="auto">
          <a:xfrm>
            <a:off x="251520" y="620688"/>
            <a:ext cx="863054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grpSp>
        <p:nvGrpSpPr>
          <p:cNvPr id="6" name="グループ化 5"/>
          <p:cNvGrpSpPr/>
          <p:nvPr userDrawn="1"/>
        </p:nvGrpSpPr>
        <p:grpSpPr>
          <a:xfrm>
            <a:off x="0" y="6397625"/>
            <a:ext cx="9144000" cy="460375"/>
            <a:chOff x="0" y="6397625"/>
            <a:chExt cx="9144000" cy="460375"/>
          </a:xfrm>
        </p:grpSpPr>
        <p:sp>
          <p:nvSpPr>
            <p:cNvPr id="3080" name="Rectangle 8"/>
            <p:cNvSpPr>
              <a:spLocks noChangeArrowheads="1"/>
            </p:cNvSpPr>
            <p:nvPr userDrawn="1"/>
          </p:nvSpPr>
          <p:spPr bwMode="auto">
            <a:xfrm flipV="1">
              <a:off x="0" y="6397625"/>
              <a:ext cx="9144000" cy="460375"/>
            </a:xfrm>
            <a:prstGeom prst="rect">
              <a:avLst/>
            </a:prstGeom>
            <a:solidFill>
              <a:srgbClr val="404040"/>
            </a:solidFill>
            <a:ln w="9525">
              <a:noFill/>
              <a:round/>
              <a:headEnd/>
              <a:tailEnd/>
            </a:ln>
          </p:spPr>
          <p:txBody>
            <a:bodyPr rot="10800000" wrap="none" anchor="ctr"/>
            <a:lstStyle/>
            <a:p>
              <a:pPr>
                <a:defRPr/>
              </a:pPr>
              <a:endParaRPr lang="ja-JP" altLang="en-US"/>
            </a:p>
          </p:txBody>
        </p:sp>
        <p:sp>
          <p:nvSpPr>
            <p:cNvPr id="3081" name="Text Box 9"/>
            <p:cNvSpPr txBox="1">
              <a:spLocks noChangeArrowheads="1"/>
            </p:cNvSpPr>
            <p:nvPr userDrawn="1"/>
          </p:nvSpPr>
          <p:spPr bwMode="auto">
            <a:xfrm>
              <a:off x="3694934" y="6446838"/>
              <a:ext cx="1801775" cy="171714"/>
            </a:xfrm>
            <a:prstGeom prst="rect">
              <a:avLst/>
            </a:prstGeom>
            <a:noFill/>
            <a:ln w="9525">
              <a:noFill/>
              <a:round/>
              <a:headEnd/>
              <a:tailEnd/>
            </a:ln>
            <a:effectLst/>
          </p:spPr>
          <p:txBody>
            <a:bodyPr wrap="none" lIns="0" tIns="0" rIns="0" bIns="0">
              <a:spAutoFit/>
            </a:bodyPr>
            <a:lstStyle/>
            <a:p>
              <a:pPr algn="ctr" defTabSz="45720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ja-JP" altLang="en-US" sz="1200" dirty="0">
                  <a:solidFill>
                    <a:schemeClr val="bg1"/>
                  </a:solidFill>
                </a:rPr>
                <a:t>塗料・塗装研究発表会</a:t>
              </a:r>
              <a:r>
                <a:rPr kumimoji="0" lang="en-GB" altLang="ja-JP" sz="1200" dirty="0">
                  <a:solidFill>
                    <a:schemeClr val="bg1"/>
                  </a:solidFill>
                </a:rPr>
                <a:t>2012</a:t>
              </a:r>
            </a:p>
          </p:txBody>
        </p:sp>
        <p:pic>
          <p:nvPicPr>
            <p:cNvPr id="2057" name="Picture 15" descr="ロゴのみ"/>
            <p:cNvPicPr>
              <a:picLocks noChangeArrowheads="1"/>
            </p:cNvPicPr>
            <p:nvPr userDrawn="1"/>
          </p:nvPicPr>
          <p:blipFill>
            <a:blip r:embed="rId13" cstate="print">
              <a:extLst>
                <a:ext uri="{28A0092B-C50C-407E-A947-70E740481C1C}">
                  <a14:useLocalDpi xmlns:a14="http://schemas.microsoft.com/office/drawing/2010/main" val="0"/>
                </a:ext>
              </a:extLst>
            </a:blip>
            <a:srcRect t="20924" b="20924"/>
            <a:stretch>
              <a:fillRect/>
            </a:stretch>
          </p:blipFill>
          <p:spPr bwMode="auto">
            <a:xfrm>
              <a:off x="7200900"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0825"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スライド番号プレースホルダー 4"/>
          <p:cNvSpPr>
            <a:spLocks noGrp="1"/>
          </p:cNvSpPr>
          <p:nvPr userDrawn="1">
            <p:ph type="sldNum" sz="quarter" idx="4"/>
          </p:nvPr>
        </p:nvSpPr>
        <p:spPr>
          <a:xfrm>
            <a:off x="4031940"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
        <p:nvSpPr>
          <p:cNvPr id="3086" name="Rectangle 14"/>
          <p:cNvSpPr>
            <a:spLocks noChangeArrowheads="1"/>
          </p:cNvSpPr>
          <p:nvPr userDrawn="1"/>
        </p:nvSpPr>
        <p:spPr bwMode="auto">
          <a:xfrm flipV="1">
            <a:off x="0" y="574675"/>
            <a:ext cx="9144000" cy="71438"/>
          </a:xfrm>
          <a:prstGeom prst="rect">
            <a:avLst/>
          </a:prstGeom>
          <a:gradFill rotWithShape="0">
            <a:gsLst>
              <a:gs pos="0">
                <a:srgbClr val="FFFFFF"/>
              </a:gs>
              <a:gs pos="100000">
                <a:srgbClr val="404040"/>
              </a:gs>
            </a:gsLst>
            <a:lin ang="13500000" scaled="1"/>
          </a:gradFill>
          <a:ln w="9525">
            <a:noFill/>
            <a:round/>
            <a:headEnd/>
            <a:tailEnd/>
          </a:ln>
        </p:spPr>
        <p:txBody>
          <a:bodyPr rot="10800000" wrap="none" anchor="ct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kumimoji="1" sz="4000" b="1">
          <a:solidFill>
            <a:schemeClr val="accent2"/>
          </a:solidFill>
          <a:latin typeface="Arial" charset="0"/>
          <a:ea typeface="+mj-ea"/>
          <a:cs typeface="+mj-cs"/>
        </a:defRPr>
      </a:lvl1pPr>
      <a:lvl2pPr algn="l" rtl="0" eaLnBrk="0" fontAlgn="base" hangingPunct="0">
        <a:spcBef>
          <a:spcPct val="0"/>
        </a:spcBef>
        <a:spcAft>
          <a:spcPct val="0"/>
        </a:spcAft>
        <a:defRPr kumimoji="1" sz="3600" b="1">
          <a:solidFill>
            <a:schemeClr val="accent2"/>
          </a:solidFill>
          <a:latin typeface="Arial" charset="0"/>
          <a:ea typeface="MS PGothic" pitchFamily="50" charset="-128"/>
        </a:defRPr>
      </a:lvl2pPr>
      <a:lvl3pPr algn="l" rtl="0" eaLnBrk="0" fontAlgn="base" hangingPunct="0">
        <a:spcBef>
          <a:spcPct val="0"/>
        </a:spcBef>
        <a:spcAft>
          <a:spcPct val="0"/>
        </a:spcAft>
        <a:defRPr kumimoji="1" sz="3600" b="1">
          <a:solidFill>
            <a:schemeClr val="accent2"/>
          </a:solidFill>
          <a:latin typeface="Arial" charset="0"/>
          <a:ea typeface="MS PGothic" pitchFamily="50" charset="-128"/>
        </a:defRPr>
      </a:lvl3pPr>
      <a:lvl4pPr algn="l" rtl="0" eaLnBrk="0" fontAlgn="base" hangingPunct="0">
        <a:spcBef>
          <a:spcPct val="0"/>
        </a:spcBef>
        <a:spcAft>
          <a:spcPct val="0"/>
        </a:spcAft>
        <a:defRPr kumimoji="1" sz="3600" b="1">
          <a:solidFill>
            <a:schemeClr val="accent2"/>
          </a:solidFill>
          <a:latin typeface="Arial" charset="0"/>
          <a:ea typeface="MS PGothic" pitchFamily="50" charset="-128"/>
        </a:defRPr>
      </a:lvl4pPr>
      <a:lvl5pPr algn="l" rtl="0" eaLnBrk="0" fontAlgn="base" hangingPunct="0">
        <a:spcBef>
          <a:spcPct val="0"/>
        </a:spcBef>
        <a:spcAft>
          <a:spcPct val="0"/>
        </a:spcAft>
        <a:defRPr kumimoji="1" sz="3600" b="1">
          <a:solidFill>
            <a:schemeClr val="accent2"/>
          </a:solidFill>
          <a:latin typeface="Arial" charset="0"/>
          <a:ea typeface="MS PGothic" pitchFamily="50" charset="-128"/>
        </a:defRPr>
      </a:lvl5pPr>
      <a:lvl6pPr marL="457200" algn="l" rtl="0" fontAlgn="base">
        <a:spcBef>
          <a:spcPct val="0"/>
        </a:spcBef>
        <a:spcAft>
          <a:spcPct val="0"/>
        </a:spcAft>
        <a:defRPr kumimoji="1" sz="3600" b="1">
          <a:solidFill>
            <a:schemeClr val="accent2"/>
          </a:solidFill>
          <a:latin typeface="MS PGothic" pitchFamily="50" charset="-128"/>
          <a:ea typeface="MS PGothic" pitchFamily="50" charset="-128"/>
        </a:defRPr>
      </a:lvl6pPr>
      <a:lvl7pPr marL="914400" algn="l" rtl="0" fontAlgn="base">
        <a:spcBef>
          <a:spcPct val="0"/>
        </a:spcBef>
        <a:spcAft>
          <a:spcPct val="0"/>
        </a:spcAft>
        <a:defRPr kumimoji="1" sz="3600" b="1">
          <a:solidFill>
            <a:schemeClr val="accent2"/>
          </a:solidFill>
          <a:latin typeface="MS PGothic" pitchFamily="50" charset="-128"/>
          <a:ea typeface="MS PGothic" pitchFamily="50" charset="-128"/>
        </a:defRPr>
      </a:lvl7pPr>
      <a:lvl8pPr marL="1371600" algn="l" rtl="0" fontAlgn="base">
        <a:spcBef>
          <a:spcPct val="0"/>
        </a:spcBef>
        <a:spcAft>
          <a:spcPct val="0"/>
        </a:spcAft>
        <a:defRPr kumimoji="1" sz="3600" b="1">
          <a:solidFill>
            <a:schemeClr val="accent2"/>
          </a:solidFill>
          <a:latin typeface="MS PGothic" pitchFamily="50" charset="-128"/>
          <a:ea typeface="MS PGothic" pitchFamily="50" charset="-128"/>
        </a:defRPr>
      </a:lvl8pPr>
      <a:lvl9pPr marL="1828800" algn="l" rtl="0" fontAlgn="base">
        <a:spcBef>
          <a:spcPct val="0"/>
        </a:spcBef>
        <a:spcAft>
          <a:spcPct val="0"/>
        </a:spcAft>
        <a:defRPr kumimoji="1" sz="3600" b="1">
          <a:solidFill>
            <a:schemeClr val="accent2"/>
          </a:solidFill>
          <a:latin typeface="MS PGothic" pitchFamily="50" charset="-128"/>
          <a:ea typeface="MS PGothic" pitchFamily="50" charset="-128"/>
        </a:defRPr>
      </a:lvl9pPr>
    </p:titleStyle>
    <p:body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50.png"/><Relationship Id="rId4" Type="http://schemas.openxmlformats.org/officeDocument/2006/relationships/image" Target="../media/image18.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rodip.com.b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02.png"/></Relationships>
</file>

<file path=ppt/slides/_rels/slide2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60.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0.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1.png"/></Relationships>
</file>

<file path=ppt/slides/_rels/slide34.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50.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240.png"/><Relationship Id="rId2" Type="http://schemas.openxmlformats.org/officeDocument/2006/relationships/notesSlide" Target="../notesSlides/notesSlide43.xml"/><Relationship Id="rId1" Type="http://schemas.openxmlformats.org/officeDocument/2006/relationships/slideLayout" Target="../slideLayouts/slideLayout2.xml"/><Relationship Id="rId11" Type="http://schemas.openxmlformats.org/officeDocument/2006/relationships/image" Target="../media/image55.png"/><Relationship Id="rId10" Type="http://schemas.openxmlformats.org/officeDocument/2006/relationships/image" Target="../media/image54.png"/><Relationship Id="rId9"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59.png"/><Relationship Id="rId7" Type="http://schemas.openxmlformats.org/officeDocument/2006/relationships/image" Target="../media/image10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450.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6.png"/><Relationship Id="rId7" Type="http://schemas.openxmlformats.org/officeDocument/2006/relationships/image" Target="../media/image10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80.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1733950"/>
            <a:ext cx="7772400" cy="1470025"/>
          </a:xfrm>
        </p:spPr>
        <p:txBody>
          <a:bodyPr>
            <a:normAutofit fontScale="90000"/>
          </a:bodyPr>
          <a:lstStyle/>
          <a:p>
            <a:r>
              <a:rPr lang="ja-JP" altLang="en-US" dirty="0"/>
              <a:t>電着塗装シミュレーションのための</a:t>
            </a:r>
            <a:br>
              <a:rPr lang="en-US" altLang="ja-JP" dirty="0"/>
            </a:br>
            <a:r>
              <a:rPr lang="ja-JP" altLang="en-US" dirty="0"/>
              <a:t>塗膜析出モデルに関する</a:t>
            </a:r>
            <a:br>
              <a:rPr lang="en-US" altLang="ja-JP" dirty="0"/>
            </a:br>
            <a:r>
              <a:rPr lang="ja-JP" altLang="en-US" dirty="0"/>
              <a:t>基礎的研究</a:t>
            </a:r>
            <a:endParaRPr kumimoji="1" lang="ja-JP" altLang="en-US" dirty="0"/>
          </a:p>
        </p:txBody>
      </p:sp>
      <p:sp>
        <p:nvSpPr>
          <p:cNvPr id="6" name="サブタイトル 5"/>
          <p:cNvSpPr>
            <a:spLocks noGrp="1"/>
          </p:cNvSpPr>
          <p:nvPr>
            <p:ph type="subTitle" idx="1"/>
          </p:nvPr>
        </p:nvSpPr>
        <p:spPr>
          <a:xfrm>
            <a:off x="1371600" y="4376700"/>
            <a:ext cx="6400800" cy="1752600"/>
          </a:xfrm>
        </p:spPr>
        <p:txBody>
          <a:bodyPr/>
          <a:lstStyle/>
          <a:p>
            <a:pPr eaLnBrk="1" hangingPunct="1">
              <a:spcBef>
                <a:spcPts val="600"/>
              </a:spcBef>
            </a:pPr>
            <a:r>
              <a:rPr lang="ja-JP" altLang="en-US" b="1" u="sng" dirty="0"/>
              <a:t>大西 有希</a:t>
            </a:r>
            <a:r>
              <a:rPr lang="ja-JP" altLang="en-US" dirty="0"/>
              <a:t>，</a:t>
            </a:r>
            <a:r>
              <a:rPr lang="en-GB" altLang="ja-JP" dirty="0"/>
              <a:t> </a:t>
            </a:r>
            <a:r>
              <a:rPr lang="ja-JP" altLang="en-US" dirty="0"/>
              <a:t>長井 悠， 天谷 賢治</a:t>
            </a:r>
            <a:endParaRPr lang="en-GB" altLang="ja-JP" dirty="0"/>
          </a:p>
          <a:p>
            <a:pPr eaLnBrk="1" hangingPunct="1">
              <a:spcBef>
                <a:spcPts val="600"/>
              </a:spcBef>
            </a:pPr>
            <a:r>
              <a:rPr lang="ja-JP" altLang="en-US" sz="2800" dirty="0">
                <a:ea typeface="MS Gothic" pitchFamily="49" charset="-128"/>
              </a:rPr>
              <a:t>東京工業大学</a:t>
            </a:r>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a:t>
            </a:fld>
            <a:endParaRPr lang="ja-JP" altLang="en-US" dirty="0"/>
          </a:p>
        </p:txBody>
      </p:sp>
    </p:spTree>
    <p:extLst>
      <p:ext uri="{BB962C8B-B14F-4D97-AF65-F5344CB8AC3E}">
        <p14:creationId xmlns:p14="http://schemas.microsoft.com/office/powerpoint/2010/main" val="228037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１．標準的な電圧時刻歴を与えた実験</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r>
              <a:rPr kumimoji="1" lang="ja-JP" altLang="en-US" dirty="0"/>
              <a:t>昇圧速度は約</a:t>
            </a:r>
            <a:r>
              <a:rPr kumimoji="1" lang="en-US" altLang="ja-JP" dirty="0"/>
              <a:t>8V/s</a:t>
            </a:r>
            <a:r>
              <a:rPr kumimoji="1" lang="ja-JP" altLang="en-US" dirty="0"/>
              <a:t>で一定</a:t>
            </a:r>
            <a:endParaRPr kumimoji="1" lang="en-US" altLang="ja-JP" dirty="0"/>
          </a:p>
          <a:p>
            <a:r>
              <a:rPr lang="en-US" altLang="ja-JP" dirty="0"/>
              <a:t>250, 150, 100, 50, 30, 10V</a:t>
            </a:r>
            <a:r>
              <a:rPr lang="ja-JP" altLang="en-US" dirty="0"/>
              <a:t>に達したら保持</a:t>
            </a:r>
            <a:endParaRPr lang="en-US" altLang="ja-JP" dirty="0"/>
          </a:p>
          <a:p>
            <a:r>
              <a:rPr kumimoji="1" lang="en-US" altLang="ja-JP" dirty="0"/>
              <a:t>30, 60, 90, 120, 150, 180 </a:t>
            </a:r>
            <a:r>
              <a:rPr kumimoji="1" lang="ja-JP" altLang="en-US" dirty="0"/>
              <a:t>秒間で電着終了</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10</a:t>
            </a:fld>
            <a:endParaRPr lang="ja-JP" altLang="en-US" dirty="0"/>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8866" b="9432"/>
          <a:stretch/>
        </p:blipFill>
        <p:spPr>
          <a:xfrm>
            <a:off x="1439652" y="512676"/>
            <a:ext cx="6267115" cy="3892608"/>
          </a:xfrm>
          <a:prstGeom prst="rect">
            <a:avLst/>
          </a:prstGeom>
        </p:spPr>
      </p:pic>
      <p:grpSp>
        <p:nvGrpSpPr>
          <p:cNvPr id="9" name="グループ化 8"/>
          <p:cNvGrpSpPr/>
          <p:nvPr/>
        </p:nvGrpSpPr>
        <p:grpSpPr>
          <a:xfrm>
            <a:off x="611560" y="1698677"/>
            <a:ext cx="928459" cy="1682125"/>
            <a:chOff x="611560" y="2058717"/>
            <a:chExt cx="928459" cy="1682125"/>
          </a:xfrm>
        </p:grpSpPr>
        <p:sp>
          <p:nvSpPr>
            <p:cNvPr id="7" name="テキスト ボックス 6"/>
            <p:cNvSpPr txBox="1"/>
            <p:nvPr/>
          </p:nvSpPr>
          <p:spPr>
            <a:xfrm>
              <a:off x="827584" y="2058717"/>
              <a:ext cx="492443" cy="1118255"/>
            </a:xfrm>
            <a:prstGeom prst="rect">
              <a:avLst/>
            </a:prstGeom>
            <a:noFill/>
          </p:spPr>
          <p:txBody>
            <a:bodyPr vert="eaVert" wrap="none" rtlCol="0">
              <a:spAutoFit/>
            </a:bodyPr>
            <a:lstStyle/>
            <a:p>
              <a:r>
                <a:rPr kumimoji="1" lang="ja-JP" altLang="en-US" sz="2000" dirty="0"/>
                <a:t>電源電圧</a:t>
              </a:r>
            </a:p>
          </p:txBody>
        </p:sp>
        <p:sp>
          <p:nvSpPr>
            <p:cNvPr id="8" name="テキスト ボックス 7"/>
            <p:cNvSpPr txBox="1"/>
            <p:nvPr/>
          </p:nvSpPr>
          <p:spPr>
            <a:xfrm>
              <a:off x="611560" y="3032956"/>
              <a:ext cx="928459" cy="707886"/>
            </a:xfrm>
            <a:prstGeom prst="rect">
              <a:avLst/>
            </a:prstGeom>
            <a:noFill/>
          </p:spPr>
          <p:txBody>
            <a:bodyPr wrap="none" rtlCol="0">
              <a:spAutoFit/>
            </a:bodyPr>
            <a:lstStyle/>
            <a:p>
              <a:pPr algn="ctr"/>
              <a:r>
                <a:rPr kumimoji="1" lang="en-US" altLang="ja-JP" sz="2000" dirty="0"/>
                <a:t>(</a:t>
              </a:r>
              <a:r>
                <a:rPr kumimoji="1" lang="en-US" altLang="ja-JP" sz="2000" i="1" dirty="0" err="1">
                  <a:latin typeface="Symbol" pitchFamily="18" charset="2"/>
                </a:rPr>
                <a:t>Df</a:t>
              </a:r>
              <a:r>
                <a:rPr kumimoji="1" lang="en-US" altLang="ja-JP" sz="2000" baseline="-25000" dirty="0" err="1"/>
                <a:t>app</a:t>
              </a:r>
              <a:r>
                <a:rPr kumimoji="1" lang="en-US" altLang="ja-JP" sz="2000" dirty="0"/>
                <a:t>)</a:t>
              </a:r>
            </a:p>
            <a:p>
              <a:pPr algn="ctr"/>
              <a:r>
                <a:rPr lang="en-US" altLang="ja-JP" sz="2000" dirty="0"/>
                <a:t>[V]</a:t>
              </a:r>
              <a:endParaRPr kumimoji="1" lang="ja-JP" altLang="en-US" sz="2000" dirty="0"/>
            </a:p>
          </p:txBody>
        </p:sp>
      </p:grpSp>
      <p:sp>
        <p:nvSpPr>
          <p:cNvPr id="10" name="テキスト ボックス 9"/>
          <p:cNvSpPr txBox="1"/>
          <p:nvPr/>
        </p:nvSpPr>
        <p:spPr>
          <a:xfrm>
            <a:off x="3887924" y="4365104"/>
            <a:ext cx="1348446" cy="400110"/>
          </a:xfrm>
          <a:prstGeom prst="rect">
            <a:avLst/>
          </a:prstGeom>
          <a:noFill/>
        </p:spPr>
        <p:txBody>
          <a:bodyPr wrap="none" rtlCol="0">
            <a:spAutoFit/>
          </a:bodyPr>
          <a:lstStyle/>
          <a:p>
            <a:r>
              <a:rPr lang="ja-JP" altLang="en-US" sz="2000" dirty="0"/>
              <a:t>時刻 </a:t>
            </a:r>
            <a:r>
              <a:rPr lang="en-US" altLang="ja-JP" sz="2000" dirty="0"/>
              <a:t>(</a:t>
            </a:r>
            <a:r>
              <a:rPr lang="en-US" altLang="ja-JP" sz="2000" i="1" dirty="0"/>
              <a:t>t</a:t>
            </a:r>
            <a:r>
              <a:rPr lang="en-US" altLang="ja-JP" sz="2000" dirty="0"/>
              <a:t>) [s]</a:t>
            </a:r>
            <a:endParaRPr kumimoji="1" lang="ja-JP" altLang="en-US" sz="2000" dirty="0"/>
          </a:p>
        </p:txBody>
      </p:sp>
      <p:sp>
        <p:nvSpPr>
          <p:cNvPr id="11" name="テキスト ボックス 10"/>
          <p:cNvSpPr txBox="1"/>
          <p:nvPr/>
        </p:nvSpPr>
        <p:spPr>
          <a:xfrm>
            <a:off x="-508" y="658433"/>
            <a:ext cx="1107996" cy="646331"/>
          </a:xfrm>
          <a:prstGeom prst="rect">
            <a:avLst/>
          </a:prstGeom>
          <a:noFill/>
        </p:spPr>
        <p:txBody>
          <a:bodyPr wrap="none" rtlCol="0">
            <a:spAutoFit/>
          </a:bodyPr>
          <a:lstStyle/>
          <a:p>
            <a:r>
              <a:rPr kumimoji="1" lang="ja-JP" altLang="en-US" dirty="0"/>
              <a:t>電源電圧</a:t>
            </a:r>
            <a:endParaRPr kumimoji="1" lang="en-US" altLang="ja-JP" dirty="0"/>
          </a:p>
          <a:p>
            <a:r>
              <a:rPr lang="ja-JP" altLang="en-US" dirty="0"/>
              <a:t>時刻歴</a:t>
            </a:r>
            <a:endParaRPr kumimoji="1" lang="ja-JP" altLang="en-US" dirty="0"/>
          </a:p>
        </p:txBody>
      </p:sp>
    </p:spTree>
    <p:extLst>
      <p:ext uri="{BB962C8B-B14F-4D97-AF65-F5344CB8AC3E}">
        <p14:creationId xmlns:p14="http://schemas.microsoft.com/office/powerpoint/2010/main" val="362015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１．標準的な電圧時刻歴を与えた実験</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sz="2800" dirty="0"/>
          </a:p>
          <a:p>
            <a:pPr marL="0" indent="0">
              <a:buNone/>
            </a:pPr>
            <a:endParaRPr lang="en-US" altLang="ja-JP" sz="2800" dirty="0"/>
          </a:p>
          <a:p>
            <a:pPr marL="0" indent="0">
              <a:buNone/>
            </a:pPr>
            <a:endParaRPr kumimoji="1" lang="en-US" altLang="ja-JP" sz="2800" dirty="0"/>
          </a:p>
          <a:p>
            <a:pPr marL="0" indent="0">
              <a:buNone/>
            </a:pPr>
            <a:endParaRPr lang="en-US" altLang="ja-JP" sz="2800" dirty="0"/>
          </a:p>
          <a:p>
            <a:pPr marL="0" indent="0">
              <a:buNone/>
            </a:pPr>
            <a:endParaRPr lang="en-US" altLang="ja-JP" sz="2800" dirty="0"/>
          </a:p>
          <a:p>
            <a:pPr marL="0" indent="0">
              <a:buNone/>
            </a:pPr>
            <a:endParaRPr kumimoji="1" lang="en-US" altLang="ja-JP" sz="2800" dirty="0"/>
          </a:p>
          <a:p>
            <a:pPr marL="0" indent="0">
              <a:buNone/>
            </a:pPr>
            <a:endParaRPr lang="en-US" altLang="ja-JP" sz="2800" dirty="0"/>
          </a:p>
          <a:p>
            <a:pPr marL="0" indent="0">
              <a:buNone/>
            </a:pPr>
            <a:endParaRPr kumimoji="1" lang="en-US" altLang="ja-JP" sz="2800" dirty="0"/>
          </a:p>
          <a:p>
            <a:r>
              <a:rPr lang="ja-JP" altLang="en-US" dirty="0"/>
              <a:t>析出開始直後はまだ電圧が低いにも関わらず，</a:t>
            </a:r>
            <a:br>
              <a:rPr lang="en-US" altLang="ja-JP" dirty="0"/>
            </a:br>
            <a:r>
              <a:rPr lang="ja-JP" altLang="en-US" dirty="0"/>
              <a:t>素早く析出している．</a:t>
            </a:r>
            <a:endParaRPr lang="en-US" altLang="ja-JP" dirty="0"/>
          </a:p>
          <a:p>
            <a:pPr marL="0" indent="0" algn="ctr">
              <a:buNone/>
            </a:pPr>
            <a:r>
              <a:rPr lang="ja-JP" altLang="en-US" dirty="0"/>
              <a:t>⇒　</a:t>
            </a:r>
            <a:r>
              <a:rPr lang="ja-JP" altLang="en-US" b="1" u="sng" dirty="0"/>
              <a:t>析出開始直後はクーロン効率が高い</a:t>
            </a:r>
            <a:endParaRPr kumimoji="1" lang="en-US" altLang="ja-JP" b="1" u="sng"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11</a:t>
            </a:fld>
            <a:endParaRPr lang="ja-JP" altLang="en-US" dirty="0"/>
          </a:p>
        </p:txBody>
      </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8181" b="9636"/>
          <a:stretch/>
        </p:blipFill>
        <p:spPr>
          <a:xfrm>
            <a:off x="1491820" y="499492"/>
            <a:ext cx="6284536" cy="3865612"/>
          </a:xfrm>
          <a:prstGeom prst="rect">
            <a:avLst/>
          </a:prstGeom>
        </p:spPr>
      </p:pic>
      <p:grpSp>
        <p:nvGrpSpPr>
          <p:cNvPr id="11" name="グループ化 10"/>
          <p:cNvGrpSpPr/>
          <p:nvPr/>
        </p:nvGrpSpPr>
        <p:grpSpPr>
          <a:xfrm>
            <a:off x="935596" y="1772816"/>
            <a:ext cx="716863" cy="1199262"/>
            <a:chOff x="935596" y="1887602"/>
            <a:chExt cx="716863" cy="1199262"/>
          </a:xfrm>
        </p:grpSpPr>
        <p:sp>
          <p:nvSpPr>
            <p:cNvPr id="17" name="テキスト ボックス 16"/>
            <p:cNvSpPr txBox="1"/>
            <p:nvPr/>
          </p:nvSpPr>
          <p:spPr>
            <a:xfrm>
              <a:off x="1063195" y="1887602"/>
              <a:ext cx="492443" cy="605294"/>
            </a:xfrm>
            <a:prstGeom prst="rect">
              <a:avLst/>
            </a:prstGeom>
            <a:noFill/>
          </p:spPr>
          <p:txBody>
            <a:bodyPr vert="eaVert"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膜厚</a:t>
              </a:r>
              <a:endParaRPr lang="ja-JP" altLang="en-US" sz="2000" dirty="0">
                <a:latin typeface="Cambria Math" pitchFamily="18" charset="0"/>
              </a:endParaRPr>
            </a:p>
          </p:txBody>
        </p:sp>
        <p:sp>
          <p:nvSpPr>
            <p:cNvPr id="18" name="テキスト ボックス 16"/>
            <p:cNvSpPr txBox="1"/>
            <p:nvPr/>
          </p:nvSpPr>
          <p:spPr>
            <a:xfrm>
              <a:off x="935596" y="2378978"/>
              <a:ext cx="716863" cy="70788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dirty="0">
                  <a:latin typeface="Cambria Math" pitchFamily="18" charset="0"/>
                  <a:ea typeface="Cambria Math" pitchFamily="18" charset="0"/>
                </a:rPr>
                <a:t>(</a:t>
              </a:r>
              <a:r>
                <a:rPr lang="en-US" altLang="ja-JP" sz="2000" i="1" dirty="0">
                  <a:latin typeface="Cambria Math" pitchFamily="18" charset="0"/>
                  <a:ea typeface="Cambria Math" pitchFamily="18" charset="0"/>
                </a:rPr>
                <a:t>h</a:t>
              </a:r>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t>
              </a:r>
              <a:r>
                <a:rPr lang="en-US" altLang="ja-JP" sz="2000" dirty="0" err="1">
                  <a:latin typeface="Cambria Math" pitchFamily="18" charset="0"/>
                  <a:ea typeface="Cambria Math" pitchFamily="18" charset="0"/>
                </a:rPr>
                <a:t>μm</a:t>
              </a:r>
              <a:r>
                <a:rPr lang="en-US" altLang="ja-JP" sz="2000" dirty="0">
                  <a:latin typeface="Cambria Math" pitchFamily="18" charset="0"/>
                  <a:ea typeface="Cambria Math" pitchFamily="18" charset="0"/>
                </a:rPr>
                <a:t>]</a:t>
              </a:r>
              <a:endParaRPr lang="ja-JP" altLang="en-US" sz="2000" dirty="0">
                <a:latin typeface="Cambria Math" pitchFamily="18" charset="0"/>
              </a:endParaRPr>
            </a:p>
          </p:txBody>
        </p:sp>
      </p:grpSp>
      <p:sp>
        <p:nvSpPr>
          <p:cNvPr id="19" name="テキスト ボックス 18"/>
          <p:cNvSpPr txBox="1"/>
          <p:nvPr/>
        </p:nvSpPr>
        <p:spPr>
          <a:xfrm>
            <a:off x="3887924" y="4365104"/>
            <a:ext cx="1348446" cy="400110"/>
          </a:xfrm>
          <a:prstGeom prst="rect">
            <a:avLst/>
          </a:prstGeom>
          <a:noFill/>
        </p:spPr>
        <p:txBody>
          <a:bodyPr wrap="none" rtlCol="0">
            <a:spAutoFit/>
          </a:bodyPr>
          <a:lstStyle/>
          <a:p>
            <a:r>
              <a:rPr lang="ja-JP" altLang="en-US" sz="2000" dirty="0"/>
              <a:t>時刻 </a:t>
            </a:r>
            <a:r>
              <a:rPr lang="en-US" altLang="ja-JP" sz="2000" dirty="0"/>
              <a:t>(</a:t>
            </a:r>
            <a:r>
              <a:rPr lang="en-US" altLang="ja-JP" sz="2000" i="1" dirty="0"/>
              <a:t>t</a:t>
            </a:r>
            <a:r>
              <a:rPr lang="en-US" altLang="ja-JP" sz="2000" dirty="0"/>
              <a:t>) [s]</a:t>
            </a:r>
            <a:endParaRPr kumimoji="1" lang="ja-JP" altLang="en-US" sz="2000" dirty="0"/>
          </a:p>
        </p:txBody>
      </p:sp>
      <p:sp>
        <p:nvSpPr>
          <p:cNvPr id="20" name="テキスト ボックス 19"/>
          <p:cNvSpPr txBox="1"/>
          <p:nvPr/>
        </p:nvSpPr>
        <p:spPr>
          <a:xfrm>
            <a:off x="-508" y="658433"/>
            <a:ext cx="877163" cy="646331"/>
          </a:xfrm>
          <a:prstGeom prst="rect">
            <a:avLst/>
          </a:prstGeom>
          <a:noFill/>
        </p:spPr>
        <p:txBody>
          <a:bodyPr wrap="none" rtlCol="0">
            <a:spAutoFit/>
          </a:bodyPr>
          <a:lstStyle/>
          <a:p>
            <a:r>
              <a:rPr kumimoji="1" lang="ja-JP" altLang="en-US" dirty="0"/>
              <a:t>膜厚</a:t>
            </a:r>
            <a:endParaRPr kumimoji="1" lang="en-US" altLang="ja-JP" dirty="0"/>
          </a:p>
          <a:p>
            <a:r>
              <a:rPr lang="ja-JP" altLang="en-US" dirty="0"/>
              <a:t>時刻歴</a:t>
            </a:r>
            <a:endParaRPr kumimoji="1" lang="ja-JP" altLang="en-US" dirty="0"/>
          </a:p>
        </p:txBody>
      </p:sp>
    </p:spTree>
    <p:extLst>
      <p:ext uri="{BB962C8B-B14F-4D97-AF65-F5344CB8AC3E}">
        <p14:creationId xmlns:p14="http://schemas.microsoft.com/office/powerpoint/2010/main" val="64630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１．標準的な電圧時刻歴を与えた実験</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kumimoji="1" lang="en-US" altLang="ja-JP" sz="1600" dirty="0"/>
          </a:p>
          <a:p>
            <a:r>
              <a:rPr kumimoji="1" lang="ja-JP" altLang="en-US" sz="2800" b="1" u="sng" dirty="0"/>
              <a:t>電源電圧が高いほどクーロン効率が上昇</a:t>
            </a:r>
            <a:endParaRPr kumimoji="1" lang="en-US" altLang="ja-JP" sz="2800" b="1" u="sng" dirty="0"/>
          </a:p>
          <a:p>
            <a:r>
              <a:rPr lang="ja-JP" altLang="en-US" sz="2800" dirty="0"/>
              <a:t>析出開始直後を除き</a:t>
            </a:r>
            <a:r>
              <a:rPr lang="en-US" altLang="ja-JP" sz="2800" dirty="0"/>
              <a:t>,</a:t>
            </a:r>
            <a:r>
              <a:rPr lang="ja-JP" altLang="en-US" sz="2800" b="1" u="sng" dirty="0"/>
              <a:t>クーロン効率は膜厚とほぼ無関係</a:t>
            </a:r>
            <a:endParaRPr lang="en-US" altLang="ja-JP" sz="2800" b="1" u="sng"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12</a:t>
            </a:fld>
            <a:endParaRPr lang="ja-JP" altLang="en-US" dirty="0"/>
          </a:p>
        </p:txBody>
      </p:sp>
      <p:grpSp>
        <p:nvGrpSpPr>
          <p:cNvPr id="5" name="グループ化 4"/>
          <p:cNvGrpSpPr/>
          <p:nvPr/>
        </p:nvGrpSpPr>
        <p:grpSpPr>
          <a:xfrm>
            <a:off x="1269187" y="476672"/>
            <a:ext cx="6062641" cy="4246632"/>
            <a:chOff x="1521215" y="708474"/>
            <a:chExt cx="6062641" cy="4246632"/>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036" y="708474"/>
              <a:ext cx="5965820" cy="4016670"/>
            </a:xfrm>
            <a:prstGeom prst="rect">
              <a:avLst/>
            </a:prstGeom>
          </p:spPr>
        </p:pic>
        <mc:AlternateContent xmlns:mc="http://schemas.openxmlformats.org/markup-compatibility/2006" xmlns:a14="http://schemas.microsoft.com/office/drawing/2010/main">
          <mc:Choice Requires="a14">
            <p:sp>
              <p:nvSpPr>
                <p:cNvPr id="7" name="テキスト ボックス 6"/>
                <p:cNvSpPr txBox="1"/>
                <p:nvPr/>
              </p:nvSpPr>
              <p:spPr>
                <a:xfrm>
                  <a:off x="3411999" y="4554996"/>
                  <a:ext cx="2996205" cy="40011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総電荷密度 </a:t>
                  </a:r>
                  <a:r>
                    <a:rPr lang="en-US" altLang="ja-JP" sz="2000" dirty="0"/>
                    <a:t>(</a:t>
                  </a:r>
                  <a14:m>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a:rPr>
                            <m:t>𝐷</m:t>
                          </m:r>
                        </m:e>
                        <m:sub>
                          <m:r>
                            <m:rPr>
                              <m:sty m:val="p"/>
                            </m:rPr>
                            <a:rPr lang="en-US" altLang="ja-JP" sz="2000" b="0" i="0" smtClean="0">
                              <a:latin typeface="Cambria Math"/>
                            </a:rPr>
                            <m:t>tot</m:t>
                          </m:r>
                        </m:sub>
                      </m:sSub>
                    </m:oMath>
                  </a14:m>
                  <a:r>
                    <a:rPr lang="en-US" altLang="ja-JP" sz="2000" dirty="0"/>
                    <a:t>)</a:t>
                  </a:r>
                  <a:r>
                    <a:rPr lang="ja-JP" altLang="en-US" sz="2000" dirty="0"/>
                    <a:t> </a:t>
                  </a:r>
                  <a:r>
                    <a:rPr kumimoji="1" lang="en-US" altLang="ja-JP" sz="2000" dirty="0">
                      <a:latin typeface="Cambria Math" pitchFamily="18" charset="0"/>
                      <a:ea typeface="Cambria Math" pitchFamily="18" charset="0"/>
                    </a:rPr>
                    <a:t>[C/</a:t>
                  </a:r>
                  <a14:m>
                    <m:oMath xmlns:m="http://schemas.openxmlformats.org/officeDocument/2006/math">
                      <m:sSup>
                        <m:sSupPr>
                          <m:ctrlPr>
                            <a:rPr kumimoji="1" lang="en-US" altLang="ja-JP" sz="2000" i="1" dirty="0" smtClean="0">
                              <a:latin typeface="Cambria Math" panose="02040503050406030204" pitchFamily="18" charset="0"/>
                              <a:ea typeface="Cambria Math" pitchFamily="18" charset="0"/>
                            </a:rPr>
                          </m:ctrlPr>
                        </m:sSupPr>
                        <m:e>
                          <m:r>
                            <m:rPr>
                              <m:sty m:val="p"/>
                            </m:rPr>
                            <a:rPr kumimoji="1" lang="en-US" altLang="ja-JP" sz="2000" b="0" i="0" dirty="0" smtClean="0">
                              <a:latin typeface="Cambria Math" pitchFamily="18" charset="0"/>
                              <a:ea typeface="Cambria Math" pitchFamily="18" charset="0"/>
                            </a:rPr>
                            <m:t>m</m:t>
                          </m:r>
                        </m:e>
                        <m:sup>
                          <m:r>
                            <a:rPr kumimoji="1" lang="en-US" altLang="ja-JP" sz="2000" b="0" i="0" dirty="0" smtClean="0">
                              <a:latin typeface="Cambria Math" pitchFamily="18" charset="0"/>
                              <a:ea typeface="Cambria Math" pitchFamily="18" charset="0"/>
                            </a:rPr>
                            <m:t>2</m:t>
                          </m:r>
                        </m:sup>
                      </m:sSup>
                    </m:oMath>
                  </a14:m>
                  <a:r>
                    <a:rPr kumimoji="1" lang="en-US" altLang="ja-JP" sz="2000" dirty="0">
                      <a:latin typeface="Cambria Math" pitchFamily="18" charset="0"/>
                      <a:ea typeface="Cambria Math" pitchFamily="18" charset="0"/>
                    </a:rPr>
                    <a:t>]</a:t>
                  </a:r>
                  <a:endParaRPr kumimoji="1" lang="ja-JP" altLang="en-US" sz="2000" dirty="0">
                    <a:latin typeface="Cambria Math"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411999" y="4554996"/>
                  <a:ext cx="2996205" cy="400110"/>
                </a:xfrm>
                <a:prstGeom prst="rect">
                  <a:avLst/>
                </a:prstGeom>
                <a:blipFill rotWithShape="1">
                  <a:blip r:embed="rId4"/>
                  <a:stretch>
                    <a:fillRect l="-2033" t="-10606" r="-1423" b="-25758"/>
                  </a:stretch>
                </a:blipFill>
              </p:spPr>
              <p:txBody>
                <a:bodyPr/>
                <a:lstStyle/>
                <a:p>
                  <a:r>
                    <a:rPr lang="ja-JP" altLang="en-US">
                      <a:noFill/>
                    </a:rPr>
                    <a:t> </a:t>
                  </a:r>
                </a:p>
              </p:txBody>
            </p:sp>
          </mc:Fallback>
        </mc:AlternateContent>
        <p:sp>
          <p:nvSpPr>
            <p:cNvPr id="8" name="テキスト ボックス 7"/>
            <p:cNvSpPr txBox="1"/>
            <p:nvPr/>
          </p:nvSpPr>
          <p:spPr>
            <a:xfrm>
              <a:off x="1648814" y="1947803"/>
              <a:ext cx="492443" cy="605294"/>
            </a:xfrm>
            <a:prstGeom prst="rect">
              <a:avLst/>
            </a:prstGeom>
            <a:noFill/>
          </p:spPr>
          <p:txBody>
            <a:bodyPr vert="eaVert"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膜厚</a:t>
              </a:r>
              <a:endParaRPr lang="ja-JP" altLang="en-US" sz="2000" dirty="0">
                <a:latin typeface="Cambria Math" pitchFamily="18" charset="0"/>
              </a:endParaRPr>
            </a:p>
          </p:txBody>
        </p:sp>
        <p:cxnSp>
          <p:nvCxnSpPr>
            <p:cNvPr id="9" name="直線コネクタ 8"/>
            <p:cNvCxnSpPr/>
            <p:nvPr/>
          </p:nvCxnSpPr>
          <p:spPr>
            <a:xfrm flipH="1">
              <a:off x="2563538" y="984213"/>
              <a:ext cx="4320479" cy="324036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p:cNvSpPr txBox="1"/>
            <p:nvPr/>
          </p:nvSpPr>
          <p:spPr>
            <a:xfrm>
              <a:off x="6362146" y="1848309"/>
              <a:ext cx="676788" cy="369332"/>
            </a:xfrm>
            <a:prstGeom prst="rect">
              <a:avLst/>
            </a:prstGeom>
            <a:noFill/>
            <a:ln>
              <a:solidFill>
                <a:srgbClr val="FF000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250V</a:t>
              </a:r>
              <a:endParaRPr kumimoji="1" lang="ja-JP" altLang="en-US" dirty="0"/>
            </a:p>
          </p:txBody>
        </p:sp>
        <p:sp>
          <p:nvSpPr>
            <p:cNvPr id="13" name="テキスト ボックス 13"/>
            <p:cNvSpPr txBox="1"/>
            <p:nvPr/>
          </p:nvSpPr>
          <p:spPr>
            <a:xfrm>
              <a:off x="5443857" y="2640397"/>
              <a:ext cx="676788" cy="369332"/>
            </a:xfrm>
            <a:prstGeom prst="rect">
              <a:avLst/>
            </a:prstGeom>
            <a:noFill/>
            <a:ln>
              <a:solidFill>
                <a:srgbClr val="00B05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100V</a:t>
              </a:r>
              <a:endParaRPr kumimoji="1" lang="ja-JP" altLang="en-US" dirty="0"/>
            </a:p>
          </p:txBody>
        </p:sp>
        <p:sp>
          <p:nvSpPr>
            <p:cNvPr id="14" name="テキスト ボックス 14"/>
            <p:cNvSpPr txBox="1"/>
            <p:nvPr/>
          </p:nvSpPr>
          <p:spPr>
            <a:xfrm>
              <a:off x="5296262" y="3257111"/>
              <a:ext cx="561372" cy="369332"/>
            </a:xfrm>
            <a:prstGeom prst="rect">
              <a:avLst/>
            </a:prstGeom>
            <a:noFill/>
            <a:ln>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50V</a:t>
              </a:r>
              <a:endParaRPr kumimoji="1" lang="ja-JP" altLang="en-US" dirty="0"/>
            </a:p>
          </p:txBody>
        </p:sp>
        <p:sp>
          <p:nvSpPr>
            <p:cNvPr id="15" name="テキスト ボックス 15"/>
            <p:cNvSpPr txBox="1"/>
            <p:nvPr/>
          </p:nvSpPr>
          <p:spPr>
            <a:xfrm>
              <a:off x="4969269" y="3778304"/>
              <a:ext cx="561372" cy="369332"/>
            </a:xfrm>
            <a:prstGeom prst="rect">
              <a:avLst/>
            </a:prstGeom>
            <a:noFill/>
            <a:ln>
              <a:solidFill>
                <a:srgbClr val="EB03CA"/>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10V</a:t>
              </a:r>
              <a:endParaRPr kumimoji="1" lang="ja-JP" altLang="en-US" dirty="0"/>
            </a:p>
          </p:txBody>
        </p:sp>
        <p:sp>
          <p:nvSpPr>
            <p:cNvPr id="16" name="テキスト ボックス 16"/>
            <p:cNvSpPr txBox="1"/>
            <p:nvPr/>
          </p:nvSpPr>
          <p:spPr>
            <a:xfrm>
              <a:off x="1521215" y="2436666"/>
              <a:ext cx="716863" cy="70788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dirty="0">
                  <a:latin typeface="Cambria Math" pitchFamily="18" charset="0"/>
                  <a:ea typeface="Cambria Math" pitchFamily="18" charset="0"/>
                </a:rPr>
                <a:t>(</a:t>
              </a:r>
              <a:r>
                <a:rPr lang="en-US" altLang="ja-JP" sz="2000" i="1" dirty="0">
                  <a:latin typeface="Cambria Math" pitchFamily="18" charset="0"/>
                  <a:ea typeface="Cambria Math" pitchFamily="18" charset="0"/>
                </a:rPr>
                <a:t>h</a:t>
              </a:r>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t>
              </a:r>
              <a:r>
                <a:rPr lang="en-US" altLang="ja-JP" sz="2000" dirty="0" err="1">
                  <a:latin typeface="Cambria Math" pitchFamily="18" charset="0"/>
                  <a:ea typeface="Cambria Math" pitchFamily="18" charset="0"/>
                </a:rPr>
                <a:t>μm</a:t>
              </a:r>
              <a:r>
                <a:rPr lang="en-US" altLang="ja-JP" sz="2000" dirty="0">
                  <a:latin typeface="Cambria Math" pitchFamily="18" charset="0"/>
                  <a:ea typeface="Cambria Math" pitchFamily="18" charset="0"/>
                </a:rPr>
                <a:t>]</a:t>
              </a:r>
              <a:endParaRPr lang="ja-JP" altLang="en-US" sz="2000" dirty="0">
                <a:latin typeface="Cambria Math" pitchFamily="18" charset="0"/>
              </a:endParaRPr>
            </a:p>
          </p:txBody>
        </p:sp>
      </p:grpSp>
      <p:sp>
        <p:nvSpPr>
          <p:cNvPr id="10" name="テキスト ボックス 9"/>
          <p:cNvSpPr txBox="1"/>
          <p:nvPr/>
        </p:nvSpPr>
        <p:spPr>
          <a:xfrm>
            <a:off x="0" y="656692"/>
            <a:ext cx="1107996" cy="646331"/>
          </a:xfrm>
          <a:prstGeom prst="rect">
            <a:avLst/>
          </a:prstGeom>
          <a:noFill/>
        </p:spPr>
        <p:txBody>
          <a:bodyPr wrap="none" rtlCol="0">
            <a:spAutoFit/>
          </a:bodyPr>
          <a:lstStyle/>
          <a:p>
            <a:r>
              <a:rPr kumimoji="1" lang="ja-JP" altLang="en-US" dirty="0"/>
              <a:t>クーロン</a:t>
            </a:r>
            <a:endParaRPr kumimoji="1" lang="en-US" altLang="ja-JP" dirty="0"/>
          </a:p>
          <a:p>
            <a:r>
              <a:rPr kumimoji="1" lang="ja-JP" altLang="en-US" dirty="0"/>
              <a:t>効率</a:t>
            </a:r>
            <a:r>
              <a:rPr lang="ja-JP" altLang="en-US" dirty="0"/>
              <a:t>比較</a:t>
            </a:r>
            <a:endParaRPr kumimoji="1" lang="ja-JP" altLang="en-US" dirty="0"/>
          </a:p>
        </p:txBody>
      </p:sp>
    </p:spTree>
    <p:extLst>
      <p:ext uri="{BB962C8B-B14F-4D97-AF65-F5344CB8AC3E}">
        <p14:creationId xmlns:p14="http://schemas.microsoft.com/office/powerpoint/2010/main" val="110713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２．急激な電源電圧変化を与えた実験</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lang="ja-JP" altLang="en-US" sz="2800" dirty="0"/>
              <a:t>プログラム電源を使用</a:t>
            </a:r>
            <a:endParaRPr lang="en-US" altLang="ja-JP" sz="2800" dirty="0"/>
          </a:p>
          <a:p>
            <a:r>
              <a:rPr lang="ja-JP" altLang="en-US" sz="2800" dirty="0"/>
              <a:t>指定時刻で急激（</a:t>
            </a:r>
            <a:r>
              <a:rPr lang="en-US" altLang="ja-JP" sz="2800" dirty="0"/>
              <a:t>0.1</a:t>
            </a:r>
            <a:r>
              <a:rPr lang="ja-JP" altLang="en-US" sz="2800" dirty="0"/>
              <a:t>秒以内）に電源電圧を上昇／下降</a:t>
            </a:r>
            <a:endParaRPr lang="en-US" altLang="ja-JP" sz="2800" dirty="0"/>
          </a:p>
          <a:p>
            <a:r>
              <a:rPr kumimoji="1" lang="ja-JP" altLang="en-US" sz="2800" dirty="0"/>
              <a:t>指定時刻は</a:t>
            </a:r>
            <a:r>
              <a:rPr kumimoji="1" lang="en-US" altLang="ja-JP" sz="2800" dirty="0"/>
              <a:t>30 or 90s</a:t>
            </a:r>
            <a:r>
              <a:rPr lang="ja-JP" altLang="en-US" sz="2800" dirty="0" err="1"/>
              <a:t>，</a:t>
            </a:r>
            <a:r>
              <a:rPr lang="ja-JP" altLang="en-US" sz="2800" dirty="0"/>
              <a:t>電源電圧は</a:t>
            </a:r>
            <a:r>
              <a:rPr lang="en-US" altLang="ja-JP" sz="2800" dirty="0"/>
              <a:t>30, 100, or 250V</a:t>
            </a:r>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13</a:t>
            </a:fld>
            <a:endParaRPr lang="ja-JP" altLang="en-US"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9051" t="6000" b="9818"/>
          <a:stretch/>
        </p:blipFill>
        <p:spPr>
          <a:xfrm>
            <a:off x="1331640" y="648588"/>
            <a:ext cx="6480720" cy="3749053"/>
          </a:xfrm>
          <a:prstGeom prst="rect">
            <a:avLst/>
          </a:prstGeom>
        </p:spPr>
      </p:pic>
      <p:grpSp>
        <p:nvGrpSpPr>
          <p:cNvPr id="8" name="グループ化 7"/>
          <p:cNvGrpSpPr/>
          <p:nvPr/>
        </p:nvGrpSpPr>
        <p:grpSpPr>
          <a:xfrm>
            <a:off x="503548" y="1698677"/>
            <a:ext cx="928459" cy="1682125"/>
            <a:chOff x="611560" y="2058717"/>
            <a:chExt cx="928459" cy="1682125"/>
          </a:xfrm>
        </p:grpSpPr>
        <p:sp>
          <p:nvSpPr>
            <p:cNvPr id="9" name="テキスト ボックス 8"/>
            <p:cNvSpPr txBox="1"/>
            <p:nvPr/>
          </p:nvSpPr>
          <p:spPr>
            <a:xfrm>
              <a:off x="827584" y="2058717"/>
              <a:ext cx="492443" cy="1118255"/>
            </a:xfrm>
            <a:prstGeom prst="rect">
              <a:avLst/>
            </a:prstGeom>
            <a:noFill/>
          </p:spPr>
          <p:txBody>
            <a:bodyPr vert="eaVert" wrap="none" rtlCol="0">
              <a:spAutoFit/>
            </a:bodyPr>
            <a:lstStyle/>
            <a:p>
              <a:r>
                <a:rPr kumimoji="1" lang="ja-JP" altLang="en-US" sz="2000" dirty="0"/>
                <a:t>電源電圧</a:t>
              </a:r>
            </a:p>
          </p:txBody>
        </p:sp>
        <p:sp>
          <p:nvSpPr>
            <p:cNvPr id="10" name="テキスト ボックス 9"/>
            <p:cNvSpPr txBox="1"/>
            <p:nvPr/>
          </p:nvSpPr>
          <p:spPr>
            <a:xfrm>
              <a:off x="611560" y="3032956"/>
              <a:ext cx="928459" cy="707886"/>
            </a:xfrm>
            <a:prstGeom prst="rect">
              <a:avLst/>
            </a:prstGeom>
            <a:noFill/>
          </p:spPr>
          <p:txBody>
            <a:bodyPr wrap="none" rtlCol="0">
              <a:spAutoFit/>
            </a:bodyPr>
            <a:lstStyle/>
            <a:p>
              <a:pPr algn="ctr"/>
              <a:r>
                <a:rPr kumimoji="1" lang="en-US" altLang="ja-JP" sz="2000" dirty="0"/>
                <a:t>(</a:t>
              </a:r>
              <a:r>
                <a:rPr kumimoji="1" lang="en-US" altLang="ja-JP" sz="2000" i="1" dirty="0" err="1">
                  <a:latin typeface="Symbol" pitchFamily="18" charset="2"/>
                </a:rPr>
                <a:t>Df</a:t>
              </a:r>
              <a:r>
                <a:rPr kumimoji="1" lang="en-US" altLang="ja-JP" sz="2000" baseline="-25000" dirty="0" err="1"/>
                <a:t>app</a:t>
              </a:r>
              <a:r>
                <a:rPr kumimoji="1" lang="en-US" altLang="ja-JP" sz="2000" dirty="0"/>
                <a:t>)</a:t>
              </a:r>
            </a:p>
            <a:p>
              <a:pPr algn="ctr"/>
              <a:r>
                <a:rPr lang="en-US" altLang="ja-JP" sz="2000" dirty="0"/>
                <a:t>[V]</a:t>
              </a:r>
              <a:endParaRPr kumimoji="1" lang="ja-JP" altLang="en-US" sz="2000" dirty="0"/>
            </a:p>
          </p:txBody>
        </p:sp>
      </p:grpSp>
      <p:sp>
        <p:nvSpPr>
          <p:cNvPr id="11" name="テキスト ボックス 10"/>
          <p:cNvSpPr txBox="1"/>
          <p:nvPr/>
        </p:nvSpPr>
        <p:spPr>
          <a:xfrm>
            <a:off x="3887924" y="4365104"/>
            <a:ext cx="1348446" cy="400110"/>
          </a:xfrm>
          <a:prstGeom prst="rect">
            <a:avLst/>
          </a:prstGeom>
          <a:noFill/>
        </p:spPr>
        <p:txBody>
          <a:bodyPr wrap="none" rtlCol="0">
            <a:spAutoFit/>
          </a:bodyPr>
          <a:lstStyle/>
          <a:p>
            <a:r>
              <a:rPr lang="ja-JP" altLang="en-US" sz="2000" dirty="0"/>
              <a:t>時刻 </a:t>
            </a:r>
            <a:r>
              <a:rPr lang="en-US" altLang="ja-JP" sz="2000" dirty="0"/>
              <a:t>(</a:t>
            </a:r>
            <a:r>
              <a:rPr lang="en-US" altLang="ja-JP" sz="2000" i="1" dirty="0"/>
              <a:t>t</a:t>
            </a:r>
            <a:r>
              <a:rPr lang="en-US" altLang="ja-JP" sz="2000" dirty="0"/>
              <a:t>) [s]</a:t>
            </a:r>
            <a:endParaRPr kumimoji="1" lang="ja-JP" altLang="en-US" sz="2000" dirty="0"/>
          </a:p>
        </p:txBody>
      </p:sp>
      <p:sp>
        <p:nvSpPr>
          <p:cNvPr id="13" name="テキスト ボックス 12"/>
          <p:cNvSpPr txBox="1"/>
          <p:nvPr/>
        </p:nvSpPr>
        <p:spPr>
          <a:xfrm>
            <a:off x="7620" y="656692"/>
            <a:ext cx="1107996" cy="646331"/>
          </a:xfrm>
          <a:prstGeom prst="rect">
            <a:avLst/>
          </a:prstGeom>
          <a:noFill/>
        </p:spPr>
        <p:txBody>
          <a:bodyPr wrap="none" rtlCol="0">
            <a:spAutoFit/>
          </a:bodyPr>
          <a:lstStyle/>
          <a:p>
            <a:r>
              <a:rPr kumimoji="1" lang="ja-JP" altLang="en-US" dirty="0"/>
              <a:t>電源電圧</a:t>
            </a:r>
            <a:endParaRPr kumimoji="1" lang="en-US" altLang="ja-JP" dirty="0"/>
          </a:p>
          <a:p>
            <a:r>
              <a:rPr lang="ja-JP" altLang="en-US" dirty="0"/>
              <a:t>時刻歴</a:t>
            </a:r>
            <a:endParaRPr kumimoji="1" lang="ja-JP" altLang="en-US" dirty="0"/>
          </a:p>
        </p:txBody>
      </p:sp>
    </p:spTree>
    <p:extLst>
      <p:ext uri="{BB962C8B-B14F-4D97-AF65-F5344CB8AC3E}">
        <p14:creationId xmlns:p14="http://schemas.microsoft.com/office/powerpoint/2010/main" val="331679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620688"/>
            <a:ext cx="8676964" cy="5757862"/>
          </a:xfrm>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lang="ja-JP" altLang="en-US" sz="2800" dirty="0"/>
              <a:t>電源電圧の急激な変化と同時に</a:t>
            </a:r>
            <a:r>
              <a:rPr lang="ja-JP" altLang="en-US" sz="2800" b="1" dirty="0">
                <a:effectLst>
                  <a:outerShdw blurRad="38100" dist="38100" dir="2700000" algn="tl">
                    <a:srgbClr val="000000">
                      <a:alpha val="43137"/>
                    </a:srgbClr>
                  </a:outerShdw>
                </a:effectLst>
              </a:rPr>
              <a:t>クーロン効率も急激に変化</a:t>
            </a:r>
            <a:r>
              <a:rPr lang="ja-JP" altLang="en-US" sz="2800" dirty="0"/>
              <a:t>　（上記以外のケースでも同様の結果）</a:t>
            </a:r>
            <a:endParaRPr lang="en-US" altLang="ja-JP" sz="2800" dirty="0"/>
          </a:p>
          <a:p>
            <a:pPr marL="0" indent="0">
              <a:buNone/>
            </a:pPr>
            <a:r>
              <a:rPr kumimoji="1" lang="ja-JP" altLang="en-US" sz="2800" dirty="0"/>
              <a:t>⇒</a:t>
            </a:r>
            <a:r>
              <a:rPr kumimoji="1" lang="ja-JP" altLang="en-US" sz="2800" b="1" u="sng" dirty="0"/>
              <a:t>析出開始以降のクーロン効率は電源電圧履歴と無関係</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14</a:t>
            </a:fld>
            <a:endParaRPr lang="ja-JP" altLang="en-US" dirty="0"/>
          </a:p>
        </p:txBody>
      </p:sp>
      <p:sp>
        <p:nvSpPr>
          <p:cNvPr id="2" name="タイトル 1"/>
          <p:cNvSpPr>
            <a:spLocks noGrp="1"/>
          </p:cNvSpPr>
          <p:nvPr>
            <p:ph type="title"/>
          </p:nvPr>
        </p:nvSpPr>
        <p:spPr/>
        <p:txBody>
          <a:bodyPr/>
          <a:lstStyle/>
          <a:p>
            <a:r>
              <a:rPr lang="ja-JP" altLang="en-US" dirty="0"/>
              <a:t>２．急激な電源電圧変化を与えた実験</a:t>
            </a:r>
            <a:endParaRPr kumimoji="1" lang="ja-JP" altLang="en-US" dirty="0"/>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8750" t="4000" b="15273"/>
          <a:stretch/>
        </p:blipFill>
        <p:spPr>
          <a:xfrm>
            <a:off x="1223628" y="656692"/>
            <a:ext cx="6649802" cy="3676852"/>
          </a:xfrm>
          <a:prstGeom prst="rect">
            <a:avLst/>
          </a:prstGeom>
        </p:spPr>
      </p:pic>
      <mc:AlternateContent xmlns:mc="http://schemas.openxmlformats.org/markup-compatibility/2006" xmlns:a14="http://schemas.microsoft.com/office/drawing/2010/main">
        <mc:Choice Requires="a14">
          <p:sp>
            <p:nvSpPr>
              <p:cNvPr id="7" name="テキスト ボックス 6"/>
              <p:cNvSpPr txBox="1"/>
              <p:nvPr/>
            </p:nvSpPr>
            <p:spPr>
              <a:xfrm>
                <a:off x="3087963" y="4323194"/>
                <a:ext cx="2996205" cy="40011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総電荷密度 </a:t>
                </a:r>
                <a:r>
                  <a:rPr lang="en-US" altLang="ja-JP" sz="2000" dirty="0"/>
                  <a:t>(</a:t>
                </a:r>
                <a14:m>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a:rPr>
                          <m:t>𝐷</m:t>
                        </m:r>
                      </m:e>
                      <m:sub>
                        <m:r>
                          <m:rPr>
                            <m:sty m:val="p"/>
                          </m:rPr>
                          <a:rPr lang="en-US" altLang="ja-JP" sz="2000" b="0" i="0" smtClean="0">
                            <a:latin typeface="Cambria Math"/>
                          </a:rPr>
                          <m:t>tot</m:t>
                        </m:r>
                      </m:sub>
                    </m:sSub>
                  </m:oMath>
                </a14:m>
                <a:r>
                  <a:rPr lang="en-US" altLang="ja-JP" sz="2000" dirty="0"/>
                  <a:t>)</a:t>
                </a:r>
                <a:r>
                  <a:rPr lang="ja-JP" altLang="en-US" sz="2000" dirty="0"/>
                  <a:t> </a:t>
                </a:r>
                <a:r>
                  <a:rPr kumimoji="1" lang="en-US" altLang="ja-JP" sz="2000" dirty="0">
                    <a:latin typeface="Cambria Math" pitchFamily="18" charset="0"/>
                    <a:ea typeface="Cambria Math" pitchFamily="18" charset="0"/>
                  </a:rPr>
                  <a:t>[C/</a:t>
                </a:r>
                <a14:m>
                  <m:oMath xmlns:m="http://schemas.openxmlformats.org/officeDocument/2006/math">
                    <m:sSup>
                      <m:sSupPr>
                        <m:ctrlPr>
                          <a:rPr kumimoji="1" lang="en-US" altLang="ja-JP" sz="2000" i="1" dirty="0" smtClean="0">
                            <a:latin typeface="Cambria Math" panose="02040503050406030204" pitchFamily="18" charset="0"/>
                            <a:ea typeface="Cambria Math" pitchFamily="18" charset="0"/>
                          </a:rPr>
                        </m:ctrlPr>
                      </m:sSupPr>
                      <m:e>
                        <m:r>
                          <m:rPr>
                            <m:sty m:val="p"/>
                          </m:rPr>
                          <a:rPr kumimoji="1" lang="en-US" altLang="ja-JP" sz="2000" b="0" i="0" dirty="0" smtClean="0">
                            <a:latin typeface="Cambria Math" pitchFamily="18" charset="0"/>
                            <a:ea typeface="Cambria Math" pitchFamily="18" charset="0"/>
                          </a:rPr>
                          <m:t>m</m:t>
                        </m:r>
                      </m:e>
                      <m:sup>
                        <m:r>
                          <a:rPr kumimoji="1" lang="en-US" altLang="ja-JP" sz="2000" b="0" i="0" dirty="0" smtClean="0">
                            <a:latin typeface="Cambria Math" pitchFamily="18" charset="0"/>
                            <a:ea typeface="Cambria Math" pitchFamily="18" charset="0"/>
                          </a:rPr>
                          <m:t>2</m:t>
                        </m:r>
                      </m:sup>
                    </m:sSup>
                  </m:oMath>
                </a14:m>
                <a:r>
                  <a:rPr kumimoji="1" lang="en-US" altLang="ja-JP" sz="2000" dirty="0">
                    <a:latin typeface="Cambria Math" pitchFamily="18" charset="0"/>
                    <a:ea typeface="Cambria Math" pitchFamily="18" charset="0"/>
                  </a:rPr>
                  <a:t>]</a:t>
                </a:r>
                <a:endParaRPr kumimoji="1" lang="ja-JP" altLang="en-US" sz="2000" dirty="0">
                  <a:latin typeface="Cambria Math"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087963" y="4323194"/>
                <a:ext cx="2996205" cy="400110"/>
              </a:xfrm>
              <a:prstGeom prst="rect">
                <a:avLst/>
              </a:prstGeom>
              <a:blipFill rotWithShape="1">
                <a:blip r:embed="rId4"/>
                <a:stretch>
                  <a:fillRect l="-2240" t="-10606" r="-1426" b="-25758"/>
                </a:stretch>
              </a:blipFill>
            </p:spPr>
            <p:txBody>
              <a:bodyPr/>
              <a:lstStyle/>
              <a:p>
                <a:r>
                  <a:rPr lang="ja-JP" altLang="en-US">
                    <a:noFill/>
                  </a:rPr>
                  <a:t> </a:t>
                </a:r>
              </a:p>
            </p:txBody>
          </p:sp>
        </mc:Fallback>
      </mc:AlternateContent>
      <p:grpSp>
        <p:nvGrpSpPr>
          <p:cNvPr id="10" name="グループ化 9"/>
          <p:cNvGrpSpPr/>
          <p:nvPr/>
        </p:nvGrpSpPr>
        <p:grpSpPr>
          <a:xfrm>
            <a:off x="647564" y="1716001"/>
            <a:ext cx="716863" cy="1196749"/>
            <a:chOff x="1269187" y="1716001"/>
            <a:chExt cx="716863" cy="1196749"/>
          </a:xfrm>
        </p:grpSpPr>
        <p:sp>
          <p:nvSpPr>
            <p:cNvPr id="8" name="テキスト ボックス 7"/>
            <p:cNvSpPr txBox="1"/>
            <p:nvPr/>
          </p:nvSpPr>
          <p:spPr>
            <a:xfrm>
              <a:off x="1396786" y="1716001"/>
              <a:ext cx="492443" cy="605294"/>
            </a:xfrm>
            <a:prstGeom prst="rect">
              <a:avLst/>
            </a:prstGeom>
            <a:noFill/>
          </p:spPr>
          <p:txBody>
            <a:bodyPr vert="eaVert"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膜厚</a:t>
              </a:r>
              <a:endParaRPr lang="ja-JP" altLang="en-US" sz="2000" dirty="0">
                <a:latin typeface="Cambria Math" pitchFamily="18" charset="0"/>
              </a:endParaRPr>
            </a:p>
          </p:txBody>
        </p:sp>
        <p:sp>
          <p:nvSpPr>
            <p:cNvPr id="9" name="テキスト ボックス 16"/>
            <p:cNvSpPr txBox="1"/>
            <p:nvPr/>
          </p:nvSpPr>
          <p:spPr>
            <a:xfrm>
              <a:off x="1269187" y="2204864"/>
              <a:ext cx="716863" cy="70788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dirty="0">
                  <a:latin typeface="Cambria Math" pitchFamily="18" charset="0"/>
                  <a:ea typeface="Cambria Math" pitchFamily="18" charset="0"/>
                </a:rPr>
                <a:t>(</a:t>
              </a:r>
              <a:r>
                <a:rPr lang="en-US" altLang="ja-JP" sz="2000" i="1" dirty="0">
                  <a:latin typeface="Cambria Math" pitchFamily="18" charset="0"/>
                  <a:ea typeface="Cambria Math" pitchFamily="18" charset="0"/>
                </a:rPr>
                <a:t>h</a:t>
              </a:r>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t>
              </a:r>
              <a:r>
                <a:rPr lang="en-US" altLang="ja-JP" sz="2000" dirty="0" err="1">
                  <a:latin typeface="Cambria Math" pitchFamily="18" charset="0"/>
                  <a:ea typeface="Cambria Math" pitchFamily="18" charset="0"/>
                </a:rPr>
                <a:t>μm</a:t>
              </a:r>
              <a:r>
                <a:rPr lang="en-US" altLang="ja-JP" sz="2000" dirty="0">
                  <a:latin typeface="Cambria Math" pitchFamily="18" charset="0"/>
                  <a:ea typeface="Cambria Math" pitchFamily="18" charset="0"/>
                </a:rPr>
                <a:t>]</a:t>
              </a:r>
              <a:endParaRPr lang="ja-JP" altLang="en-US" sz="2000" dirty="0">
                <a:latin typeface="Cambria Math" pitchFamily="18" charset="0"/>
              </a:endParaRPr>
            </a:p>
          </p:txBody>
        </p:sp>
      </p:grpSp>
      <p:sp>
        <p:nvSpPr>
          <p:cNvPr id="11" name="テキスト ボックス 10"/>
          <p:cNvSpPr txBox="1"/>
          <p:nvPr/>
        </p:nvSpPr>
        <p:spPr>
          <a:xfrm>
            <a:off x="7483688" y="1700808"/>
            <a:ext cx="1624816" cy="1323439"/>
          </a:xfrm>
          <a:prstGeom prst="rect">
            <a:avLst/>
          </a:prstGeom>
          <a:noFill/>
        </p:spPr>
        <p:txBody>
          <a:bodyPr wrap="square" rtlCol="0">
            <a:spAutoFit/>
          </a:bodyPr>
          <a:lstStyle/>
          <a:p>
            <a:pPr algn="r"/>
            <a:r>
              <a:rPr lang="ja-JP" altLang="en-US" sz="2000" dirty="0"/>
              <a:t>最初は</a:t>
            </a:r>
            <a:r>
              <a:rPr lang="en-US" altLang="ja-JP" sz="2000" dirty="0"/>
              <a:t>100V</a:t>
            </a:r>
          </a:p>
          <a:p>
            <a:pPr algn="r"/>
            <a:r>
              <a:rPr lang="ja-JP" altLang="en-US" sz="2000" dirty="0"/>
              <a:t>途中から</a:t>
            </a:r>
            <a:r>
              <a:rPr lang="en-US" altLang="ja-JP" sz="2000" dirty="0"/>
              <a:t>30V</a:t>
            </a:r>
          </a:p>
          <a:p>
            <a:pPr algn="ctr"/>
            <a:r>
              <a:rPr kumimoji="1" lang="ja-JP" altLang="en-US" sz="2000" dirty="0"/>
              <a:t>指定時刻は</a:t>
            </a:r>
            <a:endParaRPr kumimoji="1" lang="en-US" altLang="ja-JP" sz="2000" dirty="0"/>
          </a:p>
          <a:p>
            <a:pPr algn="ctr"/>
            <a:r>
              <a:rPr lang="en-US" altLang="ja-JP" sz="2000" dirty="0"/>
              <a:t>30s </a:t>
            </a:r>
            <a:r>
              <a:rPr lang="ja-JP" altLang="en-US" sz="2000" dirty="0"/>
              <a:t>と </a:t>
            </a:r>
            <a:r>
              <a:rPr lang="en-US" altLang="ja-JP" sz="2000" dirty="0"/>
              <a:t>90s</a:t>
            </a:r>
            <a:endParaRPr kumimoji="1" lang="ja-JP" altLang="en-US" sz="2000" dirty="0"/>
          </a:p>
        </p:txBody>
      </p:sp>
      <p:sp>
        <p:nvSpPr>
          <p:cNvPr id="12" name="テキスト ボックス 11"/>
          <p:cNvSpPr txBox="1"/>
          <p:nvPr/>
        </p:nvSpPr>
        <p:spPr>
          <a:xfrm>
            <a:off x="0" y="656692"/>
            <a:ext cx="1107996" cy="646331"/>
          </a:xfrm>
          <a:prstGeom prst="rect">
            <a:avLst/>
          </a:prstGeom>
          <a:noFill/>
        </p:spPr>
        <p:txBody>
          <a:bodyPr wrap="none" rtlCol="0">
            <a:spAutoFit/>
          </a:bodyPr>
          <a:lstStyle/>
          <a:p>
            <a:r>
              <a:rPr kumimoji="1" lang="ja-JP" altLang="en-US" dirty="0"/>
              <a:t>クーロン</a:t>
            </a:r>
            <a:endParaRPr kumimoji="1" lang="en-US" altLang="ja-JP" dirty="0"/>
          </a:p>
          <a:p>
            <a:r>
              <a:rPr kumimoji="1" lang="ja-JP" altLang="en-US" dirty="0"/>
              <a:t>効率</a:t>
            </a:r>
            <a:r>
              <a:rPr lang="ja-JP" altLang="en-US" dirty="0"/>
              <a:t>比較</a:t>
            </a:r>
            <a:endParaRPr kumimoji="1" lang="ja-JP" altLang="en-US" dirty="0"/>
          </a:p>
        </p:txBody>
      </p:sp>
      <p:sp>
        <p:nvSpPr>
          <p:cNvPr id="5" name="フリーフォーム 4"/>
          <p:cNvSpPr/>
          <p:nvPr/>
        </p:nvSpPr>
        <p:spPr>
          <a:xfrm>
            <a:off x="3293917" y="1184564"/>
            <a:ext cx="1215737" cy="1111827"/>
          </a:xfrm>
          <a:custGeom>
            <a:avLst/>
            <a:gdLst>
              <a:gd name="connsiteX0" fmla="*/ 0 w 1205346"/>
              <a:gd name="connsiteY0" fmla="*/ 0 h 1111827"/>
              <a:gd name="connsiteX1" fmla="*/ 1205346 w 1205346"/>
              <a:gd name="connsiteY1" fmla="*/ 1111827 h 1111827"/>
              <a:gd name="connsiteX0" fmla="*/ 0 w 1205346"/>
              <a:gd name="connsiteY0" fmla="*/ 0 h 1111827"/>
              <a:gd name="connsiteX1" fmla="*/ 1028700 w 1205346"/>
              <a:gd name="connsiteY1" fmla="*/ 238991 h 1111827"/>
              <a:gd name="connsiteX2" fmla="*/ 1205346 w 1205346"/>
              <a:gd name="connsiteY2" fmla="*/ 1111827 h 1111827"/>
              <a:gd name="connsiteX0" fmla="*/ 0 w 1205346"/>
              <a:gd name="connsiteY0" fmla="*/ 0 h 1111827"/>
              <a:gd name="connsiteX1" fmla="*/ 1028700 w 1205346"/>
              <a:gd name="connsiteY1" fmla="*/ 270163 h 1111827"/>
              <a:gd name="connsiteX2" fmla="*/ 1205346 w 1205346"/>
              <a:gd name="connsiteY2" fmla="*/ 1111827 h 1111827"/>
              <a:gd name="connsiteX0" fmla="*/ 0 w 1230097"/>
              <a:gd name="connsiteY0" fmla="*/ 0 h 1111827"/>
              <a:gd name="connsiteX1" fmla="*/ 1028700 w 1230097"/>
              <a:gd name="connsiteY1" fmla="*/ 270163 h 1111827"/>
              <a:gd name="connsiteX2" fmla="*/ 1205346 w 1230097"/>
              <a:gd name="connsiteY2" fmla="*/ 1111827 h 1111827"/>
              <a:gd name="connsiteX0" fmla="*/ 0 w 1205346"/>
              <a:gd name="connsiteY0" fmla="*/ 0 h 1111827"/>
              <a:gd name="connsiteX1" fmla="*/ 1205346 w 1205346"/>
              <a:gd name="connsiteY1" fmla="*/ 1111827 h 1111827"/>
              <a:gd name="connsiteX0" fmla="*/ 0 w 1205346"/>
              <a:gd name="connsiteY0" fmla="*/ 0 h 1111827"/>
              <a:gd name="connsiteX1" fmla="*/ 1205346 w 1205346"/>
              <a:gd name="connsiteY1" fmla="*/ 1111827 h 1111827"/>
              <a:gd name="connsiteX0" fmla="*/ 0 w 1205346"/>
              <a:gd name="connsiteY0" fmla="*/ 0 h 1111827"/>
              <a:gd name="connsiteX1" fmla="*/ 1205346 w 1205346"/>
              <a:gd name="connsiteY1" fmla="*/ 1111827 h 1111827"/>
              <a:gd name="connsiteX0" fmla="*/ 0 w 1257300"/>
              <a:gd name="connsiteY0" fmla="*/ 0 h 1111827"/>
              <a:gd name="connsiteX1" fmla="*/ 1257300 w 1257300"/>
              <a:gd name="connsiteY1" fmla="*/ 1111827 h 1111827"/>
              <a:gd name="connsiteX0" fmla="*/ 0 w 1215737"/>
              <a:gd name="connsiteY0" fmla="*/ 0 h 1111827"/>
              <a:gd name="connsiteX1" fmla="*/ 1215737 w 1215737"/>
              <a:gd name="connsiteY1" fmla="*/ 1111827 h 1111827"/>
              <a:gd name="connsiteX0" fmla="*/ 0 w 1215737"/>
              <a:gd name="connsiteY0" fmla="*/ 0 h 1111827"/>
              <a:gd name="connsiteX1" fmla="*/ 1215737 w 1215737"/>
              <a:gd name="connsiteY1" fmla="*/ 1111827 h 1111827"/>
            </a:gdLst>
            <a:ahLst/>
            <a:cxnLst>
              <a:cxn ang="0">
                <a:pos x="connsiteX0" y="connsiteY0"/>
              </a:cxn>
              <a:cxn ang="0">
                <a:pos x="connsiteX1" y="connsiteY1"/>
              </a:cxn>
            </a:cxnLst>
            <a:rect l="l" t="t" r="r" b="b"/>
            <a:pathLst>
              <a:path w="1215737" h="1111827">
                <a:moveTo>
                  <a:pt x="0" y="0"/>
                </a:moveTo>
                <a:cubicBezTo>
                  <a:pt x="640773" y="38099"/>
                  <a:pt x="1073728" y="450273"/>
                  <a:pt x="1215737" y="1111827"/>
                </a:cubicBezTo>
              </a:path>
            </a:pathLst>
          </a:custGeom>
          <a:noFill/>
          <a:ln>
            <a:solidFill>
              <a:srgbClr val="000000"/>
            </a:solidFill>
            <a:prstDash val="dash"/>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3284256" y="906822"/>
            <a:ext cx="3127664" cy="249566"/>
          </a:xfrm>
          <a:custGeom>
            <a:avLst/>
            <a:gdLst>
              <a:gd name="connsiteX0" fmla="*/ 0 w 1205346"/>
              <a:gd name="connsiteY0" fmla="*/ 0 h 1111827"/>
              <a:gd name="connsiteX1" fmla="*/ 1205346 w 1205346"/>
              <a:gd name="connsiteY1" fmla="*/ 1111827 h 1111827"/>
              <a:gd name="connsiteX0" fmla="*/ 0 w 1205346"/>
              <a:gd name="connsiteY0" fmla="*/ 0 h 1111827"/>
              <a:gd name="connsiteX1" fmla="*/ 1028700 w 1205346"/>
              <a:gd name="connsiteY1" fmla="*/ 238991 h 1111827"/>
              <a:gd name="connsiteX2" fmla="*/ 1205346 w 1205346"/>
              <a:gd name="connsiteY2" fmla="*/ 1111827 h 1111827"/>
              <a:gd name="connsiteX0" fmla="*/ 0 w 1205346"/>
              <a:gd name="connsiteY0" fmla="*/ 0 h 1111827"/>
              <a:gd name="connsiteX1" fmla="*/ 1028700 w 1205346"/>
              <a:gd name="connsiteY1" fmla="*/ 270163 h 1111827"/>
              <a:gd name="connsiteX2" fmla="*/ 1205346 w 1205346"/>
              <a:gd name="connsiteY2" fmla="*/ 1111827 h 1111827"/>
              <a:gd name="connsiteX0" fmla="*/ 0 w 1230097"/>
              <a:gd name="connsiteY0" fmla="*/ 0 h 1111827"/>
              <a:gd name="connsiteX1" fmla="*/ 1028700 w 1230097"/>
              <a:gd name="connsiteY1" fmla="*/ 270163 h 1111827"/>
              <a:gd name="connsiteX2" fmla="*/ 1205346 w 1230097"/>
              <a:gd name="connsiteY2" fmla="*/ 1111827 h 1111827"/>
              <a:gd name="connsiteX0" fmla="*/ 0 w 1205346"/>
              <a:gd name="connsiteY0" fmla="*/ 0 h 1111827"/>
              <a:gd name="connsiteX1" fmla="*/ 1205346 w 1205346"/>
              <a:gd name="connsiteY1" fmla="*/ 1111827 h 1111827"/>
              <a:gd name="connsiteX0" fmla="*/ 0 w 1205346"/>
              <a:gd name="connsiteY0" fmla="*/ 0 h 1111827"/>
              <a:gd name="connsiteX1" fmla="*/ 1205346 w 1205346"/>
              <a:gd name="connsiteY1" fmla="*/ 1111827 h 1111827"/>
              <a:gd name="connsiteX0" fmla="*/ 0 w 1205346"/>
              <a:gd name="connsiteY0" fmla="*/ 0 h 1111827"/>
              <a:gd name="connsiteX1" fmla="*/ 1205346 w 1205346"/>
              <a:gd name="connsiteY1" fmla="*/ 1111827 h 1111827"/>
              <a:gd name="connsiteX0" fmla="*/ 0 w 1257300"/>
              <a:gd name="connsiteY0" fmla="*/ 0 h 1111827"/>
              <a:gd name="connsiteX1" fmla="*/ 1257300 w 1257300"/>
              <a:gd name="connsiteY1" fmla="*/ 1111827 h 1111827"/>
              <a:gd name="connsiteX0" fmla="*/ 0 w 1215737"/>
              <a:gd name="connsiteY0" fmla="*/ 0 h 1111827"/>
              <a:gd name="connsiteX1" fmla="*/ 1215737 w 1215737"/>
              <a:gd name="connsiteY1" fmla="*/ 1111827 h 1111827"/>
              <a:gd name="connsiteX0" fmla="*/ 0 w 1215737"/>
              <a:gd name="connsiteY0" fmla="*/ 0 h 1111827"/>
              <a:gd name="connsiteX1" fmla="*/ 1215737 w 1215737"/>
              <a:gd name="connsiteY1" fmla="*/ 1111827 h 1111827"/>
              <a:gd name="connsiteX0" fmla="*/ 0 w 3106882"/>
              <a:gd name="connsiteY0" fmla="*/ 146901 h 344328"/>
              <a:gd name="connsiteX1" fmla="*/ 3106882 w 3106882"/>
              <a:gd name="connsiteY1" fmla="*/ 344328 h 344328"/>
              <a:gd name="connsiteX0" fmla="*/ 0 w 3106882"/>
              <a:gd name="connsiteY0" fmla="*/ 0 h 197427"/>
              <a:gd name="connsiteX1" fmla="*/ 3106882 w 3106882"/>
              <a:gd name="connsiteY1" fmla="*/ 197427 h 197427"/>
              <a:gd name="connsiteX0" fmla="*/ 0 w 3106882"/>
              <a:gd name="connsiteY0" fmla="*/ 0 h 197427"/>
              <a:gd name="connsiteX1" fmla="*/ 3106882 w 3106882"/>
              <a:gd name="connsiteY1" fmla="*/ 197427 h 197427"/>
              <a:gd name="connsiteX0" fmla="*/ 0 w 3075709"/>
              <a:gd name="connsiteY0" fmla="*/ 0 h 249382"/>
              <a:gd name="connsiteX1" fmla="*/ 3075709 w 3075709"/>
              <a:gd name="connsiteY1" fmla="*/ 249382 h 249382"/>
              <a:gd name="connsiteX0" fmla="*/ 0 w 3075709"/>
              <a:gd name="connsiteY0" fmla="*/ 0 h 249566"/>
              <a:gd name="connsiteX1" fmla="*/ 3075709 w 3075709"/>
              <a:gd name="connsiteY1" fmla="*/ 249382 h 249566"/>
              <a:gd name="connsiteX0" fmla="*/ 0 w 3127664"/>
              <a:gd name="connsiteY0" fmla="*/ 0 h 249566"/>
              <a:gd name="connsiteX1" fmla="*/ 3127664 w 3127664"/>
              <a:gd name="connsiteY1" fmla="*/ 249382 h 249566"/>
            </a:gdLst>
            <a:ahLst/>
            <a:cxnLst>
              <a:cxn ang="0">
                <a:pos x="connsiteX0" y="connsiteY0"/>
              </a:cxn>
              <a:cxn ang="0">
                <a:pos x="connsiteX1" y="connsiteY1"/>
              </a:cxn>
            </a:cxnLst>
            <a:rect l="l" t="t" r="r" b="b"/>
            <a:pathLst>
              <a:path w="3127664" h="249566">
                <a:moveTo>
                  <a:pt x="0" y="0"/>
                </a:moveTo>
                <a:cubicBezTo>
                  <a:pt x="1035627" y="65809"/>
                  <a:pt x="1936173" y="256309"/>
                  <a:pt x="3127664" y="249382"/>
                </a:cubicBezTo>
              </a:path>
            </a:pathLst>
          </a:custGeom>
          <a:noFill/>
          <a:ln>
            <a:solidFill>
              <a:srgbClr val="000000"/>
            </a:solidFill>
            <a:prstDash val="dash"/>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397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２．急激な電源電圧変化を与えた実験</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pPr marL="0" indent="0">
              <a:buNone/>
            </a:pPr>
            <a:endParaRPr kumimoji="1" lang="en-US" altLang="ja-JP" sz="2800" dirty="0"/>
          </a:p>
          <a:p>
            <a:r>
              <a:rPr kumimoji="1" lang="ja-JP" altLang="en-US" sz="2800" dirty="0"/>
              <a:t>膜厚不変にも関わらず，</a:t>
            </a:r>
            <a:r>
              <a:rPr kumimoji="1" lang="ja-JP" altLang="en-US" sz="2800" b="1" dirty="0">
                <a:effectLst>
                  <a:outerShdw blurRad="38100" dist="38100" dir="2700000" algn="tl">
                    <a:srgbClr val="000000">
                      <a:alpha val="43137"/>
                    </a:srgbClr>
                  </a:outerShdw>
                </a:effectLst>
              </a:rPr>
              <a:t>塗膜抵抗が急激に変化</a:t>
            </a:r>
            <a:r>
              <a:rPr kumimoji="1" lang="ja-JP" altLang="en-US" sz="2800" dirty="0"/>
              <a:t>した</a:t>
            </a:r>
            <a:endParaRPr kumimoji="1" lang="en-US" altLang="ja-JP" sz="2800" dirty="0"/>
          </a:p>
          <a:p>
            <a:pPr marL="0" indent="0" algn="ctr">
              <a:buNone/>
            </a:pPr>
            <a:r>
              <a:rPr lang="ja-JP" altLang="en-US" sz="2800" dirty="0">
                <a:effectLst>
                  <a:outerShdw blurRad="38100" dist="38100" dir="2700000" algn="tl">
                    <a:srgbClr val="000000">
                      <a:alpha val="43137"/>
                    </a:srgbClr>
                  </a:outerShdw>
                </a:effectLst>
              </a:rPr>
              <a:t>→　</a:t>
            </a:r>
            <a:r>
              <a:rPr kumimoji="1" lang="ja-JP" altLang="en-US" sz="2800" b="1" u="sng" dirty="0"/>
              <a:t>塗膜抵抗は電流密度にも依存する</a:t>
            </a:r>
            <a:endParaRPr kumimoji="1" lang="en-US" altLang="ja-JP" sz="2800" b="1" u="sng" dirty="0"/>
          </a:p>
          <a:p>
            <a:pPr marL="0" indent="0" algn="ctr">
              <a:buNone/>
            </a:pPr>
            <a:r>
              <a:rPr lang="ja-JP" altLang="en-US" sz="2800" dirty="0"/>
              <a:t>（塗膜抵抗は膜厚と電流密度の２価の関数）</a:t>
            </a:r>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15</a:t>
            </a:fld>
            <a:endParaRPr lang="ja-JP" altLang="en-US" dirty="0"/>
          </a:p>
        </p:txBody>
      </p:sp>
      <p:sp>
        <p:nvSpPr>
          <p:cNvPr id="5" name="テキスト ボックス 4"/>
          <p:cNvSpPr txBox="1"/>
          <p:nvPr/>
        </p:nvSpPr>
        <p:spPr>
          <a:xfrm>
            <a:off x="5760132" y="1327408"/>
            <a:ext cx="3240360" cy="2677656"/>
          </a:xfrm>
          <a:prstGeom prst="rect">
            <a:avLst/>
          </a:prstGeom>
          <a:noFill/>
        </p:spPr>
        <p:txBody>
          <a:bodyPr wrap="square" rtlCol="0">
            <a:spAutoFit/>
          </a:bodyPr>
          <a:lstStyle/>
          <a:p>
            <a:pPr algn="ctr"/>
            <a:r>
              <a:rPr kumimoji="1" lang="ja-JP" altLang="en-US" sz="2400" dirty="0"/>
              <a:t>電源電圧の大半が</a:t>
            </a:r>
            <a:endParaRPr kumimoji="1" lang="en-US" altLang="ja-JP" sz="2400" dirty="0"/>
          </a:p>
          <a:p>
            <a:pPr algn="ctr"/>
            <a:r>
              <a:rPr kumimoji="1" lang="ja-JP" altLang="en-US" sz="2400" dirty="0"/>
              <a:t>塗膜の</a:t>
            </a:r>
            <a:r>
              <a:rPr lang="en-US" altLang="ja-JP" sz="2400" dirty="0"/>
              <a:t>IR</a:t>
            </a:r>
            <a:r>
              <a:rPr lang="ja-JP" altLang="en-US" sz="2400" dirty="0"/>
              <a:t>ドロップで</a:t>
            </a:r>
            <a:endParaRPr lang="en-US" altLang="ja-JP" sz="2400" dirty="0"/>
          </a:p>
          <a:p>
            <a:pPr algn="ctr"/>
            <a:r>
              <a:rPr kumimoji="1" lang="ja-JP" altLang="en-US" sz="2400" dirty="0"/>
              <a:t>消費される．</a:t>
            </a:r>
            <a:endParaRPr lang="en-US" altLang="ja-JP" sz="2400" dirty="0"/>
          </a:p>
          <a:p>
            <a:pPr algn="ctr"/>
            <a:r>
              <a:rPr lang="ja-JP" altLang="en-US" sz="2400" dirty="0"/>
              <a:t>↓</a:t>
            </a:r>
            <a:endParaRPr lang="en-US" altLang="ja-JP" sz="2400" dirty="0"/>
          </a:p>
          <a:p>
            <a:pPr algn="ctr"/>
            <a:r>
              <a:rPr kumimoji="1" lang="ja-JP" altLang="en-US" sz="2400" dirty="0"/>
              <a:t>塗膜抵抗</a:t>
            </a:r>
            <a:endParaRPr kumimoji="1" lang="en-US" altLang="ja-JP" sz="2400" i="1" dirty="0"/>
          </a:p>
          <a:p>
            <a:pPr algn="ctr"/>
            <a:r>
              <a:rPr kumimoji="1" lang="ja-JP" altLang="en-US" sz="2400" dirty="0"/>
              <a:t>≒電源電圧</a:t>
            </a:r>
            <a:r>
              <a:rPr lang="ja-JP" altLang="en-US" sz="2400" dirty="0"/>
              <a:t>／電流密度</a:t>
            </a:r>
            <a:endParaRPr lang="en-US" altLang="ja-JP" sz="2400" dirty="0"/>
          </a:p>
          <a:p>
            <a:pPr algn="ctr"/>
            <a:r>
              <a:rPr lang="ja-JP" altLang="en-US" sz="2400" dirty="0"/>
              <a:t>で計算できる．</a:t>
            </a:r>
            <a:endParaRPr lang="en-US" altLang="ja-JP" sz="2400" dirty="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15084" b="7281"/>
          <a:stretch/>
        </p:blipFill>
        <p:spPr>
          <a:xfrm>
            <a:off x="797253" y="908720"/>
            <a:ext cx="5250911" cy="3451932"/>
          </a:xfrm>
          <a:prstGeom prst="rect">
            <a:avLst/>
          </a:prstGeom>
        </p:spPr>
      </p:pic>
      <p:sp>
        <p:nvSpPr>
          <p:cNvPr id="8" name="テキスト ボックス 5"/>
          <p:cNvSpPr txBox="1"/>
          <p:nvPr/>
        </p:nvSpPr>
        <p:spPr>
          <a:xfrm>
            <a:off x="2863386" y="4217022"/>
            <a:ext cx="1420582" cy="40011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0" dirty="0"/>
              <a:t>時刻 </a:t>
            </a:r>
            <a:r>
              <a:rPr kumimoji="1" lang="en-US" altLang="ja-JP" sz="2000" dirty="0">
                <a:latin typeface="Cambria Math" pitchFamily="18" charset="0"/>
                <a:ea typeface="Cambria Math" pitchFamily="18" charset="0"/>
              </a:rPr>
              <a:t>(t)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grpSp>
        <p:nvGrpSpPr>
          <p:cNvPr id="13" name="グループ化 12"/>
          <p:cNvGrpSpPr/>
          <p:nvPr/>
        </p:nvGrpSpPr>
        <p:grpSpPr>
          <a:xfrm>
            <a:off x="71500" y="1189178"/>
            <a:ext cx="982384" cy="2779882"/>
            <a:chOff x="-722518" y="810891"/>
            <a:chExt cx="982384" cy="2779882"/>
          </a:xfrm>
        </p:grpSpPr>
        <p:sp>
          <p:nvSpPr>
            <p:cNvPr id="9" name="テキスト ボックス 6"/>
            <p:cNvSpPr txBox="1"/>
            <p:nvPr/>
          </p:nvSpPr>
          <p:spPr>
            <a:xfrm>
              <a:off x="-477548" y="810891"/>
              <a:ext cx="492443" cy="2258069"/>
            </a:xfrm>
            <a:prstGeom prst="rect">
              <a:avLst/>
            </a:prstGeom>
            <a:noFill/>
          </p:spPr>
          <p:txBody>
            <a:bodyPr vert="eaVert"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　カソード電流密度</a:t>
              </a:r>
              <a:endParaRPr kumimoji="1" lang="ja-JP" altLang="en-US" sz="2000" dirty="0"/>
            </a:p>
          </p:txBody>
        </p:sp>
        <mc:AlternateContent xmlns:mc="http://schemas.openxmlformats.org/markup-compatibility/2006" xmlns:a14="http://schemas.microsoft.com/office/drawing/2010/main">
          <mc:Choice Requires="a14">
            <p:sp>
              <p:nvSpPr>
                <p:cNvPr id="10" name="テキスト ボックス 7"/>
                <p:cNvSpPr txBox="1"/>
                <p:nvPr/>
              </p:nvSpPr>
              <p:spPr>
                <a:xfrm>
                  <a:off x="-722518" y="2882887"/>
                  <a:ext cx="982384" cy="70788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p:txBody>
            </p:sp>
          </mc:Choice>
          <mc:Fallback xmlns="">
            <p:sp>
              <p:nvSpPr>
                <p:cNvPr id="10" name="テキスト ボックス 7"/>
                <p:cNvSpPr txBox="1">
                  <a:spLocks noRot="1" noChangeAspect="1" noMove="1" noResize="1" noEditPoints="1" noAdjustHandles="1" noChangeArrowheads="1" noChangeShapeType="1" noTextEdit="1"/>
                </p:cNvSpPr>
                <p:nvPr/>
              </p:nvSpPr>
              <p:spPr>
                <a:xfrm>
                  <a:off x="-722518" y="2882887"/>
                  <a:ext cx="982384" cy="707886"/>
                </a:xfrm>
                <a:prstGeom prst="rect">
                  <a:avLst/>
                </a:prstGeom>
                <a:blipFill rotWithShape="1">
                  <a:blip r:embed="rId4"/>
                  <a:stretch>
                    <a:fillRect l="-6832" t="-4310" r="-3727" b="-1465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1" name="テキスト ボックス 12"/>
              <p:cNvSpPr txBox="1"/>
              <p:nvPr/>
            </p:nvSpPr>
            <p:spPr>
              <a:xfrm>
                <a:off x="1472514" y="1652892"/>
                <a:ext cx="2055370" cy="94801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lang="en-US" altLang="ja-JP" i="1">
                              <a:latin typeface="Cambria Math" panose="02040503050406030204" pitchFamily="18" charset="0"/>
                            </a:rPr>
                          </m:ctrlPr>
                        </m:sSubPr>
                        <m:e>
                          <m:r>
                            <a:rPr lang="ja-JP" altLang="en-US" i="1">
                              <a:latin typeface="Cambria Math"/>
                            </a:rPr>
                            <m:t>𝜙</m:t>
                          </m:r>
                        </m:e>
                        <m:sub>
                          <m:r>
                            <m:rPr>
                              <m:sty m:val="p"/>
                            </m:rPr>
                            <a:rPr lang="en-US" altLang="ja-JP">
                              <a:latin typeface="Cambria Math"/>
                            </a:rPr>
                            <m:t>app</m:t>
                          </m:r>
                        </m:sub>
                      </m:sSub>
                      <m:r>
                        <a:rPr lang="en-US" altLang="ja-JP">
                          <a:latin typeface="Cambria Math"/>
                        </a:rPr>
                        <m:t>=100 </m:t>
                      </m:r>
                      <m:r>
                        <m:rPr>
                          <m:sty m:val="p"/>
                        </m:rPr>
                        <a:rPr lang="en-US" altLang="ja-JP">
                          <a:latin typeface="Cambria Math"/>
                        </a:rPr>
                        <m:t>V</m:t>
                      </m:r>
                    </m:oMath>
                  </m:oMathPara>
                </a14:m>
                <a:endParaRPr lang="en-US" altLang="ja-JP" i="1" dirty="0">
                  <a:latin typeface="Cambria Math"/>
                  <a:ea typeface="Cambria Math" pitchFamily="18" charset="0"/>
                </a:endParaRPr>
              </a:p>
              <a:p>
                <a:pPr/>
                <a14:m>
                  <m:oMathPara xmlns:m="http://schemas.openxmlformats.org/officeDocument/2006/math">
                    <m:oMathParaPr>
                      <m:jc m:val="left"/>
                    </m:oMathParaPr>
                    <m:oMath xmlns:m="http://schemas.openxmlformats.org/officeDocument/2006/math">
                      <m:sSub>
                        <m:sSubPr>
                          <m:ctrlPr>
                            <a:rPr lang="en-US" altLang="ja-JP" i="1" smtClean="0">
                              <a:latin typeface="Cambria Math" panose="02040503050406030204" pitchFamily="18" charset="0"/>
                              <a:ea typeface="Cambria Math" pitchFamily="18" charset="0"/>
                            </a:rPr>
                          </m:ctrlPr>
                        </m:sSubPr>
                        <m:e>
                          <m:r>
                            <a:rPr lang="en-US" altLang="ja-JP" i="1">
                              <a:latin typeface="Cambria Math"/>
                              <a:ea typeface="Cambria Math" pitchFamily="18" charset="0"/>
                            </a:rPr>
                            <m:t>𝑗</m:t>
                          </m:r>
                        </m:e>
                        <m:sub>
                          <m:r>
                            <m:rPr>
                              <m:sty m:val="p"/>
                            </m:rPr>
                            <a:rPr lang="en-US" altLang="ja-JP">
                              <a:latin typeface="Cambria Math"/>
                              <a:ea typeface="Cambria Math" pitchFamily="18" charset="0"/>
                            </a:rPr>
                            <m:t>cat</m:t>
                          </m:r>
                        </m:sub>
                      </m:sSub>
                      <m:r>
                        <a:rPr lang="en-US" altLang="ja-JP" b="0" i="1" smtClean="0">
                          <a:latin typeface="Cambria Math"/>
                          <a:ea typeface="Cambria Math" pitchFamily="18" charset="0"/>
                        </a:rPr>
                        <m:t>=</m:t>
                      </m:r>
                      <m:r>
                        <a:rPr lang="en-US" altLang="ja-JP" b="0" i="0" smtClean="0">
                          <a:latin typeface="Cambria Math"/>
                          <a:ea typeface="Cambria Math" pitchFamily="18" charset="0"/>
                        </a:rPr>
                        <m:t>3.238 </m:t>
                      </m:r>
                      <m:r>
                        <m:rPr>
                          <m:nor/>
                        </m:rPr>
                        <a:rPr lang="en-US" altLang="ja-JP" dirty="0">
                          <a:latin typeface="Cambria Math" pitchFamily="18" charset="0"/>
                          <a:ea typeface="Cambria Math" pitchFamily="18" charset="0"/>
                        </a:rPr>
                        <m:t>A</m:t>
                      </m:r>
                      <m:r>
                        <m:rPr>
                          <m:nor/>
                        </m:rPr>
                        <a:rPr lang="en-US" altLang="ja-JP" dirty="0">
                          <a:latin typeface="Cambria Math" pitchFamily="18" charset="0"/>
                          <a:ea typeface="Cambria Math" pitchFamily="18" charset="0"/>
                        </a:rPr>
                        <m:t>/</m:t>
                      </m:r>
                      <m:sSup>
                        <m:sSupPr>
                          <m:ctrlPr>
                            <a:rPr lang="en-US" altLang="ja-JP" i="1">
                              <a:latin typeface="Cambria Math" panose="02040503050406030204" pitchFamily="18" charset="0"/>
                              <a:ea typeface="Cambria Math" pitchFamily="18" charset="0"/>
                            </a:rPr>
                          </m:ctrlPr>
                        </m:sSupPr>
                        <m:e>
                          <m:r>
                            <m:rPr>
                              <m:sty m:val="p"/>
                            </m:rPr>
                            <a:rPr lang="en-US" altLang="ja-JP">
                              <a:latin typeface="Cambria Math"/>
                              <a:ea typeface="Cambria Math" pitchFamily="18" charset="0"/>
                            </a:rPr>
                            <m:t>m</m:t>
                          </m:r>
                        </m:e>
                        <m:sup>
                          <m:r>
                            <a:rPr lang="en-US" altLang="ja-JP">
                              <a:latin typeface="Cambria Math"/>
                              <a:ea typeface="Cambria Math" pitchFamily="18" charset="0"/>
                            </a:rPr>
                            <m:t>2</m:t>
                          </m:r>
                        </m:sup>
                      </m:sSup>
                    </m:oMath>
                  </m:oMathPara>
                </a14:m>
                <a:endParaRPr kumimoji="1" lang="en-US" altLang="ja-JP" dirty="0"/>
              </a:p>
              <a:p>
                <a:pPr/>
                <a14:m>
                  <m:oMathPara xmlns:m="http://schemas.openxmlformats.org/officeDocument/2006/math">
                    <m:oMathParaPr>
                      <m:jc m:val="left"/>
                    </m:oMathParaPr>
                    <m:oMath xmlns:m="http://schemas.openxmlformats.org/officeDocument/2006/math">
                      <m:r>
                        <a:rPr lang="en-US" altLang="ja-JP" b="1" i="1" u="sng" smtClean="0">
                          <a:solidFill>
                            <a:schemeClr val="tx1"/>
                          </a:solidFill>
                          <a:latin typeface="Cambria Math"/>
                        </a:rPr>
                        <m:t>𝑹</m:t>
                      </m:r>
                      <m:r>
                        <a:rPr lang="en-US" altLang="ja-JP" b="1" i="1" u="sng" smtClean="0">
                          <a:solidFill>
                            <a:schemeClr val="tx1"/>
                          </a:solidFill>
                          <a:latin typeface="Cambria Math"/>
                        </a:rPr>
                        <m:t>=</m:t>
                      </m:r>
                      <m:r>
                        <a:rPr lang="en-US" altLang="ja-JP" b="1" i="1" u="sng" smtClean="0">
                          <a:solidFill>
                            <a:schemeClr val="tx1"/>
                          </a:solidFill>
                          <a:latin typeface="Cambria Math"/>
                        </a:rPr>
                        <m:t>𝟑𝟎</m:t>
                      </m:r>
                      <m:r>
                        <a:rPr lang="en-US" altLang="ja-JP" b="1" i="1" u="sng" smtClean="0">
                          <a:solidFill>
                            <a:schemeClr val="tx1"/>
                          </a:solidFill>
                          <a:latin typeface="Cambria Math"/>
                        </a:rPr>
                        <m:t>.</m:t>
                      </m:r>
                      <m:r>
                        <a:rPr lang="en-US" altLang="ja-JP" b="1" i="1" u="sng" smtClean="0">
                          <a:solidFill>
                            <a:schemeClr val="tx1"/>
                          </a:solidFill>
                          <a:latin typeface="Cambria Math"/>
                        </a:rPr>
                        <m:t>𝟖𝟖𝟑</m:t>
                      </m:r>
                      <m:r>
                        <a:rPr lang="en-US" altLang="ja-JP" b="1" i="1" u="sng" smtClean="0">
                          <a:solidFill>
                            <a:schemeClr val="tx1"/>
                          </a:solidFill>
                          <a:latin typeface="Cambria Math"/>
                        </a:rPr>
                        <m:t> </m:t>
                      </m:r>
                      <m:r>
                        <a:rPr lang="el-GR" altLang="ja-JP" b="1" i="0" u="sng">
                          <a:solidFill>
                            <a:schemeClr val="tx1"/>
                          </a:solidFill>
                          <a:latin typeface="Cambria Math"/>
                          <a:ea typeface="Cambria Math"/>
                        </a:rPr>
                        <m:t>𝛀</m:t>
                      </m:r>
                      <m:sSup>
                        <m:sSupPr>
                          <m:ctrlPr>
                            <a:rPr lang="en-US" altLang="ja-JP" b="1" i="1" u="sng">
                              <a:solidFill>
                                <a:schemeClr val="tx1"/>
                              </a:solidFill>
                              <a:latin typeface="Cambria Math" panose="02040503050406030204" pitchFamily="18" charset="0"/>
                              <a:ea typeface="Cambria Math" pitchFamily="18" charset="0"/>
                            </a:rPr>
                          </m:ctrlPr>
                        </m:sSupPr>
                        <m:e>
                          <m:r>
                            <a:rPr lang="en-US" altLang="ja-JP" b="1" i="0" u="sng">
                              <a:solidFill>
                                <a:schemeClr val="tx1"/>
                              </a:solidFill>
                              <a:latin typeface="Cambria Math"/>
                              <a:ea typeface="Cambria Math" pitchFamily="18" charset="0"/>
                            </a:rPr>
                            <m:t>𝐦</m:t>
                          </m:r>
                        </m:e>
                        <m:sup>
                          <m:r>
                            <a:rPr lang="en-US" altLang="ja-JP" b="1" i="0" u="sng">
                              <a:solidFill>
                                <a:schemeClr val="tx1"/>
                              </a:solidFill>
                              <a:latin typeface="Cambria Math"/>
                              <a:ea typeface="Cambria Math" pitchFamily="18" charset="0"/>
                            </a:rPr>
                            <m:t>𝟐</m:t>
                          </m:r>
                        </m:sup>
                      </m:sSup>
                    </m:oMath>
                  </m:oMathPara>
                </a14:m>
                <a:endParaRPr lang="en-US" altLang="ja-JP" b="1" u="sng" dirty="0">
                  <a:solidFill>
                    <a:schemeClr val="tx1"/>
                  </a:solidFill>
                </a:endParaRPr>
              </a:p>
            </p:txBody>
          </p:sp>
        </mc:Choice>
        <mc:Fallback xmlns="">
          <p:sp>
            <p:nvSpPr>
              <p:cNvPr id="11" name="テキスト ボックス 12"/>
              <p:cNvSpPr txBox="1">
                <a:spLocks noRot="1" noChangeAspect="1" noMove="1" noResize="1" noEditPoints="1" noAdjustHandles="1" noChangeArrowheads="1" noChangeShapeType="1" noTextEdit="1"/>
              </p:cNvSpPr>
              <p:nvPr/>
            </p:nvSpPr>
            <p:spPr>
              <a:xfrm>
                <a:off x="1472514" y="1652892"/>
                <a:ext cx="2055370" cy="948016"/>
              </a:xfrm>
              <a:prstGeom prst="rect">
                <a:avLst/>
              </a:prstGeom>
              <a:blipFill rotWithShape="1">
                <a:blip r:embed="rId5"/>
                <a:stretch>
                  <a:fillRect l="-8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0"/>
              <p:cNvSpPr txBox="1"/>
              <p:nvPr/>
            </p:nvSpPr>
            <p:spPr>
              <a:xfrm>
                <a:off x="3688731" y="2744924"/>
                <a:ext cx="2071401" cy="94801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a:rPr>
                            <m:t>𝜙</m:t>
                          </m:r>
                        </m:e>
                        <m:sub>
                          <m:r>
                            <m:rPr>
                              <m:sty m:val="p"/>
                            </m:rPr>
                            <a:rPr kumimoji="1" lang="en-US" altLang="ja-JP" b="0" i="0" smtClean="0">
                              <a:latin typeface="Cambria Math"/>
                            </a:rPr>
                            <m:t>app</m:t>
                          </m:r>
                        </m:sub>
                      </m:sSub>
                      <m:r>
                        <a:rPr kumimoji="1" lang="en-US" altLang="ja-JP" b="0" i="0" smtClean="0">
                          <a:latin typeface="Cambria Math"/>
                        </a:rPr>
                        <m:t>=30 </m:t>
                      </m:r>
                      <m:r>
                        <m:rPr>
                          <m:sty m:val="p"/>
                        </m:rPr>
                        <a:rPr kumimoji="1" lang="en-US" altLang="ja-JP" b="0" i="0" smtClean="0">
                          <a:latin typeface="Cambria Math"/>
                        </a:rPr>
                        <m:t>V</m:t>
                      </m:r>
                    </m:oMath>
                  </m:oMathPara>
                </a14:m>
                <a:endParaRPr kumimoji="1" lang="en-US" altLang="ja-JP" b="0" dirty="0"/>
              </a:p>
              <a:p>
                <a:pPr/>
                <a14:m>
                  <m:oMathPara xmlns:m="http://schemas.openxmlformats.org/officeDocument/2006/math">
                    <m:oMathParaPr>
                      <m:jc m:val="left"/>
                    </m:oMathParaPr>
                    <m:oMath xmlns:m="http://schemas.openxmlformats.org/officeDocument/2006/math">
                      <m:sSub>
                        <m:sSubPr>
                          <m:ctrlPr>
                            <a:rPr lang="en-US" altLang="ja-JP" i="1">
                              <a:latin typeface="Cambria Math" panose="02040503050406030204" pitchFamily="18" charset="0"/>
                              <a:ea typeface="Cambria Math" pitchFamily="18" charset="0"/>
                            </a:rPr>
                          </m:ctrlPr>
                        </m:sSubPr>
                        <m:e>
                          <m:r>
                            <a:rPr lang="en-US" altLang="ja-JP" i="1">
                              <a:latin typeface="Cambria Math"/>
                              <a:ea typeface="Cambria Math" pitchFamily="18" charset="0"/>
                            </a:rPr>
                            <m:t>𝑗</m:t>
                          </m:r>
                        </m:e>
                        <m:sub>
                          <m:r>
                            <m:rPr>
                              <m:sty m:val="p"/>
                            </m:rPr>
                            <a:rPr lang="en-US" altLang="ja-JP">
                              <a:latin typeface="Cambria Math"/>
                              <a:ea typeface="Cambria Math" pitchFamily="18" charset="0"/>
                            </a:rPr>
                            <m:t>cat</m:t>
                          </m:r>
                        </m:sub>
                      </m:sSub>
                      <m:r>
                        <a:rPr lang="en-US" altLang="ja-JP" i="1">
                          <a:latin typeface="Cambria Math"/>
                          <a:ea typeface="Cambria Math" pitchFamily="18" charset="0"/>
                        </a:rPr>
                        <m:t>=</m:t>
                      </m:r>
                      <m:r>
                        <a:rPr lang="en-US" altLang="ja-JP" b="0" i="0" smtClean="0">
                          <a:latin typeface="Cambria Math"/>
                          <a:ea typeface="Cambria Math" pitchFamily="18" charset="0"/>
                        </a:rPr>
                        <m:t>0.357 </m:t>
                      </m:r>
                      <m:r>
                        <m:rPr>
                          <m:nor/>
                        </m:rPr>
                        <a:rPr lang="en-US" altLang="ja-JP" dirty="0">
                          <a:latin typeface="Cambria Math" pitchFamily="18" charset="0"/>
                          <a:ea typeface="Cambria Math" pitchFamily="18" charset="0"/>
                        </a:rPr>
                        <m:t>A</m:t>
                      </m:r>
                      <m:r>
                        <m:rPr>
                          <m:nor/>
                        </m:rPr>
                        <a:rPr lang="en-US" altLang="ja-JP" dirty="0">
                          <a:latin typeface="Cambria Math" pitchFamily="18" charset="0"/>
                          <a:ea typeface="Cambria Math" pitchFamily="18" charset="0"/>
                        </a:rPr>
                        <m:t>/</m:t>
                      </m:r>
                      <m:sSup>
                        <m:sSupPr>
                          <m:ctrlPr>
                            <a:rPr lang="en-US" altLang="ja-JP" i="1">
                              <a:latin typeface="Cambria Math" panose="02040503050406030204" pitchFamily="18" charset="0"/>
                              <a:ea typeface="Cambria Math" pitchFamily="18" charset="0"/>
                            </a:rPr>
                          </m:ctrlPr>
                        </m:sSupPr>
                        <m:e>
                          <m:r>
                            <m:rPr>
                              <m:sty m:val="p"/>
                            </m:rPr>
                            <a:rPr lang="en-US" altLang="ja-JP">
                              <a:latin typeface="Cambria Math"/>
                              <a:ea typeface="Cambria Math" pitchFamily="18" charset="0"/>
                            </a:rPr>
                            <m:t>m</m:t>
                          </m:r>
                        </m:e>
                        <m:sup>
                          <m:r>
                            <a:rPr lang="en-US" altLang="ja-JP">
                              <a:latin typeface="Cambria Math"/>
                              <a:ea typeface="Cambria Math" pitchFamily="18" charset="0"/>
                            </a:rPr>
                            <m:t>2</m:t>
                          </m:r>
                        </m:sup>
                      </m:sSup>
                    </m:oMath>
                  </m:oMathPara>
                </a14:m>
                <a:endParaRPr kumimoji="1" lang="en-US" altLang="ja-JP" b="0" dirty="0"/>
              </a:p>
              <a:p>
                <a:pPr/>
                <a14:m>
                  <m:oMathPara xmlns:m="http://schemas.openxmlformats.org/officeDocument/2006/math">
                    <m:oMathParaPr>
                      <m:jc m:val="left"/>
                    </m:oMathParaPr>
                    <m:oMath xmlns:m="http://schemas.openxmlformats.org/officeDocument/2006/math">
                      <m:r>
                        <a:rPr kumimoji="1" lang="en-US" altLang="ja-JP" b="1" i="1" u="sng" smtClean="0">
                          <a:latin typeface="Cambria Math"/>
                        </a:rPr>
                        <m:t>𝑹</m:t>
                      </m:r>
                      <m:r>
                        <a:rPr kumimoji="1" lang="en-US" altLang="ja-JP" b="1" i="1" u="sng" smtClean="0">
                          <a:latin typeface="Cambria Math"/>
                        </a:rPr>
                        <m:t>=</m:t>
                      </m:r>
                      <m:r>
                        <a:rPr kumimoji="1" lang="en-US" altLang="ja-JP" b="1" i="1" u="sng" smtClean="0">
                          <a:latin typeface="Cambria Math"/>
                        </a:rPr>
                        <m:t>𝟖𝟒</m:t>
                      </m:r>
                      <m:r>
                        <a:rPr kumimoji="1" lang="en-US" altLang="ja-JP" b="1" i="1" u="sng" smtClean="0">
                          <a:latin typeface="Cambria Math"/>
                        </a:rPr>
                        <m:t>.</m:t>
                      </m:r>
                      <m:r>
                        <a:rPr kumimoji="1" lang="en-US" altLang="ja-JP" b="1" i="1" u="sng" smtClean="0">
                          <a:latin typeface="Cambria Math"/>
                        </a:rPr>
                        <m:t>𝟎𝟑𝟒</m:t>
                      </m:r>
                      <m:r>
                        <a:rPr kumimoji="1" lang="en-US" altLang="ja-JP" b="1" i="1" u="sng" smtClean="0">
                          <a:latin typeface="Cambria Math"/>
                        </a:rPr>
                        <m:t> </m:t>
                      </m:r>
                      <m:r>
                        <a:rPr kumimoji="1" lang="el-GR" altLang="ja-JP" b="1" i="0" u="sng" smtClean="0">
                          <a:latin typeface="Cambria Math"/>
                          <a:ea typeface="Cambria Math"/>
                        </a:rPr>
                        <m:t>𝛀</m:t>
                      </m:r>
                      <m:sSup>
                        <m:sSupPr>
                          <m:ctrlPr>
                            <a:rPr lang="en-US" altLang="ja-JP" b="1" i="1" u="sng">
                              <a:latin typeface="Cambria Math" panose="02040503050406030204" pitchFamily="18" charset="0"/>
                              <a:ea typeface="Cambria Math" pitchFamily="18" charset="0"/>
                            </a:rPr>
                          </m:ctrlPr>
                        </m:sSupPr>
                        <m:e>
                          <m:r>
                            <a:rPr lang="en-US" altLang="ja-JP" b="1" i="0" u="sng">
                              <a:latin typeface="Cambria Math"/>
                              <a:ea typeface="Cambria Math" pitchFamily="18" charset="0"/>
                            </a:rPr>
                            <m:t>𝐦</m:t>
                          </m:r>
                        </m:e>
                        <m:sup>
                          <m:r>
                            <a:rPr lang="en-US" altLang="ja-JP" b="1" i="0" u="sng">
                              <a:latin typeface="Cambria Math"/>
                              <a:ea typeface="Cambria Math" pitchFamily="18" charset="0"/>
                            </a:rPr>
                            <m:t>𝟐</m:t>
                          </m:r>
                        </m:sup>
                      </m:sSup>
                    </m:oMath>
                  </m:oMathPara>
                </a14:m>
                <a:endParaRPr kumimoji="1" lang="en-US" altLang="ja-JP" b="1" u="sng" dirty="0"/>
              </a:p>
            </p:txBody>
          </p:sp>
        </mc:Choice>
        <mc:Fallback xmlns="">
          <p:sp>
            <p:nvSpPr>
              <p:cNvPr id="12" name="テキスト ボックス 10"/>
              <p:cNvSpPr txBox="1">
                <a:spLocks noRot="1" noChangeAspect="1" noMove="1" noResize="1" noEditPoints="1" noAdjustHandles="1" noChangeArrowheads="1" noChangeShapeType="1" noTextEdit="1"/>
              </p:cNvSpPr>
              <p:nvPr/>
            </p:nvSpPr>
            <p:spPr>
              <a:xfrm>
                <a:off x="3688731" y="2744924"/>
                <a:ext cx="2071401" cy="948016"/>
              </a:xfrm>
              <a:prstGeom prst="rect">
                <a:avLst/>
              </a:prstGeom>
              <a:blipFill rotWithShape="1">
                <a:blip r:embed="rId6"/>
                <a:stretch>
                  <a:fillRect l="-588"/>
                </a:stretch>
              </a:blipFill>
            </p:spPr>
            <p:txBody>
              <a:bodyPr/>
              <a:lstStyle/>
              <a:p>
                <a:r>
                  <a:rPr lang="ja-JP" altLang="en-US">
                    <a:noFill/>
                  </a:rPr>
                  <a:t> </a:t>
                </a:r>
              </a:p>
            </p:txBody>
          </p:sp>
        </mc:Fallback>
      </mc:AlternateContent>
      <p:sp>
        <p:nvSpPr>
          <p:cNvPr id="14" name="テキスト ボックス 13"/>
          <p:cNvSpPr txBox="1"/>
          <p:nvPr/>
        </p:nvSpPr>
        <p:spPr>
          <a:xfrm>
            <a:off x="0" y="656692"/>
            <a:ext cx="1107996" cy="646331"/>
          </a:xfrm>
          <a:prstGeom prst="rect">
            <a:avLst/>
          </a:prstGeom>
          <a:noFill/>
        </p:spPr>
        <p:txBody>
          <a:bodyPr wrap="none" rtlCol="0">
            <a:spAutoFit/>
          </a:bodyPr>
          <a:lstStyle/>
          <a:p>
            <a:r>
              <a:rPr kumimoji="1" lang="ja-JP" altLang="en-US" dirty="0"/>
              <a:t>電流密度</a:t>
            </a:r>
            <a:endParaRPr kumimoji="1" lang="en-US" altLang="ja-JP" dirty="0"/>
          </a:p>
          <a:p>
            <a:r>
              <a:rPr lang="ja-JP" altLang="en-US" dirty="0"/>
              <a:t>時刻歴</a:t>
            </a:r>
            <a:endParaRPr kumimoji="1" lang="en-US" altLang="ja-JP" dirty="0"/>
          </a:p>
        </p:txBody>
      </p:sp>
    </p:spTree>
    <p:extLst>
      <p:ext uri="{BB962C8B-B14F-4D97-AF65-F5344CB8AC3E}">
        <p14:creationId xmlns:p14="http://schemas.microsoft.com/office/powerpoint/2010/main" val="720255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塗膜析出に関する実験的知見のまとめ</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16</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498599416"/>
              </p:ext>
            </p:extLst>
          </p:nvPr>
        </p:nvGraphicFramePr>
        <p:xfrm>
          <a:off x="251520" y="944724"/>
          <a:ext cx="8640960" cy="4907280"/>
        </p:xfrm>
        <a:graphic>
          <a:graphicData uri="http://schemas.openxmlformats.org/drawingml/2006/table">
            <a:tbl>
              <a:tblPr firstRow="1" bandRow="1">
                <a:tableStyleId>{5C22544A-7EE6-4342-B048-85BDC9FD1C3A}</a:tableStyleId>
              </a:tblPr>
              <a:tblGrid>
                <a:gridCol w="3650061">
                  <a:extLst>
                    <a:ext uri="{9D8B030D-6E8A-4147-A177-3AD203B41FA5}">
                      <a16:colId xmlns:a16="http://schemas.microsoft.com/office/drawing/2014/main" val="20000"/>
                    </a:ext>
                  </a:extLst>
                </a:gridCol>
                <a:gridCol w="4990899">
                  <a:extLst>
                    <a:ext uri="{9D8B030D-6E8A-4147-A177-3AD203B41FA5}">
                      <a16:colId xmlns:a16="http://schemas.microsoft.com/office/drawing/2014/main" val="20001"/>
                    </a:ext>
                  </a:extLst>
                </a:gridCol>
              </a:tblGrid>
              <a:tr h="370840">
                <a:tc>
                  <a:txBody>
                    <a:bodyPr/>
                    <a:lstStyle/>
                    <a:p>
                      <a:r>
                        <a:rPr kumimoji="1" lang="ja-JP" altLang="en-US" sz="2400" dirty="0"/>
                        <a:t>観測事実</a:t>
                      </a:r>
                    </a:p>
                  </a:txBody>
                  <a:tcPr marL="137160" marR="137160" marT="137160" marB="137160" anchor="ctr">
                    <a:solidFill>
                      <a:schemeClr val="accent1">
                        <a:lumMod val="50000"/>
                      </a:schemeClr>
                    </a:solidFill>
                  </a:tcPr>
                </a:tc>
                <a:tc>
                  <a:txBody>
                    <a:bodyPr/>
                    <a:lstStyle/>
                    <a:p>
                      <a:r>
                        <a:rPr kumimoji="1" lang="ja-JP" altLang="en-US" sz="2400" dirty="0"/>
                        <a:t>数理的解釈</a:t>
                      </a:r>
                    </a:p>
                  </a:txBody>
                  <a:tcPr marL="137160" marR="137160" marT="137160" marB="137160" anchor="ctr">
                    <a:solidFill>
                      <a:schemeClr val="accent1">
                        <a:lumMod val="5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rgbClr val="0000CC"/>
                          </a:solidFill>
                        </a:rPr>
                        <a:t>析出開始前には「溜め」が必要</a:t>
                      </a:r>
                      <a:endParaRPr lang="en-US" altLang="ja-JP" sz="2400" dirty="0">
                        <a:solidFill>
                          <a:srgbClr val="0000CC"/>
                        </a:solidFill>
                      </a:endParaRPr>
                    </a:p>
                  </a:txBody>
                  <a:tcPr marL="137160" marR="137160" marT="137160" marB="1371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u="none" dirty="0"/>
                        <a:t>pH</a:t>
                      </a:r>
                      <a:r>
                        <a:rPr kumimoji="1" lang="ja-JP" altLang="en-US" sz="2800" u="none" dirty="0"/>
                        <a:t>上昇にのみ使われる</a:t>
                      </a:r>
                      <a:endParaRPr kumimoji="1" lang="en-US" altLang="ja-JP" sz="2800" u="none"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u="none" dirty="0"/>
                        <a:t>析出無効クーロン量</a:t>
                      </a:r>
                      <a:r>
                        <a:rPr lang="ja-JP" altLang="en-US" sz="2800" u="none" dirty="0"/>
                        <a:t>がある</a:t>
                      </a:r>
                      <a:endParaRPr kumimoji="1" lang="en-US" altLang="ja-JP" sz="2800" u="none" dirty="0"/>
                    </a:p>
                  </a:txBody>
                  <a:tcPr marL="137160" marR="137160" marT="137160" marB="137160" anchor="ctr"/>
                </a:tc>
                <a:extLst>
                  <a:ext uri="{0D108BD9-81ED-4DB2-BD59-A6C34878D82A}">
                    <a16:rowId xmlns:a16="http://schemas.microsoft.com/office/drawing/2014/main" val="10001"/>
                  </a:ext>
                </a:extLst>
              </a:tr>
              <a:tr h="370840">
                <a:tc>
                  <a:txBody>
                    <a:bodyPr/>
                    <a:lstStyle/>
                    <a:p>
                      <a:r>
                        <a:rPr kumimoji="1" lang="ja-JP" altLang="en-US" sz="2400" dirty="0">
                          <a:solidFill>
                            <a:srgbClr val="0000CC"/>
                          </a:solidFill>
                        </a:rPr>
                        <a:t>電源電圧が高いほど析出効率が良い</a:t>
                      </a:r>
                    </a:p>
                  </a:txBody>
                  <a:tcPr marL="137160" marR="137160" marT="137160" marB="1371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800" i="1" u="none" dirty="0" err="1">
                          <a:latin typeface="Symbol" pitchFamily="18" charset="2"/>
                        </a:rPr>
                        <a:t>Df</a:t>
                      </a:r>
                      <a:r>
                        <a:rPr lang="en-US" altLang="ja-JP" sz="2800" u="none" baseline="-25000" dirty="0" err="1"/>
                        <a:t>pai</a:t>
                      </a:r>
                      <a:r>
                        <a:rPr lang="ja-JP" altLang="en-US" sz="2800" u="none" dirty="0"/>
                        <a:t>が大ならクーロン効率は大</a:t>
                      </a:r>
                      <a:endParaRPr kumimoji="1" lang="en-US" altLang="ja-JP" sz="2800" u="none" dirty="0">
                        <a:solidFill>
                          <a:srgbClr val="0000CC"/>
                        </a:solidFill>
                      </a:endParaRPr>
                    </a:p>
                  </a:txBody>
                  <a:tcPr marL="137160" marR="137160" marT="137160" marB="137160"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0000CC"/>
                          </a:solidFill>
                        </a:rPr>
                        <a:t>析出開始直後はある程度一気に析出</a:t>
                      </a:r>
                      <a:endParaRPr lang="en-US" altLang="ja-JP" sz="2400" dirty="0">
                        <a:solidFill>
                          <a:srgbClr val="0000CC"/>
                        </a:solidFill>
                      </a:endParaRPr>
                    </a:p>
                  </a:txBody>
                  <a:tcPr marL="137160" marR="137160" marT="137160" marB="1371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u="none" dirty="0"/>
                        <a:t>電流が大ならクーロン効率は大</a:t>
                      </a:r>
                      <a:endParaRPr lang="en-US" altLang="ja-JP" sz="2800" u="none" dirty="0"/>
                    </a:p>
                  </a:txBody>
                  <a:tcPr marL="137160" marR="137160" marT="137160" marB="137160"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0000CC"/>
                          </a:solidFill>
                        </a:rPr>
                        <a:t>クーロン効率は電圧履歴と無関係</a:t>
                      </a:r>
                      <a:endParaRPr lang="en-US" altLang="ja-JP" sz="2400" dirty="0">
                        <a:solidFill>
                          <a:srgbClr val="0000CC"/>
                        </a:solidFill>
                      </a:endParaRPr>
                    </a:p>
                  </a:txBody>
                  <a:tcPr marL="137160" marR="137160" marT="137160" marB="1371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u="none" dirty="0"/>
                        <a:t>塗膜析出モデルに履歴変数は不要</a:t>
                      </a:r>
                      <a:endParaRPr lang="en-US" altLang="ja-JP" sz="2800" u="none" dirty="0"/>
                    </a:p>
                  </a:txBody>
                  <a:tcPr marL="137160" marR="137160" marT="137160" marB="13716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681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塗膜析出のイメージ</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11560" y="4329100"/>
                <a:ext cx="7920880" cy="2052650"/>
              </a:xfrm>
            </p:spPr>
            <p:txBody>
              <a:bodyPr/>
              <a:lstStyle/>
              <a:p>
                <a:pPr marL="0" indent="0">
                  <a:buNone/>
                </a:pPr>
                <a:r>
                  <a:rPr lang="ja-JP" altLang="en-US" sz="2800" dirty="0"/>
                  <a:t>①</a:t>
                </a:r>
                <a:r>
                  <a:rPr kumimoji="1" lang="ja-JP" altLang="en-US" sz="2800" dirty="0"/>
                  <a:t>水の電気分解により，カソード表面</a:t>
                </a:r>
                <a:r>
                  <a:rPr lang="ja-JP" altLang="en-US" sz="2800" dirty="0"/>
                  <a:t>で</a:t>
                </a:r>
                <a14:m>
                  <m:oMath xmlns:m="http://schemas.openxmlformats.org/officeDocument/2006/math">
                    <m:sSup>
                      <m:sSupPr>
                        <m:ctrlPr>
                          <a:rPr lang="en-US" altLang="ja-JP" sz="2800" i="1" smtClean="0">
                            <a:solidFill>
                              <a:srgbClr val="0000CC"/>
                            </a:solidFill>
                            <a:latin typeface="Cambria Math" panose="02040503050406030204" pitchFamily="18" charset="0"/>
                          </a:rPr>
                        </m:ctrlPr>
                      </m:sSupPr>
                      <m:e>
                        <m:r>
                          <m:rPr>
                            <m:sty m:val="p"/>
                          </m:rPr>
                          <a:rPr lang="en-US" altLang="ja-JP" sz="2800" b="0" i="0" smtClean="0">
                            <a:solidFill>
                              <a:srgbClr val="0000CC"/>
                            </a:solidFill>
                            <a:latin typeface="Cambria Math"/>
                          </a:rPr>
                          <m:t>OH</m:t>
                        </m:r>
                      </m:e>
                      <m:sup>
                        <m:r>
                          <a:rPr lang="en-US" altLang="ja-JP" sz="2800" b="0" i="0" smtClean="0">
                            <a:solidFill>
                              <a:srgbClr val="0000CC"/>
                            </a:solidFill>
                            <a:latin typeface="Cambria Math"/>
                          </a:rPr>
                          <m:t>−</m:t>
                        </m:r>
                      </m:sup>
                    </m:sSup>
                  </m:oMath>
                </a14:m>
                <a:r>
                  <a:rPr kumimoji="1" lang="ja-JP" altLang="en-US" sz="2800" dirty="0"/>
                  <a:t>が発生，</a:t>
                </a:r>
                <a:endParaRPr kumimoji="1" lang="en-US" altLang="ja-JP" sz="2800" dirty="0"/>
              </a:p>
              <a:p>
                <a:pPr marL="0" indent="0">
                  <a:buNone/>
                </a:pPr>
                <a:r>
                  <a:rPr lang="ja-JP" altLang="en-US" sz="2800" dirty="0"/>
                  <a:t>　　</a:t>
                </a:r>
                <a:r>
                  <a:rPr kumimoji="1" lang="ja-JP" altLang="en-US" sz="2800" dirty="0"/>
                  <a:t>蓄積される</a:t>
                </a:r>
                <a:endParaRPr kumimoji="1" lang="en-US" altLang="ja-JP" sz="2800" dirty="0"/>
              </a:p>
              <a:p>
                <a:pPr marL="0" indent="0">
                  <a:buNone/>
                </a:pPr>
                <a:r>
                  <a:rPr lang="ja-JP" altLang="en-US" sz="2800" dirty="0"/>
                  <a:t>②</a:t>
                </a:r>
                <a14:m>
                  <m:oMath xmlns:m="http://schemas.openxmlformats.org/officeDocument/2006/math">
                    <m:sSup>
                      <m:sSupPr>
                        <m:ctrlPr>
                          <a:rPr lang="en-US" altLang="ja-JP" sz="2800" i="1" smtClean="0">
                            <a:solidFill>
                              <a:srgbClr val="0000CC"/>
                            </a:solidFill>
                            <a:latin typeface="Cambria Math" panose="02040503050406030204" pitchFamily="18" charset="0"/>
                          </a:rPr>
                        </m:ctrlPr>
                      </m:sSupPr>
                      <m:e>
                        <m:r>
                          <m:rPr>
                            <m:sty m:val="p"/>
                          </m:rPr>
                          <a:rPr lang="en-US" altLang="ja-JP" sz="2800">
                            <a:solidFill>
                              <a:srgbClr val="0000CC"/>
                            </a:solidFill>
                            <a:latin typeface="Cambria Math"/>
                          </a:rPr>
                          <m:t>OH</m:t>
                        </m:r>
                      </m:e>
                      <m:sup>
                        <m:r>
                          <a:rPr lang="en-US" altLang="ja-JP" sz="2800">
                            <a:solidFill>
                              <a:srgbClr val="0000CC"/>
                            </a:solidFill>
                            <a:latin typeface="Cambria Math"/>
                          </a:rPr>
                          <m:t>−</m:t>
                        </m:r>
                      </m:sup>
                    </m:sSup>
                  </m:oMath>
                </a14:m>
                <a:r>
                  <a:rPr lang="ja-JP" altLang="en-US" sz="2800" dirty="0"/>
                  <a:t>の</a:t>
                </a:r>
                <a:r>
                  <a:rPr lang="ja-JP" altLang="en-US" sz="2800" dirty="0">
                    <a:solidFill>
                      <a:srgbClr val="FF0000"/>
                    </a:solidFill>
                  </a:rPr>
                  <a:t>一部は拡散消費</a:t>
                </a:r>
              </a:p>
              <a:p>
                <a:pPr marL="0" indent="0" algn="ctr">
                  <a:buNone/>
                </a:pPr>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11560" y="4329100"/>
                <a:ext cx="7920880" cy="2052650"/>
              </a:xfrm>
              <a:blipFill rotWithShape="1">
                <a:blip r:embed="rId3"/>
                <a:stretch>
                  <a:fillRect l="-2692" t="-5935" r="-115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17</a:t>
            </a:fld>
            <a:endParaRPr lang="ja-JP" altLang="en-US" dirty="0"/>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28868"/>
          <a:stretch/>
        </p:blipFill>
        <p:spPr>
          <a:xfrm>
            <a:off x="2771800" y="656692"/>
            <a:ext cx="5472608" cy="3600000"/>
          </a:xfrm>
          <a:prstGeom prst="rect">
            <a:avLst/>
          </a:prstGeom>
        </p:spPr>
      </p:pic>
      <mc:AlternateContent xmlns:mc="http://schemas.openxmlformats.org/markup-compatibility/2006" xmlns:a14="http://schemas.microsoft.com/office/drawing/2010/main">
        <mc:Choice Requires="a14">
          <p:sp>
            <p:nvSpPr>
              <p:cNvPr id="6" name="円/楕円 5"/>
              <p:cNvSpPr/>
              <p:nvPr/>
            </p:nvSpPr>
            <p:spPr>
              <a:xfrm>
                <a:off x="4669795" y="347368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669795" y="3473682"/>
                <a:ext cx="720080" cy="432048"/>
              </a:xfrm>
              <a:prstGeom prst="ellipse">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円/楕円 6"/>
              <p:cNvSpPr/>
              <p:nvPr/>
            </p:nvSpPr>
            <p:spPr>
              <a:xfrm>
                <a:off x="5148064" y="2672516"/>
                <a:ext cx="432048" cy="432048"/>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a:rPr kumimoji="1" lang="en-US" altLang="ja-JP" b="0" i="1" smtClean="0">
                              <a:solidFill>
                                <a:schemeClr val="tx1"/>
                              </a:solidFill>
                              <a:latin typeface="Cambria Math"/>
                            </a:rPr>
                            <m:t>𝑒</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7" name="円/楕円 6"/>
              <p:cNvSpPr>
                <a:spLocks noRot="1" noChangeAspect="1" noMove="1" noResize="1" noEditPoints="1" noAdjustHandles="1" noChangeArrowheads="1" noChangeShapeType="1" noTextEdit="1"/>
              </p:cNvSpPr>
              <p:nvPr/>
            </p:nvSpPr>
            <p:spPr>
              <a:xfrm>
                <a:off x="5148064" y="2672516"/>
                <a:ext cx="432048" cy="432048"/>
              </a:xfrm>
              <a:prstGeom prst="ellipse">
                <a:avLst/>
              </a:prstGeom>
              <a:blipFill rotWithShape="1">
                <a:blip r:embed="rId6"/>
                <a:stretch>
                  <a:fillRect/>
                </a:stretch>
              </a:blipFill>
              <a:ln>
                <a:solidFill>
                  <a:srgbClr val="FFFF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円/楕円 8"/>
              <p:cNvSpPr/>
              <p:nvPr/>
            </p:nvSpPr>
            <p:spPr>
              <a:xfrm>
                <a:off x="3995936" y="2168460"/>
                <a:ext cx="720080" cy="432048"/>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r>
                        <m:rPr>
                          <m:sty m:val="p"/>
                        </m:rPr>
                        <a:rPr kumimoji="1" lang="en-US" altLang="ja-JP" b="0" i="0" smtClean="0">
                          <a:solidFill>
                            <a:schemeClr val="tx1"/>
                          </a:solidFill>
                          <a:latin typeface="Cambria Math"/>
                        </a:rPr>
                        <m:t>O</m:t>
                      </m:r>
                    </m:oMath>
                  </m:oMathPara>
                </a14:m>
                <a:endParaRPr kumimoji="1" lang="ja-JP" altLang="en-US" dirty="0">
                  <a:solidFill>
                    <a:schemeClr val="tx1"/>
                  </a:solidFill>
                </a:endParaRPr>
              </a:p>
            </p:txBody>
          </p:sp>
        </mc:Choice>
        <mc:Fallback xmlns="">
          <p:sp>
            <p:nvSpPr>
              <p:cNvPr id="9" name="円/楕円 8"/>
              <p:cNvSpPr>
                <a:spLocks noRot="1" noChangeAspect="1" noMove="1" noResize="1" noEditPoints="1" noAdjustHandles="1" noChangeArrowheads="1" noChangeShapeType="1" noTextEdit="1"/>
              </p:cNvSpPr>
              <p:nvPr/>
            </p:nvSpPr>
            <p:spPr>
              <a:xfrm>
                <a:off x="3995936" y="2168460"/>
                <a:ext cx="720080" cy="432048"/>
              </a:xfrm>
              <a:prstGeom prst="ellipse">
                <a:avLst/>
              </a:prstGeom>
              <a:blipFill rotWithShape="1">
                <a:blip r:embed="rId7"/>
                <a:stretch>
                  <a:fillRect/>
                </a:stretch>
              </a:blipFill>
              <a:ln>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円/楕円 9"/>
              <p:cNvSpPr/>
              <p:nvPr/>
            </p:nvSpPr>
            <p:spPr>
              <a:xfrm>
                <a:off x="3563888" y="3104564"/>
                <a:ext cx="432048" cy="4320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oMath>
                  </m:oMathPara>
                </a14:m>
                <a:endParaRPr kumimoji="1" lang="ja-JP" altLang="en-US" dirty="0"/>
              </a:p>
            </p:txBody>
          </p:sp>
        </mc:Choice>
        <mc:Fallback xmlns="">
          <p:sp>
            <p:nvSpPr>
              <p:cNvPr id="10" name="円/楕円 9"/>
              <p:cNvSpPr>
                <a:spLocks noRot="1" noChangeAspect="1" noMove="1" noResize="1" noEditPoints="1" noAdjustHandles="1" noChangeArrowheads="1" noChangeShapeType="1" noTextEdit="1"/>
              </p:cNvSpPr>
              <p:nvPr/>
            </p:nvSpPr>
            <p:spPr>
              <a:xfrm>
                <a:off x="3563888" y="3104564"/>
                <a:ext cx="432048" cy="432048"/>
              </a:xfrm>
              <a:prstGeom prst="ellipse">
                <a:avLst/>
              </a:prstGeom>
              <a:blipFill rotWithShape="1">
                <a:blip r:embed="rId8"/>
                <a:stretch>
                  <a:fillRect l="-5333"/>
                </a:stretch>
              </a:blipFill>
              <a:ln>
                <a:solidFill>
                  <a:schemeClr val="tx1"/>
                </a:solidFill>
              </a:ln>
            </p:spPr>
            <p:txBody>
              <a:bodyPr/>
              <a:lstStyle/>
              <a:p>
                <a:r>
                  <a:rPr lang="ja-JP" altLang="en-US">
                    <a:noFill/>
                  </a:rPr>
                  <a:t> </a:t>
                </a:r>
              </a:p>
            </p:txBody>
          </p:sp>
        </mc:Fallback>
      </mc:AlternateContent>
      <p:cxnSp>
        <p:nvCxnSpPr>
          <p:cNvPr id="12" name="直線矢印コネクタ 11"/>
          <p:cNvCxnSpPr/>
          <p:nvPr/>
        </p:nvCxnSpPr>
        <p:spPr>
          <a:xfrm flipH="1">
            <a:off x="3995936" y="3041833"/>
            <a:ext cx="622085" cy="2159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618021" y="3041833"/>
            <a:ext cx="265021" cy="4318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618021" y="2528700"/>
            <a:ext cx="530043" cy="281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4618021" y="2669424"/>
            <a:ext cx="265021" cy="3724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760132" y="2960548"/>
            <a:ext cx="1031051" cy="400110"/>
          </a:xfrm>
          <a:prstGeom prst="rect">
            <a:avLst/>
          </a:prstGeom>
          <a:solidFill>
            <a:schemeClr val="bg1"/>
          </a:solidFill>
        </p:spPr>
        <p:txBody>
          <a:bodyPr wrap="none" rtlCol="0">
            <a:spAutoFit/>
          </a:bodyPr>
          <a:lstStyle/>
          <a:p>
            <a:r>
              <a:rPr kumimoji="1" lang="ja-JP" altLang="en-US" sz="2000" dirty="0"/>
              <a:t>カソード</a:t>
            </a:r>
          </a:p>
        </p:txBody>
      </p:sp>
      <p:cxnSp>
        <p:nvCxnSpPr>
          <p:cNvPr id="15" name="直線矢印コネクタ 14"/>
          <p:cNvCxnSpPr/>
          <p:nvPr/>
        </p:nvCxnSpPr>
        <p:spPr>
          <a:xfrm flipH="1" flipV="1">
            <a:off x="1691680" y="3698932"/>
            <a:ext cx="2978116" cy="22347"/>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719572" y="2816532"/>
            <a:ext cx="1210588" cy="707886"/>
          </a:xfrm>
          <a:prstGeom prst="rect">
            <a:avLst/>
          </a:prstGeom>
        </p:spPr>
        <p:txBody>
          <a:bodyPr wrap="none">
            <a:spAutoFit/>
          </a:bodyPr>
          <a:lstStyle/>
          <a:p>
            <a:pPr algn="ctr"/>
            <a:r>
              <a:rPr lang="ja-JP" altLang="en-US" sz="2000" dirty="0">
                <a:solidFill>
                  <a:srgbClr val="FF0000"/>
                </a:solidFill>
              </a:rPr>
              <a:t>一部は</a:t>
            </a:r>
            <a:endParaRPr lang="en-US" altLang="ja-JP" sz="2000" dirty="0">
              <a:solidFill>
                <a:srgbClr val="FF0000"/>
              </a:solidFill>
            </a:endParaRPr>
          </a:p>
          <a:p>
            <a:pPr algn="ctr"/>
            <a:r>
              <a:rPr lang="ja-JP" altLang="en-US" sz="2000" dirty="0">
                <a:solidFill>
                  <a:srgbClr val="FF0000"/>
                </a:solidFill>
              </a:rPr>
              <a:t>拡散消費</a:t>
            </a:r>
            <a:endParaRPr lang="en-US" altLang="ja-JP" sz="2000" dirty="0">
              <a:solidFill>
                <a:srgbClr val="FF0000"/>
              </a:solidFill>
            </a:endParaRPr>
          </a:p>
        </p:txBody>
      </p:sp>
      <mc:AlternateContent xmlns:mc="http://schemas.openxmlformats.org/markup-compatibility/2006" xmlns:a14="http://schemas.microsoft.com/office/drawing/2010/main">
        <mc:Choice Requires="a14">
          <p:sp>
            <p:nvSpPr>
              <p:cNvPr id="17" name="円/楕円 16"/>
              <p:cNvSpPr/>
              <p:nvPr/>
            </p:nvSpPr>
            <p:spPr>
              <a:xfrm>
                <a:off x="971600" y="3494081"/>
                <a:ext cx="720080" cy="432048"/>
              </a:xfrm>
              <a:prstGeom prst="ellipse">
                <a:avLst/>
              </a:prstGeom>
              <a:solidFill>
                <a:srgbClr val="EEF8F8"/>
              </a:solidFill>
              <a:ln>
                <a:solidFill>
                  <a:srgbClr val="D7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17" name="円/楕円 16"/>
              <p:cNvSpPr>
                <a:spLocks noRot="1" noChangeAspect="1" noMove="1" noResize="1" noEditPoints="1" noAdjustHandles="1" noChangeArrowheads="1" noChangeShapeType="1" noTextEdit="1"/>
              </p:cNvSpPr>
              <p:nvPr/>
            </p:nvSpPr>
            <p:spPr>
              <a:xfrm>
                <a:off x="971600" y="3494081"/>
                <a:ext cx="720080" cy="432048"/>
              </a:xfrm>
              <a:prstGeom prst="ellipse">
                <a:avLst/>
              </a:prstGeom>
              <a:blipFill rotWithShape="1">
                <a:blip r:embed="rId9"/>
                <a:stretch>
                  <a:fillRect/>
                </a:stretch>
              </a:blipFill>
              <a:ln>
                <a:solidFill>
                  <a:srgbClr val="D7E0E1"/>
                </a:solidFill>
              </a:ln>
            </p:spPr>
            <p:txBody>
              <a:bodyPr/>
              <a:lstStyle/>
              <a:p>
                <a:r>
                  <a:rPr lang="ja-JP" altLang="en-US">
                    <a:noFill/>
                  </a:rPr>
                  <a:t> </a:t>
                </a:r>
              </a:p>
            </p:txBody>
          </p:sp>
        </mc:Fallback>
      </mc:AlternateContent>
    </p:spTree>
    <p:extLst>
      <p:ext uri="{BB962C8B-B14F-4D97-AF65-F5344CB8AC3E}">
        <p14:creationId xmlns:p14="http://schemas.microsoft.com/office/powerpoint/2010/main" val="370164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28868"/>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ja-JP" altLang="en-US" dirty="0"/>
              <a:t>塗膜析出のイメージ</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11560" y="4329100"/>
                <a:ext cx="7884876" cy="2052650"/>
              </a:xfrm>
            </p:spPr>
            <p:txBody>
              <a:bodyPr/>
              <a:lstStyle/>
              <a:p>
                <a:pPr marL="0" indent="0">
                  <a:buNone/>
                </a:pPr>
                <a:r>
                  <a:rPr lang="ja-JP" altLang="en-US" sz="2800" dirty="0"/>
                  <a:t>③</a:t>
                </a:r>
                <a14:m>
                  <m:oMath xmlns:m="http://schemas.openxmlformats.org/officeDocument/2006/math">
                    <m:sSup>
                      <m:sSupPr>
                        <m:ctrlPr>
                          <a:rPr lang="en-US" altLang="ja-JP" sz="2800" i="1" smtClean="0">
                            <a:solidFill>
                              <a:srgbClr val="0000CC"/>
                            </a:solidFill>
                            <a:latin typeface="Cambria Math" panose="02040503050406030204" pitchFamily="18" charset="0"/>
                          </a:rPr>
                        </m:ctrlPr>
                      </m:sSupPr>
                      <m:e>
                        <m:r>
                          <m:rPr>
                            <m:sty m:val="p"/>
                          </m:rPr>
                          <a:rPr lang="en-US" altLang="ja-JP" sz="2800">
                            <a:solidFill>
                              <a:srgbClr val="0000CC"/>
                            </a:solidFill>
                            <a:latin typeface="Cambria Math"/>
                          </a:rPr>
                          <m:t>OH</m:t>
                        </m:r>
                      </m:e>
                      <m:sup>
                        <m:r>
                          <a:rPr lang="en-US" altLang="ja-JP" sz="2800">
                            <a:solidFill>
                              <a:srgbClr val="0000CC"/>
                            </a:solidFill>
                            <a:latin typeface="Cambria Math"/>
                          </a:rPr>
                          <m:t>−</m:t>
                        </m:r>
                      </m:sup>
                    </m:sSup>
                  </m:oMath>
                </a14:m>
                <a:r>
                  <a:rPr kumimoji="1" lang="ja-JP" altLang="en-US" sz="2800" dirty="0"/>
                  <a:t>が一定量たまると</a:t>
                </a:r>
                <a:r>
                  <a:rPr kumimoji="1" lang="ja-JP" altLang="en-US" sz="2800" dirty="0">
                    <a:solidFill>
                      <a:srgbClr val="C00000"/>
                    </a:solidFill>
                  </a:rPr>
                  <a:t>塗料</a:t>
                </a:r>
                <a:r>
                  <a:rPr lang="ja-JP" altLang="en-US" sz="2800" dirty="0">
                    <a:solidFill>
                      <a:srgbClr val="C00000"/>
                    </a:solidFill>
                  </a:rPr>
                  <a:t>粒子</a:t>
                </a:r>
                <a:r>
                  <a:rPr kumimoji="1" lang="ja-JP" altLang="en-US" sz="2800" dirty="0"/>
                  <a:t>がカソード表面</a:t>
                </a:r>
                <a:endParaRPr kumimoji="1" lang="en-US" altLang="ja-JP" sz="2800" dirty="0"/>
              </a:p>
              <a:p>
                <a:pPr marL="0" indent="0">
                  <a:buNone/>
                </a:pPr>
                <a:r>
                  <a:rPr lang="ja-JP" altLang="en-US" sz="2800" dirty="0"/>
                  <a:t>　　の</a:t>
                </a:r>
                <a:r>
                  <a:rPr lang="ja-JP" altLang="en-US" sz="2800" b="1" u="sng" dirty="0">
                    <a:effectLst>
                      <a:outerShdw blurRad="38100" dist="38100" dir="2700000" algn="tl">
                        <a:srgbClr val="000000">
                          <a:alpha val="43137"/>
                        </a:srgbClr>
                      </a:outerShdw>
                    </a:effectLst>
                  </a:rPr>
                  <a:t>近傍</a:t>
                </a:r>
                <a:r>
                  <a:rPr lang="ja-JP" altLang="en-US" sz="2800" dirty="0"/>
                  <a:t>で</a:t>
                </a:r>
                <a:r>
                  <a:rPr kumimoji="1" lang="ja-JP" altLang="en-US" sz="2800" dirty="0"/>
                  <a:t>析出を開始</a:t>
                </a:r>
                <a:endParaRPr kumimoji="1" lang="en-US" altLang="ja-JP" sz="2800" dirty="0"/>
              </a:p>
              <a:p>
                <a:pPr marL="0" indent="0">
                  <a:buNone/>
                </a:pPr>
                <a:r>
                  <a:rPr lang="ja-JP" altLang="en-US" sz="2800" dirty="0"/>
                  <a:t>　　</a:t>
                </a:r>
                <a:endParaRPr kumimoji="1" lang="en-US" altLang="ja-JP"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11560" y="4329100"/>
                <a:ext cx="7884876" cy="2052650"/>
              </a:xfrm>
              <a:blipFill rotWithShape="1">
                <a:blip r:embed="rId4"/>
                <a:stretch>
                  <a:fillRect l="-2705" t="-593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18</a:t>
            </a:fld>
            <a:endParaRPr lang="ja-JP" altLang="en-US" dirty="0"/>
          </a:p>
        </p:txBody>
      </p:sp>
      <p:grpSp>
        <p:nvGrpSpPr>
          <p:cNvPr id="5" name="グループ化 4"/>
          <p:cNvGrpSpPr/>
          <p:nvPr/>
        </p:nvGrpSpPr>
        <p:grpSpPr>
          <a:xfrm>
            <a:off x="2879812" y="2672516"/>
            <a:ext cx="2088232" cy="1332148"/>
            <a:chOff x="2879812" y="2852936"/>
            <a:chExt cx="2088232" cy="1332148"/>
          </a:xfrm>
        </p:grpSpPr>
        <p:grpSp>
          <p:nvGrpSpPr>
            <p:cNvPr id="33" name="グループ化 32"/>
            <p:cNvGrpSpPr/>
            <p:nvPr/>
          </p:nvGrpSpPr>
          <p:grpSpPr>
            <a:xfrm>
              <a:off x="3275856" y="3212976"/>
              <a:ext cx="1368152" cy="720080"/>
              <a:chOff x="2937158" y="2981196"/>
              <a:chExt cx="1368152" cy="720080"/>
            </a:xfrm>
          </p:grpSpPr>
          <p:sp>
            <p:nvSpPr>
              <p:cNvPr id="7" name="円/楕円 6"/>
              <p:cNvSpPr/>
              <p:nvPr/>
            </p:nvSpPr>
            <p:spPr>
              <a:xfrm>
                <a:off x="2937158" y="2981196"/>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塗料</a:t>
                </a:r>
                <a:endParaRPr kumimoji="1" lang="en-US" altLang="ja-JP" dirty="0">
                  <a:solidFill>
                    <a:schemeClr val="tx1"/>
                  </a:solidFill>
                </a:endParaRPr>
              </a:p>
              <a:p>
                <a:pPr algn="ctr"/>
                <a:r>
                  <a:rPr lang="ja-JP" altLang="en-US" dirty="0">
                    <a:solidFill>
                      <a:schemeClr val="tx1"/>
                    </a:solidFill>
                  </a:rPr>
                  <a:t>イオン</a:t>
                </a:r>
                <a:endParaRPr kumimoji="1" lang="ja-JP" altLang="en-US" dirty="0">
                  <a:solidFill>
                    <a:schemeClr val="tx1"/>
                  </a:solidFill>
                </a:endParaRPr>
              </a:p>
            </p:txBody>
          </p:sp>
          <p:sp>
            <p:nvSpPr>
              <p:cNvPr id="8" name="テキスト ボックス 7"/>
              <p:cNvSpPr txBox="1"/>
              <p:nvPr/>
            </p:nvSpPr>
            <p:spPr>
              <a:xfrm>
                <a:off x="3784268" y="3125212"/>
                <a:ext cx="377026" cy="400110"/>
              </a:xfrm>
              <a:prstGeom prst="rect">
                <a:avLst/>
              </a:prstGeom>
              <a:noFill/>
            </p:spPr>
            <p:txBody>
              <a:bodyPr wrap="none" rtlCol="0">
                <a:spAutoFit/>
              </a:bodyPr>
              <a:lstStyle/>
              <a:p>
                <a:r>
                  <a:rPr kumimoji="1" lang="en-US" altLang="ja-JP" sz="2000" dirty="0">
                    <a:latin typeface="Cambria Math" pitchFamily="18" charset="0"/>
                    <a:ea typeface="Cambria Math" pitchFamily="18" charset="0"/>
                  </a:rPr>
                  <a:t>+</a:t>
                </a:r>
                <a:endParaRPr kumimoji="1" lang="ja-JP" altLang="en-US" sz="2000" dirty="0">
                  <a:latin typeface="Cambria Math" pitchFamily="18" charset="0"/>
                </a:endParaRPr>
              </a:p>
            </p:txBody>
          </p:sp>
        </p:grpSp>
        <mc:AlternateContent xmlns:mc="http://schemas.openxmlformats.org/markup-compatibility/2006" xmlns:a14="http://schemas.microsoft.com/office/drawing/2010/main">
          <mc:Choice Requires="a14">
            <p:sp>
              <p:nvSpPr>
                <p:cNvPr id="36" name="円/楕円 35"/>
                <p:cNvSpPr/>
                <p:nvPr/>
              </p:nvSpPr>
              <p:spPr>
                <a:xfrm>
                  <a:off x="2879812" y="371703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6" name="円/楕円 35"/>
                <p:cNvSpPr>
                  <a:spLocks noRot="1" noChangeAspect="1" noMove="1" noResize="1" noEditPoints="1" noAdjustHandles="1" noChangeArrowheads="1" noChangeShapeType="1" noTextEdit="1"/>
                </p:cNvSpPr>
                <p:nvPr/>
              </p:nvSpPr>
              <p:spPr>
                <a:xfrm>
                  <a:off x="2879812" y="3717032"/>
                  <a:ext cx="720080" cy="432048"/>
                </a:xfrm>
                <a:prstGeom prst="ellipse">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円/楕円 36"/>
                <p:cNvSpPr/>
                <p:nvPr/>
              </p:nvSpPr>
              <p:spPr>
                <a:xfrm>
                  <a:off x="3275856" y="28529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3275856" y="2852936"/>
                  <a:ext cx="720080" cy="432048"/>
                </a:xfrm>
                <a:prstGeom prst="ellipse">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円/楕円 5"/>
                <p:cNvSpPr/>
                <p:nvPr/>
              </p:nvSpPr>
              <p:spPr>
                <a:xfrm>
                  <a:off x="4247964" y="37530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247964" y="3753036"/>
                  <a:ext cx="720080" cy="432048"/>
                </a:xfrm>
                <a:prstGeom prst="ellipse">
                  <a:avLst/>
                </a:prstGeom>
                <a:blipFill rotWithShape="1">
                  <a:blip r:embed="rId8"/>
                  <a:stretch>
                    <a:fillRect/>
                  </a:stretch>
                </a:blipFill>
              </p:spPr>
              <p:txBody>
                <a:bodyPr/>
                <a:lstStyle/>
                <a:p>
                  <a:r>
                    <a:rPr lang="ja-JP" altLang="en-US">
                      <a:noFill/>
                    </a:rPr>
                    <a:t> </a:t>
                  </a:r>
                </a:p>
              </p:txBody>
            </p:sp>
          </mc:Fallback>
        </mc:AlternateContent>
      </p:grpSp>
      <p:sp>
        <p:nvSpPr>
          <p:cNvPr id="56" name="円/楕円 55"/>
          <p:cNvSpPr/>
          <p:nvPr/>
        </p:nvSpPr>
        <p:spPr>
          <a:xfrm>
            <a:off x="3995935" y="2230976"/>
            <a:ext cx="1777261" cy="51354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C00000"/>
                </a:solidFill>
              </a:rPr>
              <a:t>塗料</a:t>
            </a:r>
            <a:r>
              <a:rPr kumimoji="1" lang="ja-JP" altLang="en-US" sz="2000" dirty="0">
                <a:solidFill>
                  <a:srgbClr val="C00000"/>
                </a:solidFill>
              </a:rPr>
              <a:t>粒子</a:t>
            </a:r>
          </a:p>
        </p:txBody>
      </p:sp>
      <p:sp>
        <p:nvSpPr>
          <p:cNvPr id="19" name="テキスト ボックス 18"/>
          <p:cNvSpPr txBox="1"/>
          <p:nvPr/>
        </p:nvSpPr>
        <p:spPr>
          <a:xfrm>
            <a:off x="5773197" y="2960548"/>
            <a:ext cx="1031051" cy="400110"/>
          </a:xfrm>
          <a:prstGeom prst="rect">
            <a:avLst/>
          </a:prstGeom>
          <a:solidFill>
            <a:schemeClr val="bg1"/>
          </a:solidFill>
        </p:spPr>
        <p:txBody>
          <a:bodyPr wrap="none" rtlCol="0">
            <a:spAutoFit/>
          </a:bodyPr>
          <a:lstStyle/>
          <a:p>
            <a:r>
              <a:rPr kumimoji="1" lang="ja-JP" altLang="en-US" sz="2000" dirty="0"/>
              <a:t>カソード</a:t>
            </a:r>
          </a:p>
        </p:txBody>
      </p:sp>
      <p:sp>
        <p:nvSpPr>
          <p:cNvPr id="20" name="右矢印 19"/>
          <p:cNvSpPr/>
          <p:nvPr/>
        </p:nvSpPr>
        <p:spPr>
          <a:xfrm rot="18809967">
            <a:off x="4264315" y="2681812"/>
            <a:ext cx="489204"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00076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28868"/>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ja-JP" altLang="en-US" dirty="0"/>
              <a:t>塗膜析出のイメージ</a:t>
            </a:r>
            <a:endParaRPr kumimoji="1" lang="ja-JP" altLang="en-US" dirty="0"/>
          </a:p>
        </p:txBody>
      </p:sp>
      <p:sp>
        <p:nvSpPr>
          <p:cNvPr id="3" name="コンテンツ プレースホルダー 2"/>
          <p:cNvSpPr>
            <a:spLocks noGrp="1"/>
          </p:cNvSpPr>
          <p:nvPr>
            <p:ph idx="1"/>
          </p:nvPr>
        </p:nvSpPr>
        <p:spPr>
          <a:xfrm>
            <a:off x="611560" y="4329100"/>
            <a:ext cx="8280920" cy="2052650"/>
          </a:xfrm>
        </p:spPr>
        <p:txBody>
          <a:bodyPr/>
          <a:lstStyle/>
          <a:p>
            <a:pPr marL="0" indent="0">
              <a:buNone/>
            </a:pPr>
            <a:r>
              <a:rPr lang="ja-JP" altLang="en-US" sz="2800" dirty="0"/>
              <a:t>④</a:t>
            </a:r>
            <a:r>
              <a:rPr lang="ja-JP" altLang="en-US" sz="2800" dirty="0">
                <a:solidFill>
                  <a:srgbClr val="C00000"/>
                </a:solidFill>
              </a:rPr>
              <a:t>塗料粒子</a:t>
            </a:r>
            <a:r>
              <a:rPr lang="ja-JP" altLang="en-US" sz="2800" dirty="0"/>
              <a:t>の多くはカソード面に付着して塗膜となる．</a:t>
            </a:r>
            <a:endParaRPr lang="en-US" altLang="ja-JP" sz="2800" dirty="0"/>
          </a:p>
          <a:p>
            <a:pPr marL="0" indent="0">
              <a:buNone/>
            </a:pPr>
            <a:r>
              <a:rPr lang="ja-JP" altLang="en-US" sz="2800" dirty="0"/>
              <a:t>⑤</a:t>
            </a:r>
            <a:r>
              <a:rPr lang="ja-JP" altLang="en-US" sz="2800" dirty="0">
                <a:solidFill>
                  <a:srgbClr val="C00000"/>
                </a:solidFill>
              </a:rPr>
              <a:t>塗料粒子</a:t>
            </a:r>
            <a:r>
              <a:rPr lang="ja-JP" altLang="en-US" sz="2800" dirty="0"/>
              <a:t>の一部は付着せずに</a:t>
            </a:r>
            <a:r>
              <a:rPr lang="ja-JP" altLang="en-US" sz="2800" dirty="0">
                <a:solidFill>
                  <a:srgbClr val="FF0000"/>
                </a:solidFill>
              </a:rPr>
              <a:t>拡散し，再溶解</a:t>
            </a:r>
            <a:r>
              <a:rPr lang="ja-JP" altLang="en-US" sz="2800" dirty="0"/>
              <a:t>する．</a:t>
            </a:r>
            <a:br>
              <a:rPr lang="en-US" altLang="ja-JP" sz="2800" dirty="0"/>
            </a:br>
            <a:br>
              <a:rPr lang="en-US" altLang="ja-JP" sz="2800" dirty="0"/>
            </a:br>
            <a:r>
              <a:rPr lang="ja-JP" altLang="en-US" sz="2800" dirty="0"/>
              <a:t>　</a:t>
            </a:r>
            <a:r>
              <a:rPr lang="ja-JP" altLang="en-US" sz="2800" u="sng" dirty="0"/>
              <a:t>④と⑤の比率が塗膜の電流密度・電圧降下に依存</a:t>
            </a:r>
            <a:endParaRPr kumimoji="1" lang="en-US" altLang="ja-JP" sz="2800" u="sng"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19</a:t>
            </a:fld>
            <a:endParaRPr lang="ja-JP" altLang="en-US" dirty="0"/>
          </a:p>
        </p:txBody>
      </p:sp>
      <p:grpSp>
        <p:nvGrpSpPr>
          <p:cNvPr id="5" name="グループ化 4"/>
          <p:cNvGrpSpPr/>
          <p:nvPr/>
        </p:nvGrpSpPr>
        <p:grpSpPr>
          <a:xfrm>
            <a:off x="539552" y="2672516"/>
            <a:ext cx="2088232" cy="1332148"/>
            <a:chOff x="2879812" y="2852936"/>
            <a:chExt cx="2088232" cy="1332148"/>
          </a:xfrm>
        </p:grpSpPr>
        <p:grpSp>
          <p:nvGrpSpPr>
            <p:cNvPr id="33" name="グループ化 32"/>
            <p:cNvGrpSpPr/>
            <p:nvPr/>
          </p:nvGrpSpPr>
          <p:grpSpPr>
            <a:xfrm>
              <a:off x="3275856" y="3212976"/>
              <a:ext cx="1368152" cy="720080"/>
              <a:chOff x="2937158" y="2981196"/>
              <a:chExt cx="1368152" cy="720080"/>
            </a:xfrm>
          </p:grpSpPr>
          <p:sp>
            <p:nvSpPr>
              <p:cNvPr id="7" name="円/楕円 6"/>
              <p:cNvSpPr/>
              <p:nvPr/>
            </p:nvSpPr>
            <p:spPr>
              <a:xfrm>
                <a:off x="2937158" y="2981196"/>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塗料</a:t>
                </a:r>
                <a:endParaRPr kumimoji="1" lang="en-US" altLang="ja-JP" dirty="0">
                  <a:solidFill>
                    <a:schemeClr val="tx1"/>
                  </a:solidFill>
                </a:endParaRPr>
              </a:p>
              <a:p>
                <a:pPr algn="ctr"/>
                <a:r>
                  <a:rPr lang="ja-JP" altLang="en-US" dirty="0">
                    <a:solidFill>
                      <a:schemeClr val="tx1"/>
                    </a:solidFill>
                  </a:rPr>
                  <a:t>イオン</a:t>
                </a:r>
                <a:endParaRPr kumimoji="1" lang="ja-JP" altLang="en-US" dirty="0">
                  <a:solidFill>
                    <a:schemeClr val="tx1"/>
                  </a:solidFill>
                </a:endParaRPr>
              </a:p>
            </p:txBody>
          </p:sp>
          <p:sp>
            <p:nvSpPr>
              <p:cNvPr id="8" name="テキスト ボックス 7"/>
              <p:cNvSpPr txBox="1"/>
              <p:nvPr/>
            </p:nvSpPr>
            <p:spPr>
              <a:xfrm>
                <a:off x="3784268" y="3125212"/>
                <a:ext cx="377026" cy="400110"/>
              </a:xfrm>
              <a:prstGeom prst="rect">
                <a:avLst/>
              </a:prstGeom>
              <a:noFill/>
            </p:spPr>
            <p:txBody>
              <a:bodyPr wrap="none" rtlCol="0">
                <a:spAutoFit/>
              </a:bodyPr>
              <a:lstStyle/>
              <a:p>
                <a:r>
                  <a:rPr kumimoji="1" lang="en-US" altLang="ja-JP" sz="2000" dirty="0">
                    <a:latin typeface="Cambria Math" pitchFamily="18" charset="0"/>
                    <a:ea typeface="Cambria Math" pitchFamily="18" charset="0"/>
                  </a:rPr>
                  <a:t>+</a:t>
                </a:r>
                <a:endParaRPr kumimoji="1" lang="ja-JP" altLang="en-US" sz="2000" dirty="0">
                  <a:latin typeface="Cambria Math" pitchFamily="18" charset="0"/>
                </a:endParaRPr>
              </a:p>
            </p:txBody>
          </p:sp>
        </p:grpSp>
        <mc:AlternateContent xmlns:mc="http://schemas.openxmlformats.org/markup-compatibility/2006" xmlns:a14="http://schemas.microsoft.com/office/drawing/2010/main">
          <mc:Choice Requires="a14">
            <p:sp>
              <p:nvSpPr>
                <p:cNvPr id="36" name="円/楕円 35"/>
                <p:cNvSpPr/>
                <p:nvPr/>
              </p:nvSpPr>
              <p:spPr>
                <a:xfrm>
                  <a:off x="2879812" y="371703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6" name="円/楕円 35"/>
                <p:cNvSpPr>
                  <a:spLocks noRot="1" noChangeAspect="1" noMove="1" noResize="1" noEditPoints="1" noAdjustHandles="1" noChangeArrowheads="1" noChangeShapeType="1" noTextEdit="1"/>
                </p:cNvSpPr>
                <p:nvPr/>
              </p:nvSpPr>
              <p:spPr>
                <a:xfrm>
                  <a:off x="2879812" y="3717032"/>
                  <a:ext cx="720080" cy="432048"/>
                </a:xfrm>
                <a:prstGeom prst="ellipse">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円/楕円 36"/>
                <p:cNvSpPr/>
                <p:nvPr/>
              </p:nvSpPr>
              <p:spPr>
                <a:xfrm>
                  <a:off x="3275856" y="28529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3275856" y="2852936"/>
                  <a:ext cx="720080" cy="432048"/>
                </a:xfrm>
                <a:prstGeom prst="ellipse">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円/楕円 5"/>
                <p:cNvSpPr/>
                <p:nvPr/>
              </p:nvSpPr>
              <p:spPr>
                <a:xfrm>
                  <a:off x="4247964" y="37530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247964" y="3753036"/>
                  <a:ext cx="720080" cy="432048"/>
                </a:xfrm>
                <a:prstGeom prst="ellipse">
                  <a:avLst/>
                </a:prstGeom>
                <a:blipFill rotWithShape="1">
                  <a:blip r:embed="rId8"/>
                  <a:stretch>
                    <a:fillRect/>
                  </a:stretch>
                </a:blipFill>
              </p:spPr>
              <p:txBody>
                <a:bodyPr/>
                <a:lstStyle/>
                <a:p>
                  <a:r>
                    <a:rPr lang="ja-JP" altLang="en-US">
                      <a:noFill/>
                    </a:rPr>
                    <a:t> </a:t>
                  </a:r>
                </a:p>
              </p:txBody>
            </p:sp>
          </mc:Fallback>
        </mc:AlternateContent>
      </p:grpSp>
      <p:sp>
        <p:nvSpPr>
          <p:cNvPr id="56" name="円/楕円 55"/>
          <p:cNvSpPr/>
          <p:nvPr/>
        </p:nvSpPr>
        <p:spPr>
          <a:xfrm>
            <a:off x="3995935" y="2230976"/>
            <a:ext cx="1777261" cy="51354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C00000"/>
                </a:solidFill>
              </a:rPr>
              <a:t>塗料</a:t>
            </a:r>
            <a:r>
              <a:rPr kumimoji="1" lang="ja-JP" altLang="en-US" sz="2000" dirty="0">
                <a:solidFill>
                  <a:srgbClr val="C00000"/>
                </a:solidFill>
              </a:rPr>
              <a:t>粒子</a:t>
            </a:r>
          </a:p>
        </p:txBody>
      </p:sp>
      <p:sp>
        <p:nvSpPr>
          <p:cNvPr id="19" name="テキスト ボックス 18"/>
          <p:cNvSpPr txBox="1"/>
          <p:nvPr/>
        </p:nvSpPr>
        <p:spPr>
          <a:xfrm>
            <a:off x="5773197" y="2960548"/>
            <a:ext cx="1031051" cy="400110"/>
          </a:xfrm>
          <a:prstGeom prst="rect">
            <a:avLst/>
          </a:prstGeom>
          <a:solidFill>
            <a:schemeClr val="bg1"/>
          </a:solidFill>
        </p:spPr>
        <p:txBody>
          <a:bodyPr wrap="none" rtlCol="0">
            <a:spAutoFit/>
          </a:bodyPr>
          <a:lstStyle/>
          <a:p>
            <a:r>
              <a:rPr kumimoji="1" lang="ja-JP" altLang="en-US" sz="2000" dirty="0"/>
              <a:t>カソード</a:t>
            </a:r>
          </a:p>
        </p:txBody>
      </p:sp>
      <p:sp>
        <p:nvSpPr>
          <p:cNvPr id="16" name="テキスト ボックス 15"/>
          <p:cNvSpPr txBox="1"/>
          <p:nvPr/>
        </p:nvSpPr>
        <p:spPr>
          <a:xfrm>
            <a:off x="5786147" y="2996552"/>
            <a:ext cx="1090109" cy="369332"/>
          </a:xfrm>
          <a:prstGeom prst="rect">
            <a:avLst/>
          </a:prstGeom>
          <a:solidFill>
            <a:schemeClr val="bg1"/>
          </a:solidFill>
        </p:spPr>
        <p:txBody>
          <a:bodyPr wrap="square" rtlCol="0">
            <a:spAutoFit/>
          </a:bodyPr>
          <a:lstStyle/>
          <a:p>
            <a:r>
              <a:rPr kumimoji="1" lang="ja-JP" altLang="en-US" dirty="0"/>
              <a:t>カソード</a:t>
            </a:r>
          </a:p>
        </p:txBody>
      </p:sp>
      <p:sp>
        <p:nvSpPr>
          <p:cNvPr id="17" name="右矢印 16"/>
          <p:cNvSpPr/>
          <p:nvPr/>
        </p:nvSpPr>
        <p:spPr>
          <a:xfrm rot="2642698">
            <a:off x="5506455" y="2609510"/>
            <a:ext cx="489204"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mc:AlternateContent xmlns:mc="http://schemas.openxmlformats.org/markup-compatibility/2006" xmlns:a14="http://schemas.microsoft.com/office/drawing/2010/main">
        <mc:Choice Requires="a14">
          <p:sp>
            <p:nvSpPr>
              <p:cNvPr id="20" name="円/楕円 19"/>
              <p:cNvSpPr/>
              <p:nvPr/>
            </p:nvSpPr>
            <p:spPr>
              <a:xfrm>
                <a:off x="5780630" y="2960548"/>
                <a:ext cx="915606" cy="49435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ja-JP" altLang="en-US" sz="2000" i="0" smtClean="0">
                          <a:solidFill>
                            <a:srgbClr val="C00000"/>
                          </a:solidFill>
                          <a:latin typeface="Cambria Math"/>
                        </a:rPr>
                        <m:t>塗</m:t>
                      </m:r>
                      <m:r>
                        <a:rPr lang="ja-JP" altLang="en-US" sz="2000" b="0" i="0" smtClean="0">
                          <a:solidFill>
                            <a:srgbClr val="C00000"/>
                          </a:solidFill>
                          <a:latin typeface="Cambria Math"/>
                        </a:rPr>
                        <m:t>膜</m:t>
                      </m:r>
                    </m:oMath>
                  </m:oMathPara>
                </a14:m>
                <a:endParaRPr kumimoji="1" lang="ja-JP" altLang="en-US" sz="2000" dirty="0">
                  <a:solidFill>
                    <a:srgbClr val="C00000"/>
                  </a:solidFill>
                </a:endParaRPr>
              </a:p>
            </p:txBody>
          </p:sp>
        </mc:Choice>
        <mc:Fallback xmlns="">
          <p:sp>
            <p:nvSpPr>
              <p:cNvPr id="20" name="円/楕円 19"/>
              <p:cNvSpPr>
                <a:spLocks noRot="1" noChangeAspect="1" noMove="1" noResize="1" noEditPoints="1" noAdjustHandles="1" noChangeArrowheads="1" noChangeShapeType="1" noTextEdit="1"/>
              </p:cNvSpPr>
              <p:nvPr/>
            </p:nvSpPr>
            <p:spPr>
              <a:xfrm>
                <a:off x="5780630" y="2960548"/>
                <a:ext cx="915606" cy="494351"/>
              </a:xfrm>
              <a:prstGeom prst="ellipse">
                <a:avLst/>
              </a:prstGeom>
              <a:blipFill rotWithShape="1">
                <a:blip r:embed="rId9"/>
                <a:stretch>
                  <a:fillRect/>
                </a:stretch>
              </a:blipFill>
              <a:ln>
                <a:solidFill>
                  <a:srgbClr val="00B050"/>
                </a:solidFill>
              </a:ln>
            </p:spPr>
            <p:txBody>
              <a:bodyPr/>
              <a:lstStyle/>
              <a:p>
                <a:r>
                  <a:rPr lang="ja-JP" altLang="en-US">
                    <a:noFill/>
                  </a:rPr>
                  <a:t> </a:t>
                </a:r>
              </a:p>
            </p:txBody>
          </p:sp>
        </mc:Fallback>
      </mc:AlternateContent>
      <p:sp>
        <p:nvSpPr>
          <p:cNvPr id="10" name="フリーフォーム 9"/>
          <p:cNvSpPr/>
          <p:nvPr/>
        </p:nvSpPr>
        <p:spPr>
          <a:xfrm>
            <a:off x="2348344" y="2760207"/>
            <a:ext cx="2517133" cy="888762"/>
          </a:xfrm>
          <a:custGeom>
            <a:avLst/>
            <a:gdLst>
              <a:gd name="connsiteX0" fmla="*/ 2171700 w 2666770"/>
              <a:gd name="connsiteY0" fmla="*/ 0 h 872258"/>
              <a:gd name="connsiteX1" fmla="*/ 2514600 w 2666770"/>
              <a:gd name="connsiteY1" fmla="*/ 820882 h 872258"/>
              <a:gd name="connsiteX2" fmla="*/ 0 w 2666770"/>
              <a:gd name="connsiteY2" fmla="*/ 716973 h 872258"/>
              <a:gd name="connsiteX0" fmla="*/ 2171700 w 2517133"/>
              <a:gd name="connsiteY0" fmla="*/ 0 h 888762"/>
              <a:gd name="connsiteX1" fmla="*/ 2306782 w 2517133"/>
              <a:gd name="connsiteY1" fmla="*/ 841664 h 888762"/>
              <a:gd name="connsiteX2" fmla="*/ 0 w 2517133"/>
              <a:gd name="connsiteY2" fmla="*/ 716973 h 888762"/>
            </a:gdLst>
            <a:ahLst/>
            <a:cxnLst>
              <a:cxn ang="0">
                <a:pos x="connsiteX0" y="connsiteY0"/>
              </a:cxn>
              <a:cxn ang="0">
                <a:pos x="connsiteX1" y="connsiteY1"/>
              </a:cxn>
              <a:cxn ang="0">
                <a:pos x="connsiteX2" y="connsiteY2"/>
              </a:cxn>
            </a:cxnLst>
            <a:rect l="l" t="t" r="r" b="b"/>
            <a:pathLst>
              <a:path w="2517133" h="888762">
                <a:moveTo>
                  <a:pt x="2171700" y="0"/>
                </a:moveTo>
                <a:cubicBezTo>
                  <a:pt x="2524125" y="350693"/>
                  <a:pt x="2668732" y="722169"/>
                  <a:pt x="2306782" y="841664"/>
                </a:cubicBezTo>
                <a:cubicBezTo>
                  <a:pt x="1944832" y="961159"/>
                  <a:pt x="1076325" y="828675"/>
                  <a:pt x="0" y="716973"/>
                </a:cubicBezTo>
              </a:path>
            </a:pathLst>
          </a:custGeom>
          <a:noFill/>
          <a:ln w="38100">
            <a:solidFill>
              <a:srgbClr val="FF0000"/>
            </a:solidFill>
            <a:prstDash val="sysDot"/>
            <a:headEnd type="none"/>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1" name="テキスト ボックス 20"/>
          <p:cNvSpPr txBox="1"/>
          <p:nvPr/>
        </p:nvSpPr>
        <p:spPr>
          <a:xfrm>
            <a:off x="592539" y="1857018"/>
            <a:ext cx="1595309" cy="707886"/>
          </a:xfrm>
          <a:prstGeom prst="rect">
            <a:avLst/>
          </a:prstGeom>
          <a:noFill/>
        </p:spPr>
        <p:txBody>
          <a:bodyPr wrap="none" rtlCol="0">
            <a:spAutoFit/>
          </a:bodyPr>
          <a:lstStyle/>
          <a:p>
            <a:pPr algn="ctr"/>
            <a:r>
              <a:rPr kumimoji="1" lang="ja-JP" altLang="en-US" sz="2000" dirty="0">
                <a:solidFill>
                  <a:srgbClr val="FF0000"/>
                </a:solidFill>
              </a:rPr>
              <a:t>一部は</a:t>
            </a:r>
            <a:endParaRPr kumimoji="1" lang="en-US" altLang="ja-JP" sz="2000" dirty="0">
              <a:solidFill>
                <a:srgbClr val="FF0000"/>
              </a:solidFill>
            </a:endParaRPr>
          </a:p>
          <a:p>
            <a:pPr algn="ctr"/>
            <a:r>
              <a:rPr kumimoji="1" lang="ja-JP" altLang="en-US" sz="2000" dirty="0">
                <a:solidFill>
                  <a:srgbClr val="FF0000"/>
                </a:solidFill>
              </a:rPr>
              <a:t>拡散・再溶解</a:t>
            </a:r>
            <a:endParaRPr lang="ja-JP" altLang="en-US" sz="2000" dirty="0">
              <a:solidFill>
                <a:srgbClr val="FF0000"/>
              </a:solidFill>
            </a:endParaRPr>
          </a:p>
        </p:txBody>
      </p:sp>
    </p:spTree>
    <p:extLst>
      <p:ext uri="{BB962C8B-B14F-4D97-AF65-F5344CB8AC3E}">
        <p14:creationId xmlns:p14="http://schemas.microsoft.com/office/powerpoint/2010/main" val="5941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研究背景</a:t>
            </a:r>
          </a:p>
        </p:txBody>
      </p:sp>
      <p:sp>
        <p:nvSpPr>
          <p:cNvPr id="3" name="コンテンツ プレースホルダー 2"/>
          <p:cNvSpPr>
            <a:spLocks noGrp="1"/>
          </p:cNvSpPr>
          <p:nvPr>
            <p:ph idx="1"/>
          </p:nvPr>
        </p:nvSpPr>
        <p:spPr>
          <a:xfrm>
            <a:off x="251520" y="2564904"/>
            <a:ext cx="8630543" cy="3813646"/>
          </a:xfrm>
        </p:spPr>
        <p:txBody>
          <a:bodyPr/>
          <a:lstStyle/>
          <a:p>
            <a:pPr marL="0" indent="0" algn="ctr">
              <a:buNone/>
            </a:pPr>
            <a:r>
              <a:rPr kumimoji="1" lang="ja-JP" altLang="en-US" sz="2800" b="1" dirty="0">
                <a:effectLst>
                  <a:outerShdw blurRad="38100" dist="38100" dir="2700000" algn="tl">
                    <a:srgbClr val="000000">
                      <a:alpha val="43137"/>
                    </a:srgbClr>
                  </a:outerShdw>
                </a:effectLst>
              </a:rPr>
              <a:t>電着塗装</a:t>
            </a:r>
            <a:r>
              <a:rPr kumimoji="1" lang="ja-JP" altLang="en-US" sz="2800" dirty="0"/>
              <a:t>は比較的均一な塗膜を生成出来る．</a:t>
            </a:r>
            <a:br>
              <a:rPr lang="en-US" altLang="ja-JP" sz="2800" dirty="0"/>
            </a:br>
            <a:r>
              <a:rPr lang="ja-JP" altLang="en-US" sz="2800" dirty="0"/>
              <a:t>ただし，袋状の部位では均一性が保たれない．</a:t>
            </a:r>
            <a:br>
              <a:rPr lang="en-US" altLang="ja-JP" sz="2800" dirty="0"/>
            </a:br>
            <a:r>
              <a:rPr lang="ja-JP" altLang="en-US" sz="2800" b="1" spc="200" dirty="0"/>
              <a:t>⇒</a:t>
            </a:r>
            <a:r>
              <a:rPr lang="ja-JP" altLang="en-US" sz="2800" dirty="0"/>
              <a:t>最低膜厚を保証する</a:t>
            </a:r>
            <a:r>
              <a:rPr lang="ja-JP" altLang="en-US" sz="2800" dirty="0">
                <a:solidFill>
                  <a:srgbClr val="C00000"/>
                </a:solidFill>
              </a:rPr>
              <a:t>プロセス最適化</a:t>
            </a:r>
            <a:r>
              <a:rPr lang="ja-JP" altLang="en-US" sz="2800" dirty="0"/>
              <a:t>が必要</a:t>
            </a:r>
            <a:endParaRPr lang="en-US" altLang="ja-JP" sz="2800" dirty="0"/>
          </a:p>
          <a:p>
            <a:pPr marL="0" indent="0">
              <a:buNone/>
            </a:pPr>
            <a:r>
              <a:rPr lang="ja-JP" altLang="en-US" sz="2800" dirty="0"/>
              <a:t>＜設計パラメータ＞</a:t>
            </a:r>
            <a:endParaRPr lang="en-US" altLang="ja-JP" sz="2800" dirty="0"/>
          </a:p>
          <a:p>
            <a:pPr lvl="1"/>
            <a:r>
              <a:rPr lang="ja-JP" altLang="en-US" dirty="0"/>
              <a:t>電極の数，位置，昇圧パターン</a:t>
            </a:r>
            <a:endParaRPr lang="en-US" altLang="ja-JP" dirty="0"/>
          </a:p>
          <a:p>
            <a:pPr lvl="1"/>
            <a:r>
              <a:rPr lang="ja-JP" altLang="en-US" dirty="0"/>
              <a:t>電着穴の数，位置，大きさ　など</a:t>
            </a:r>
            <a:endParaRPr lang="en-US" altLang="ja-JP" dirty="0"/>
          </a:p>
          <a:p>
            <a:pPr marL="0" indent="0" algn="ctr">
              <a:buNone/>
            </a:pPr>
            <a:r>
              <a:rPr lang="ja-JP" altLang="en-US" sz="2800" dirty="0">
                <a:solidFill>
                  <a:srgbClr val="0000CC"/>
                </a:solidFill>
              </a:rPr>
              <a:t>経験と勘頼みの最適化</a:t>
            </a:r>
            <a:r>
              <a:rPr lang="ja-JP" altLang="en-US" sz="2800" dirty="0"/>
              <a:t>は困難</a:t>
            </a:r>
            <a:endParaRPr lang="en-US" altLang="ja-JP" sz="2800" dirty="0"/>
          </a:p>
          <a:p>
            <a:pPr marL="0" indent="0" algn="ctr">
              <a:buNone/>
            </a:pPr>
            <a:r>
              <a:rPr lang="ja-JP" altLang="en-US" sz="2800" dirty="0">
                <a:solidFill>
                  <a:srgbClr val="FF0000"/>
                </a:solidFill>
              </a:rPr>
              <a:t>数値解析による最適化</a:t>
            </a:r>
            <a:r>
              <a:rPr lang="ja-JP" altLang="en-US" sz="2800" dirty="0"/>
              <a:t>に期待</a:t>
            </a:r>
            <a:endParaRPr lang="en-US" altLang="ja-JP" sz="2800" dirty="0"/>
          </a:p>
          <a:p>
            <a:pPr marL="0" indent="0">
              <a:buNone/>
            </a:pPr>
            <a:endParaRPr lang="en-US" altLang="ja-JP" dirty="0"/>
          </a:p>
          <a:p>
            <a:pPr lvl="1"/>
            <a:endParaRPr lang="en-US" altLang="ja-JP"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a:t>
            </a:fld>
            <a:endParaRPr lang="ja-JP" altLang="en-US" dirty="0"/>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2900" b="9781"/>
          <a:stretch/>
        </p:blipFill>
        <p:spPr bwMode="auto">
          <a:xfrm>
            <a:off x="1535191" y="656692"/>
            <a:ext cx="6061145" cy="194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7528857" y="1258268"/>
            <a:ext cx="1531188" cy="923330"/>
          </a:xfrm>
          <a:prstGeom prst="rect">
            <a:avLst/>
          </a:prstGeom>
          <a:noFill/>
        </p:spPr>
        <p:txBody>
          <a:bodyPr wrap="none" rtlCol="0">
            <a:spAutoFit/>
          </a:bodyPr>
          <a:lstStyle/>
          <a:p>
            <a:r>
              <a:rPr kumimoji="1" lang="ja-JP" altLang="en-US" dirty="0"/>
              <a:t>画像出典</a:t>
            </a:r>
            <a:r>
              <a:rPr lang="ja-JP" altLang="en-US" dirty="0"/>
              <a:t>：</a:t>
            </a:r>
            <a:endParaRPr lang="en-US" altLang="ja-JP" dirty="0"/>
          </a:p>
          <a:p>
            <a:r>
              <a:rPr lang="en-US" altLang="ja-JP" dirty="0">
                <a:hlinkClick r:id="rId4"/>
              </a:rPr>
              <a:t>http://www.</a:t>
            </a:r>
          </a:p>
          <a:p>
            <a:r>
              <a:rPr lang="en-US" altLang="ja-JP" dirty="0">
                <a:hlinkClick r:id="rId4"/>
              </a:rPr>
              <a:t>rodip.com.br/</a:t>
            </a:r>
            <a:endParaRPr kumimoji="1" lang="en-US" altLang="ja-JP" dirty="0"/>
          </a:p>
        </p:txBody>
      </p:sp>
    </p:spTree>
    <p:extLst>
      <p:ext uri="{BB962C8B-B14F-4D97-AF65-F5344CB8AC3E}">
        <p14:creationId xmlns:p14="http://schemas.microsoft.com/office/powerpoint/2010/main" val="747731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pPr marL="0" indent="0">
              <a:buNone/>
            </a:pPr>
            <a:endParaRPr lang="en-US" altLang="ja-JP" sz="4000" dirty="0"/>
          </a:p>
          <a:p>
            <a:endParaRPr kumimoji="1" lang="en-US" altLang="ja-JP" sz="4000" dirty="0"/>
          </a:p>
          <a:p>
            <a:pPr marL="0" indent="0">
              <a:buNone/>
            </a:pPr>
            <a:endParaRPr lang="en-US" altLang="ja-JP" sz="4000" dirty="0"/>
          </a:p>
          <a:p>
            <a:pPr marL="0" indent="0" algn="ctr">
              <a:buNone/>
            </a:pPr>
            <a:r>
              <a:rPr lang="ja-JP" altLang="en-US" sz="4000" dirty="0"/>
              <a:t>４つの電気化学的数理モデルの構築</a:t>
            </a:r>
            <a:endParaRPr lang="en-US" altLang="ja-JP" sz="4000" dirty="0"/>
          </a:p>
          <a:p>
            <a:pPr marL="0" indent="0" algn="ctr">
              <a:buNone/>
            </a:pPr>
            <a:endParaRPr lang="en-US" altLang="ja-JP" sz="2800" dirty="0"/>
          </a:p>
          <a:p>
            <a:pPr marL="0" indent="0" algn="ctr">
              <a:buNone/>
            </a:pPr>
            <a:r>
              <a:rPr lang="ja-JP" altLang="en-US" sz="2800" u="sng" dirty="0"/>
              <a:t>時間の都合上結果のみ示します．</a:t>
            </a:r>
            <a:endParaRPr lang="en-US" altLang="ja-JP" sz="2800" u="sng" dirty="0"/>
          </a:p>
          <a:p>
            <a:pPr marL="0" indent="0" algn="ctr">
              <a:buNone/>
            </a:pPr>
            <a:r>
              <a:rPr lang="ja-JP" altLang="en-US" sz="2800" u="sng" dirty="0"/>
              <a:t>詳細は予稿集を参照してください．</a:t>
            </a:r>
          </a:p>
          <a:p>
            <a:endParaRPr lang="en-US" altLang="ja-JP" sz="4000"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20</a:t>
            </a:fld>
            <a:endParaRPr lang="ja-JP" altLang="en-US" dirty="0"/>
          </a:p>
        </p:txBody>
      </p:sp>
    </p:spTree>
    <p:extLst>
      <p:ext uri="{BB962C8B-B14F-4D97-AF65-F5344CB8AC3E}">
        <p14:creationId xmlns:p14="http://schemas.microsoft.com/office/powerpoint/2010/main" val="1191188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一枚板電着の等価回路</a:t>
            </a:r>
          </a:p>
        </p:txBody>
      </p:sp>
      <p:sp>
        <p:nvSpPr>
          <p:cNvPr id="3" name="コンテンツ プレースホルダー 2"/>
          <p:cNvSpPr>
            <a:spLocks noGrp="1"/>
          </p:cNvSpPr>
          <p:nvPr>
            <p:ph idx="1"/>
          </p:nvPr>
        </p:nvSpPr>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ja-JP" altLang="en-US" dirty="0"/>
              <a:t>一枚板電着を等価回路に変換</a:t>
            </a:r>
            <a:endParaRPr kumimoji="1" lang="en-US" altLang="ja-JP" dirty="0"/>
          </a:p>
          <a:p>
            <a:r>
              <a:rPr lang="en-US" altLang="ja-JP" i="1" dirty="0" err="1">
                <a:latin typeface="Symbol" pitchFamily="18" charset="2"/>
              </a:rPr>
              <a:t>Df</a:t>
            </a:r>
            <a:r>
              <a:rPr lang="en-US" altLang="ja-JP" baseline="-25000" dirty="0" err="1"/>
              <a:t>sol</a:t>
            </a:r>
            <a:r>
              <a:rPr lang="ja-JP" altLang="en-US" dirty="0">
                <a:latin typeface="Symbol" pitchFamily="18" charset="2"/>
              </a:rPr>
              <a:t>は塗料の電気抵抗率，形状，電流から簡単に計算できる</a:t>
            </a:r>
            <a:endParaRPr kumimoji="1" lang="en-US" altLang="ja-JP" dirty="0"/>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21</a:t>
            </a:fld>
            <a:endParaRPr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6" y="657625"/>
            <a:ext cx="5913120" cy="3137573"/>
          </a:xfrm>
          <a:prstGeom prst="rect">
            <a:avLst/>
          </a:prstGeom>
        </p:spPr>
      </p:pic>
      <p:sp>
        <p:nvSpPr>
          <p:cNvPr id="7" name="円/楕円 6"/>
          <p:cNvSpPr/>
          <p:nvPr/>
        </p:nvSpPr>
        <p:spPr>
          <a:xfrm>
            <a:off x="2015716" y="1340767"/>
            <a:ext cx="497552"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404040"/>
                </a:solidFill>
                <a:latin typeface="Century" pitchFamily="18" charset="0"/>
              </a:rPr>
              <a:t>I</a:t>
            </a:r>
            <a:endParaRPr kumimoji="1" lang="ja-JP" altLang="en-US" sz="3200" dirty="0">
              <a:solidFill>
                <a:srgbClr val="404040"/>
              </a:solidFill>
              <a:latin typeface="Century" pitchFamily="18" charset="0"/>
            </a:endParaRPr>
          </a:p>
        </p:txBody>
      </p:sp>
      <p:sp>
        <p:nvSpPr>
          <p:cNvPr id="10" name="フリーフォーム 9"/>
          <p:cNvSpPr/>
          <p:nvPr/>
        </p:nvSpPr>
        <p:spPr>
          <a:xfrm>
            <a:off x="1787703" y="3292822"/>
            <a:ext cx="1345915" cy="811658"/>
          </a:xfrm>
          <a:custGeom>
            <a:avLst/>
            <a:gdLst>
              <a:gd name="connsiteX0" fmla="*/ 1419474 w 1548984"/>
              <a:gd name="connsiteY0" fmla="*/ 0 h 907459"/>
              <a:gd name="connsiteX1" fmla="*/ 1419474 w 1548984"/>
              <a:gd name="connsiteY1" fmla="*/ 811658 h 907459"/>
              <a:gd name="connsiteX2" fmla="*/ 73559 w 1548984"/>
              <a:gd name="connsiteY2" fmla="*/ 801384 h 907459"/>
              <a:gd name="connsiteX3" fmla="*/ 83834 w 1548984"/>
              <a:gd name="connsiteY3" fmla="*/ 0 h 907459"/>
              <a:gd name="connsiteX0" fmla="*/ 1345915 w 1475425"/>
              <a:gd name="connsiteY0" fmla="*/ 0 h 907459"/>
              <a:gd name="connsiteX1" fmla="*/ 1345915 w 1475425"/>
              <a:gd name="connsiteY1" fmla="*/ 811658 h 907459"/>
              <a:gd name="connsiteX2" fmla="*/ 0 w 1475425"/>
              <a:gd name="connsiteY2" fmla="*/ 801384 h 907459"/>
              <a:gd name="connsiteX3" fmla="*/ 10275 w 1475425"/>
              <a:gd name="connsiteY3" fmla="*/ 0 h 907459"/>
              <a:gd name="connsiteX0" fmla="*/ 1345915 w 1475425"/>
              <a:gd name="connsiteY0" fmla="*/ 0 h 811658"/>
              <a:gd name="connsiteX1" fmla="*/ 1345915 w 1475425"/>
              <a:gd name="connsiteY1" fmla="*/ 811658 h 811658"/>
              <a:gd name="connsiteX2" fmla="*/ 0 w 1475425"/>
              <a:gd name="connsiteY2" fmla="*/ 801384 h 811658"/>
              <a:gd name="connsiteX3" fmla="*/ 10275 w 1475425"/>
              <a:gd name="connsiteY3" fmla="*/ 0 h 811658"/>
              <a:gd name="connsiteX0" fmla="*/ 1345915 w 1345915"/>
              <a:gd name="connsiteY0" fmla="*/ 0 h 811658"/>
              <a:gd name="connsiteX1" fmla="*/ 1345915 w 1345915"/>
              <a:gd name="connsiteY1" fmla="*/ 811658 h 811658"/>
              <a:gd name="connsiteX2" fmla="*/ 0 w 1345915"/>
              <a:gd name="connsiteY2" fmla="*/ 801384 h 811658"/>
              <a:gd name="connsiteX3" fmla="*/ 10275 w 1345915"/>
              <a:gd name="connsiteY3" fmla="*/ 0 h 811658"/>
            </a:gdLst>
            <a:ahLst/>
            <a:cxnLst>
              <a:cxn ang="0">
                <a:pos x="connsiteX0" y="connsiteY0"/>
              </a:cxn>
              <a:cxn ang="0">
                <a:pos x="connsiteX1" y="connsiteY1"/>
              </a:cxn>
              <a:cxn ang="0">
                <a:pos x="connsiteX2" y="connsiteY2"/>
              </a:cxn>
              <a:cxn ang="0">
                <a:pos x="connsiteX3" y="connsiteY3"/>
              </a:cxn>
            </a:cxnLst>
            <a:rect l="l" t="t" r="r" b="b"/>
            <a:pathLst>
              <a:path w="1345915" h="811658">
                <a:moveTo>
                  <a:pt x="1345915" y="0"/>
                </a:moveTo>
                <a:lnTo>
                  <a:pt x="1345915" y="811658"/>
                </a:lnTo>
                <a:lnTo>
                  <a:pt x="0" y="801384"/>
                </a:lnTo>
                <a:lnTo>
                  <a:pt x="1027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202240" y="3825043"/>
            <a:ext cx="497552"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404040"/>
                </a:solidFill>
                <a:latin typeface="Century" pitchFamily="18" charset="0"/>
              </a:rPr>
              <a:t>V</a:t>
            </a:r>
            <a:endParaRPr kumimoji="1" lang="ja-JP" altLang="en-US" sz="3200" dirty="0">
              <a:solidFill>
                <a:srgbClr val="404040"/>
              </a:solidFill>
              <a:latin typeface="Century" pitchFamily="18" charset="0"/>
            </a:endParaRPr>
          </a:p>
        </p:txBody>
      </p:sp>
    </p:spTree>
    <p:extLst>
      <p:ext uri="{BB962C8B-B14F-4D97-AF65-F5344CB8AC3E}">
        <p14:creationId xmlns:p14="http://schemas.microsoft.com/office/powerpoint/2010/main" val="1884552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１．アノード分極抵抗モデル</a:t>
            </a:r>
          </a:p>
        </p:txBody>
      </p:sp>
      <p:sp>
        <p:nvSpPr>
          <p:cNvPr id="3" name="コンテンツ プレースホルダー 2"/>
          <p:cNvSpPr>
            <a:spLocks noGrp="1"/>
          </p:cNvSpPr>
          <p:nvPr>
            <p:ph idx="1"/>
          </p:nvPr>
        </p:nvSpPr>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pPr marL="0" indent="0">
              <a:buNone/>
            </a:pPr>
            <a:endParaRPr lang="en-US" altLang="ja-JP" dirty="0">
              <a:solidFill>
                <a:srgbClr val="0000CC"/>
              </a:solidFill>
            </a:endParaRPr>
          </a:p>
          <a:p>
            <a:pPr marL="0" indent="0">
              <a:buNone/>
            </a:pPr>
            <a:endParaRPr lang="en-US" altLang="ja-JP" sz="1000" dirty="0">
              <a:solidFill>
                <a:srgbClr val="0000CC"/>
              </a:solidFill>
            </a:endParaRPr>
          </a:p>
          <a:p>
            <a:pPr marL="0" indent="0" algn="ctr">
              <a:buNone/>
            </a:pPr>
            <a:r>
              <a:rPr lang="en-US" altLang="ja-JP" dirty="0" err="1">
                <a:solidFill>
                  <a:srgbClr val="0000CC"/>
                </a:solidFill>
              </a:rPr>
              <a:t>Buttler-Volmer</a:t>
            </a:r>
            <a:r>
              <a:rPr lang="ja-JP" altLang="en-US" dirty="0">
                <a:solidFill>
                  <a:srgbClr val="0000CC"/>
                </a:solidFill>
              </a:rPr>
              <a:t>の分極曲線</a:t>
            </a:r>
            <a:r>
              <a:rPr lang="ja-JP" altLang="en-US" dirty="0"/>
              <a:t>で最小二乗近似</a:t>
            </a:r>
            <a:endParaRPr lang="en-US" altLang="ja-JP"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22</a:t>
            </a:fld>
            <a:endParaRPr lang="ja-JP" altLang="en-US" dirty="0"/>
          </a:p>
        </p:txBody>
      </p:sp>
      <p:sp>
        <p:nvSpPr>
          <p:cNvPr id="7" name="テキスト ボックス 6"/>
          <p:cNvSpPr txBox="1"/>
          <p:nvPr/>
        </p:nvSpPr>
        <p:spPr>
          <a:xfrm>
            <a:off x="7420451" y="2276872"/>
            <a:ext cx="1723549" cy="707886"/>
          </a:xfrm>
          <a:prstGeom prst="rect">
            <a:avLst/>
          </a:prstGeom>
          <a:noFill/>
        </p:spPr>
        <p:txBody>
          <a:bodyPr wrap="none" rtlCol="0">
            <a:spAutoFit/>
          </a:bodyPr>
          <a:lstStyle/>
          <a:p>
            <a:r>
              <a:rPr kumimoji="1" lang="ja-JP" altLang="en-US" sz="2000" dirty="0">
                <a:solidFill>
                  <a:srgbClr val="FF0000"/>
                </a:solidFill>
              </a:rPr>
              <a:t>赤点が実験値</a:t>
            </a:r>
            <a:endParaRPr kumimoji="1" lang="en-US" altLang="ja-JP" sz="2000" dirty="0">
              <a:solidFill>
                <a:srgbClr val="FF0000"/>
              </a:solidFill>
            </a:endParaRPr>
          </a:p>
          <a:p>
            <a:r>
              <a:rPr lang="ja-JP" altLang="en-US" sz="2000" dirty="0">
                <a:solidFill>
                  <a:srgbClr val="0000CC"/>
                </a:solidFill>
              </a:rPr>
              <a:t>青線が近似値</a:t>
            </a:r>
            <a:endParaRPr kumimoji="1" lang="ja-JP" altLang="en-US" sz="2000" dirty="0">
              <a:solidFill>
                <a:srgbClr val="0000CC"/>
              </a:solidFill>
            </a:endParaRPr>
          </a:p>
        </p:txBody>
      </p:sp>
      <p:grpSp>
        <p:nvGrpSpPr>
          <p:cNvPr id="11" name="グループ化 10"/>
          <p:cNvGrpSpPr/>
          <p:nvPr/>
        </p:nvGrpSpPr>
        <p:grpSpPr>
          <a:xfrm>
            <a:off x="575556" y="998690"/>
            <a:ext cx="797719" cy="2921592"/>
            <a:chOff x="1396351" y="998690"/>
            <a:chExt cx="797719" cy="2921592"/>
          </a:xfrm>
        </p:grpSpPr>
        <p:sp>
          <p:nvSpPr>
            <p:cNvPr id="8" name="テキスト ボックス 7"/>
            <p:cNvSpPr txBox="1"/>
            <p:nvPr/>
          </p:nvSpPr>
          <p:spPr>
            <a:xfrm>
              <a:off x="1559278" y="998690"/>
              <a:ext cx="492443" cy="2173014"/>
            </a:xfrm>
            <a:prstGeom prst="rect">
              <a:avLst/>
            </a:prstGeom>
            <a:solidFill>
              <a:schemeClr val="bg1"/>
            </a:solidFill>
          </p:spPr>
          <p:txBody>
            <a:bodyPr vert="eaVert" wrap="square" rtlCol="0">
              <a:spAutoFit/>
            </a:bodyPr>
            <a:lstStyle/>
            <a:p>
              <a:r>
                <a:rPr lang="ja-JP" altLang="en-US" sz="2000" dirty="0"/>
                <a:t>アノード電流密度</a:t>
              </a:r>
              <a:endParaRPr kumimoji="1" lang="ja-JP" altLang="en-US" sz="2000" dirty="0"/>
            </a:p>
          </p:txBody>
        </p:sp>
        <mc:AlternateContent xmlns:mc="http://schemas.openxmlformats.org/markup-compatibility/2006" xmlns:a14="http://schemas.microsoft.com/office/drawing/2010/main">
          <mc:Choice Requires="a14">
            <p:sp>
              <p:nvSpPr>
                <p:cNvPr id="9" name="テキスト ボックス 8"/>
                <p:cNvSpPr txBox="1"/>
                <p:nvPr/>
              </p:nvSpPr>
              <p:spPr>
                <a:xfrm>
                  <a:off x="1396351" y="2996952"/>
                  <a:ext cx="797719" cy="923330"/>
                </a:xfrm>
                <a:prstGeom prst="rect">
                  <a:avLst/>
                </a:prstGeom>
                <a:solidFill>
                  <a:schemeClr val="bg1"/>
                </a:solidFill>
              </p:spPr>
              <p:txBody>
                <a:bodyPr wrap="none" lIns="0" tIns="0" rIns="0" bIns="0"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b="0" i="0" smtClean="0">
                              <a:latin typeface="Cambria Math"/>
                              <a:ea typeface="Cambria Math" pitchFamily="18" charset="0"/>
                            </a:rPr>
                            <m:t>ano</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a:p>
                  <a:pPr algn="ctr"/>
                  <a:endParaRPr lang="ja-JP" altLang="en-US" sz="2000" dirty="0">
                    <a:latin typeface="Cambria Math" pitchFamily="18" charset="0"/>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396351" y="2996952"/>
                  <a:ext cx="797719" cy="923330"/>
                </a:xfrm>
                <a:prstGeom prst="rect">
                  <a:avLst/>
                </a:prstGeom>
                <a:blipFill rotWithShape="1">
                  <a:blip r:embed="rId3"/>
                  <a:stretch>
                    <a:fillRect l="-19084" t="-8609" r="-16794"/>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0" name="テキスト ボックス 9"/>
              <p:cNvSpPr txBox="1"/>
              <p:nvPr/>
            </p:nvSpPr>
            <p:spPr>
              <a:xfrm>
                <a:off x="2123728" y="4293096"/>
                <a:ext cx="4829194" cy="400110"/>
              </a:xfrm>
              <a:prstGeom prst="rect">
                <a:avLst/>
              </a:prstGeom>
              <a:solidFill>
                <a:schemeClr val="bg1"/>
              </a:solidFill>
            </p:spPr>
            <p:txBody>
              <a:bodyPr wrap="square" rtlCol="0">
                <a:spAutoFit/>
              </a:bodyPr>
              <a:lstStyle/>
              <a:p>
                <a:pPr algn="ctr"/>
                <a:r>
                  <a:rPr lang="ja-JP" altLang="en-US" sz="2000" dirty="0"/>
                  <a:t>アノード表面での電圧降下 </a:t>
                </a: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m:rPr>
                            <m:sty m:val="p"/>
                          </m:rPr>
                          <a:rPr lang="en-US" altLang="ja-JP" sz="2000" b="0" i="0" smtClean="0">
                            <a:latin typeface="Cambria Math"/>
                            <a:ea typeface="Cambria Math" pitchFamily="18" charset="0"/>
                          </a:rPr>
                          <m:t>Δ</m:t>
                        </m:r>
                        <m:r>
                          <a:rPr lang="en-US" altLang="ja-JP" sz="2000" b="0" i="1" smtClean="0">
                            <a:latin typeface="Cambria Math"/>
                            <a:ea typeface="Cambria Math" pitchFamily="18" charset="0"/>
                          </a:rPr>
                          <m:t>𝜙</m:t>
                        </m:r>
                      </m:e>
                      <m:sub>
                        <m:r>
                          <m:rPr>
                            <m:sty m:val="p"/>
                          </m:rPr>
                          <a:rPr lang="en-US" altLang="ja-JP" sz="2000">
                            <a:latin typeface="Cambria Math"/>
                            <a:ea typeface="Cambria Math" pitchFamily="18" charset="0"/>
                          </a:rPr>
                          <m:t>ano</m:t>
                        </m:r>
                      </m:sub>
                    </m:sSub>
                  </m:oMath>
                </a14:m>
                <a:r>
                  <a:rPr lang="en-US" altLang="ja-JP" sz="2000" dirty="0">
                    <a:latin typeface="Cambria Math" pitchFamily="18" charset="0"/>
                    <a:ea typeface="Cambria Math" pitchFamily="18" charset="0"/>
                  </a:rPr>
                  <a:t>) [</a:t>
                </a:r>
                <a14:m>
                  <m:oMath xmlns:m="http://schemas.openxmlformats.org/officeDocument/2006/math">
                    <m:r>
                      <m:rPr>
                        <m:sty m:val="p"/>
                      </m:rPr>
                      <a:rPr lang="en-US" altLang="ja-JP" sz="2000" b="0" i="0" smtClean="0">
                        <a:latin typeface="Cambria Math"/>
                        <a:ea typeface="Cambria Math" pitchFamily="18" charset="0"/>
                      </a:rPr>
                      <m:t>V</m:t>
                    </m:r>
                  </m:oMath>
                </a14:m>
                <a:r>
                  <a:rPr lang="en-US" altLang="ja-JP" sz="2000" dirty="0">
                    <a:latin typeface="Cambria Math" pitchFamily="18" charset="0"/>
                    <a:ea typeface="Cambria Math" pitchFamily="18" charset="0"/>
                  </a:rPr>
                  <a:t>]</a:t>
                </a: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123728" y="4293096"/>
                <a:ext cx="4829194" cy="400110"/>
              </a:xfrm>
              <a:prstGeom prst="rect">
                <a:avLst/>
              </a:prstGeom>
              <a:blipFill rotWithShape="1">
                <a:blip r:embed="rId4"/>
                <a:stretch>
                  <a:fillRect t="-10606" b="-25758"/>
                </a:stretch>
              </a:blipFill>
            </p:spPr>
            <p:txBody>
              <a:bodyPr/>
              <a:lstStyle/>
              <a:p>
                <a:r>
                  <a:rPr lang="ja-JP" altLang="en-US">
                    <a:noFill/>
                  </a:rPr>
                  <a:t> </a:t>
                </a:r>
              </a:p>
            </p:txBody>
          </p:sp>
        </mc:Fallback>
      </mc:AlternateContent>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l="9018" b="12942"/>
          <a:stretch/>
        </p:blipFill>
        <p:spPr>
          <a:xfrm>
            <a:off x="1264505" y="512676"/>
            <a:ext cx="6655867" cy="3980475"/>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129" y="5539170"/>
            <a:ext cx="8459343" cy="512636"/>
          </a:xfrm>
          <a:prstGeom prst="rect">
            <a:avLst/>
          </a:prstGeom>
        </p:spPr>
      </p:pic>
    </p:spTree>
    <p:extLst>
      <p:ext uri="{BB962C8B-B14F-4D97-AF65-F5344CB8AC3E}">
        <p14:creationId xmlns:p14="http://schemas.microsoft.com/office/powerpoint/2010/main" val="1541876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２．カソード分極抵抗モデル</a:t>
            </a:r>
          </a:p>
        </p:txBody>
      </p:sp>
      <p:sp>
        <p:nvSpPr>
          <p:cNvPr id="3" name="コンテンツ プレースホルダー 2"/>
          <p:cNvSpPr>
            <a:spLocks noGrp="1"/>
          </p:cNvSpPr>
          <p:nvPr>
            <p:ph idx="1"/>
          </p:nvPr>
        </p:nvSpPr>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lang="en-US" altLang="ja-JP" dirty="0"/>
          </a:p>
          <a:p>
            <a:endParaRPr lang="en-US" altLang="ja-JP" sz="1000" dirty="0"/>
          </a:p>
          <a:p>
            <a:pPr marL="0" indent="0" algn="ctr">
              <a:buNone/>
            </a:pPr>
            <a:r>
              <a:rPr lang="en-US" altLang="ja-JP" dirty="0" err="1">
                <a:solidFill>
                  <a:srgbClr val="0000CC"/>
                </a:solidFill>
              </a:rPr>
              <a:t>Buttler-Volmer</a:t>
            </a:r>
            <a:r>
              <a:rPr lang="ja-JP" altLang="en-US" dirty="0">
                <a:solidFill>
                  <a:srgbClr val="0000CC"/>
                </a:solidFill>
              </a:rPr>
              <a:t>の分極曲線</a:t>
            </a:r>
            <a:r>
              <a:rPr lang="ja-JP" altLang="en-US" dirty="0"/>
              <a:t>で最小二乗近似</a:t>
            </a:r>
            <a:endParaRPr kumimoji="1" lang="en-US" altLang="ja-JP" dirty="0"/>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23</a:t>
            </a:fld>
            <a:endParaRPr lang="ja-JP" altLang="en-US" dirty="0"/>
          </a:p>
        </p:txBody>
      </p:sp>
      <p:sp>
        <p:nvSpPr>
          <p:cNvPr id="5" name="テキスト ボックス 4"/>
          <p:cNvSpPr txBox="1"/>
          <p:nvPr/>
        </p:nvSpPr>
        <p:spPr>
          <a:xfrm>
            <a:off x="7420451" y="2289066"/>
            <a:ext cx="1723549" cy="707886"/>
          </a:xfrm>
          <a:prstGeom prst="rect">
            <a:avLst/>
          </a:prstGeom>
          <a:noFill/>
        </p:spPr>
        <p:txBody>
          <a:bodyPr wrap="none" rtlCol="0">
            <a:spAutoFit/>
          </a:bodyPr>
          <a:lstStyle/>
          <a:p>
            <a:r>
              <a:rPr kumimoji="1" lang="ja-JP" altLang="en-US" sz="2000" dirty="0">
                <a:solidFill>
                  <a:srgbClr val="FF0000"/>
                </a:solidFill>
              </a:rPr>
              <a:t>赤点が実験値</a:t>
            </a:r>
            <a:endParaRPr kumimoji="1" lang="en-US" altLang="ja-JP" sz="2000" dirty="0">
              <a:solidFill>
                <a:srgbClr val="FF0000"/>
              </a:solidFill>
            </a:endParaRPr>
          </a:p>
          <a:p>
            <a:r>
              <a:rPr lang="ja-JP" altLang="en-US" sz="2000" dirty="0">
                <a:solidFill>
                  <a:srgbClr val="0000CC"/>
                </a:solidFill>
              </a:rPr>
              <a:t>青線が近似値</a:t>
            </a:r>
            <a:endParaRPr kumimoji="1" lang="ja-JP" altLang="en-US" sz="2000" dirty="0">
              <a:solidFill>
                <a:srgbClr val="0000CC"/>
              </a:solidFill>
            </a:endParaRPr>
          </a:p>
        </p:txBody>
      </p:sp>
      <p:grpSp>
        <p:nvGrpSpPr>
          <p:cNvPr id="6" name="グループ化 5"/>
          <p:cNvGrpSpPr/>
          <p:nvPr/>
        </p:nvGrpSpPr>
        <p:grpSpPr>
          <a:xfrm>
            <a:off x="575556" y="998690"/>
            <a:ext cx="797719" cy="2921592"/>
            <a:chOff x="1396351" y="998690"/>
            <a:chExt cx="797719" cy="2921592"/>
          </a:xfrm>
        </p:grpSpPr>
        <p:sp>
          <p:nvSpPr>
            <p:cNvPr id="7" name="テキスト ボックス 6"/>
            <p:cNvSpPr txBox="1"/>
            <p:nvPr/>
          </p:nvSpPr>
          <p:spPr>
            <a:xfrm>
              <a:off x="1559347" y="998690"/>
              <a:ext cx="492443" cy="2173014"/>
            </a:xfrm>
            <a:prstGeom prst="rect">
              <a:avLst/>
            </a:prstGeom>
            <a:solidFill>
              <a:schemeClr val="bg1"/>
            </a:solidFill>
          </p:spPr>
          <p:txBody>
            <a:bodyPr vert="eaVert" wrap="square" rtlCol="0">
              <a:spAutoFit/>
            </a:bodyPr>
            <a:lstStyle/>
            <a:p>
              <a:r>
                <a:rPr lang="ja-JP" altLang="en-US" sz="2000" dirty="0"/>
                <a:t>カソード電流密度</a:t>
              </a:r>
              <a:endParaRPr kumimoji="1" lang="ja-JP" altLang="en-US" sz="20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1396351" y="2996952"/>
                  <a:ext cx="797719" cy="923330"/>
                </a:xfrm>
                <a:prstGeom prst="rect">
                  <a:avLst/>
                </a:prstGeom>
                <a:solidFill>
                  <a:schemeClr val="bg1"/>
                </a:solidFill>
              </p:spPr>
              <p:txBody>
                <a:bodyPr wrap="none" lIns="0" tIns="0" rIns="0" bIns="0"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b="0" i="0" smtClean="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a:p>
                  <a:pPr algn="ctr"/>
                  <a:endParaRPr lang="ja-JP" altLang="en-US" sz="2000" dirty="0">
                    <a:latin typeface="Cambria Math"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396351" y="2996952"/>
                  <a:ext cx="797719" cy="923330"/>
                </a:xfrm>
                <a:prstGeom prst="rect">
                  <a:avLst/>
                </a:prstGeom>
                <a:blipFill rotWithShape="1">
                  <a:blip r:embed="rId3"/>
                  <a:stretch>
                    <a:fillRect l="-19084" t="-8609" r="-16794"/>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9" name="テキスト ボックス 8"/>
              <p:cNvSpPr txBox="1"/>
              <p:nvPr/>
            </p:nvSpPr>
            <p:spPr>
              <a:xfrm>
                <a:off x="2123728" y="4293096"/>
                <a:ext cx="4829194" cy="400110"/>
              </a:xfrm>
              <a:prstGeom prst="rect">
                <a:avLst/>
              </a:prstGeom>
              <a:solidFill>
                <a:schemeClr val="bg1"/>
              </a:solidFill>
            </p:spPr>
            <p:txBody>
              <a:bodyPr wrap="square" rtlCol="0">
                <a:spAutoFit/>
              </a:bodyPr>
              <a:lstStyle/>
              <a:p>
                <a:pPr algn="ctr"/>
                <a:r>
                  <a:rPr lang="ja-JP" altLang="en-US" sz="2000" dirty="0"/>
                  <a:t>カソード表面での電圧降下 </a:t>
                </a: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m:rPr>
                            <m:sty m:val="p"/>
                          </m:rPr>
                          <a:rPr lang="en-US" altLang="ja-JP" sz="2000" b="0" i="0" smtClean="0">
                            <a:latin typeface="Cambria Math"/>
                            <a:ea typeface="Cambria Math" pitchFamily="18" charset="0"/>
                          </a:rPr>
                          <m:t>Δ</m:t>
                        </m:r>
                        <m:r>
                          <a:rPr lang="en-US" altLang="ja-JP" sz="2000" b="0" i="1" smtClean="0">
                            <a:latin typeface="Cambria Math"/>
                            <a:ea typeface="Cambria Math" pitchFamily="18" charset="0"/>
                          </a:rPr>
                          <m:t>𝜙</m:t>
                        </m:r>
                      </m:e>
                      <m:sub>
                        <m:r>
                          <m:rPr>
                            <m:sty m:val="p"/>
                          </m:rPr>
                          <a:rPr lang="en-US" altLang="ja-JP" sz="2000" b="0" i="0" smtClean="0">
                            <a:latin typeface="Cambria Math"/>
                            <a:ea typeface="Cambria Math" pitchFamily="18" charset="0"/>
                          </a:rPr>
                          <m:t>cat</m:t>
                        </m:r>
                      </m:sub>
                    </m:sSub>
                  </m:oMath>
                </a14:m>
                <a:r>
                  <a:rPr lang="en-US" altLang="ja-JP" sz="2000" dirty="0">
                    <a:latin typeface="Cambria Math" pitchFamily="18" charset="0"/>
                    <a:ea typeface="Cambria Math" pitchFamily="18" charset="0"/>
                  </a:rPr>
                  <a:t>) [</a:t>
                </a:r>
                <a14:m>
                  <m:oMath xmlns:m="http://schemas.openxmlformats.org/officeDocument/2006/math">
                    <m:r>
                      <m:rPr>
                        <m:sty m:val="p"/>
                      </m:rPr>
                      <a:rPr lang="en-US" altLang="ja-JP" sz="2000" b="0" i="0" smtClean="0">
                        <a:latin typeface="Cambria Math"/>
                        <a:ea typeface="Cambria Math" pitchFamily="18" charset="0"/>
                      </a:rPr>
                      <m:t>V</m:t>
                    </m:r>
                  </m:oMath>
                </a14:m>
                <a:r>
                  <a:rPr lang="en-US" altLang="ja-JP" sz="2000" dirty="0">
                    <a:latin typeface="Cambria Math" pitchFamily="18" charset="0"/>
                    <a:ea typeface="Cambria Math" pitchFamily="18" charset="0"/>
                  </a:rPr>
                  <a:t>]</a:t>
                </a: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2123728" y="4293096"/>
                <a:ext cx="4829194" cy="400110"/>
              </a:xfrm>
              <a:prstGeom prst="rect">
                <a:avLst/>
              </a:prstGeom>
              <a:blipFill rotWithShape="1">
                <a:blip r:embed="rId4"/>
                <a:stretch>
                  <a:fillRect t="-10606" b="-25758"/>
                </a:stretch>
              </a:blipFill>
            </p:spPr>
            <p:txBody>
              <a:bodyPr/>
              <a:lstStyle/>
              <a:p>
                <a:r>
                  <a:rPr lang="ja-JP" altLang="en-US">
                    <a:noFill/>
                  </a:rPr>
                  <a:t> </a:t>
                </a:r>
              </a:p>
            </p:txBody>
          </p:sp>
        </mc:Fallback>
      </mc:AlternateContent>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l="9641" b="14383"/>
          <a:stretch/>
        </p:blipFill>
        <p:spPr>
          <a:xfrm>
            <a:off x="1309254" y="486510"/>
            <a:ext cx="6610260" cy="3914598"/>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548" y="5517232"/>
            <a:ext cx="8128445" cy="512636"/>
          </a:xfrm>
          <a:prstGeom prst="rect">
            <a:avLst/>
          </a:prstGeom>
        </p:spPr>
      </p:pic>
    </p:spTree>
    <p:extLst>
      <p:ext uri="{BB962C8B-B14F-4D97-AF65-F5344CB8AC3E}">
        <p14:creationId xmlns:p14="http://schemas.microsoft.com/office/powerpoint/2010/main" val="210333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３．塗膜抵抗モデル</a:t>
            </a:r>
          </a:p>
        </p:txBody>
      </p:sp>
      <p:sp>
        <p:nvSpPr>
          <p:cNvPr id="3" name="コンテンツ プレースホルダー 2"/>
          <p:cNvSpPr>
            <a:spLocks noGrp="1"/>
          </p:cNvSpPr>
          <p:nvPr>
            <p:ph idx="1"/>
          </p:nvPr>
        </p:nvSpPr>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pPr marL="0" indent="0" algn="ctr">
              <a:buNone/>
            </a:pPr>
            <a:r>
              <a:rPr kumimoji="1" lang="ja-JP" altLang="en-US" dirty="0"/>
              <a:t>下記の実験式で最小二乗近似</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24</a:t>
            </a:fld>
            <a:endParaRPr lang="ja-JP" alt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6878" t="10902" b="6126"/>
          <a:stretch/>
        </p:blipFill>
        <p:spPr>
          <a:xfrm>
            <a:off x="2138346" y="656692"/>
            <a:ext cx="4755524" cy="3177698"/>
          </a:xfrm>
          <a:prstGeom prst="rect">
            <a:avLst/>
          </a:prstGeom>
        </p:spPr>
      </p:pic>
      <p:pic>
        <p:nvPicPr>
          <p:cNvPr id="6" name="Picture 4" descr="http://maru.bonyari.jp/texclip/render.php/texclip20120220181413.png?s=%5Cbegin%7Balign*%7D%0A%20%20j_%5Ctext%7Bcat%7D(%5CDelta%5Cphi_%5Ctext%7Bpai%7D%2Ch)%20%26%3D%20%5Cfrac%7B1%7D%7Bp_1%7D%20%5Cfrac%7B%5CDelta%5CPhi(%5CDelta%5Cphi_%5Ctext%7Bpai%7D)%7D%7BH(h)%7D%20%0A%20%20%2C%5C%5C%0A%20%20%5CDelta%5CPhi(%5CDelta%5Cphi_%5Ctext%7Bpai%7D)%20%26%3D%20%5CDelta%5Cphi_%5Ctext%7Bpai%7D%20%2Bp_2%20%5CDelta%5Cphi_%5Ctext%7Bpai%7D%5E2%20%2Bp_3%20%5CDelta%5Cphi_%5Ctext%7Bpai%7D%5E3%0A%20%20%2C%5C%5C%0A%20%20H(h)%20%26%3D%20h%20%2Bp_4%20h%5E2%20%2Bp_5%20h%5E3%20.%0A%5Cend%7Balign*%7D&amp;f=c&amp;r=300&amp;m=p&amp;b=f&amp;k=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64" y="4653136"/>
            <a:ext cx="5760640" cy="163670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486718" y="3537012"/>
            <a:ext cx="1638590" cy="400110"/>
          </a:xfrm>
          <a:prstGeom prst="rect">
            <a:avLst/>
          </a:prstGeom>
          <a:solidFill>
            <a:schemeClr val="bg1"/>
          </a:solidFill>
        </p:spPr>
        <p:txBody>
          <a:bodyPr wrap="none" rtlCol="0">
            <a:spAutoFit/>
          </a:bodyPr>
          <a:lstStyle/>
          <a:p>
            <a:r>
              <a:rPr lang="ja-JP" altLang="en-US" sz="2000" dirty="0"/>
              <a:t>膜厚</a:t>
            </a:r>
            <a:r>
              <a:rPr kumimoji="1" lang="en-US" altLang="ja-JP" sz="2000" dirty="0">
                <a:latin typeface="Cambria Math" pitchFamily="18" charset="0"/>
                <a:ea typeface="Cambria Math" pitchFamily="18" charset="0"/>
              </a:rPr>
              <a:t>(</a:t>
            </a:r>
            <a:r>
              <a:rPr lang="en-US" altLang="ja-JP" sz="2000" i="1" dirty="0">
                <a:latin typeface="Cambria Math"/>
                <a:ea typeface="Cambria Math"/>
              </a:rPr>
              <a:t>h</a:t>
            </a:r>
            <a:r>
              <a:rPr kumimoji="1" lang="en-US" altLang="ja-JP" sz="2000" dirty="0">
                <a:latin typeface="Cambria Math" pitchFamily="18" charset="0"/>
                <a:ea typeface="Cambria Math" pitchFamily="18" charset="0"/>
              </a:rPr>
              <a:t>) [</a:t>
            </a:r>
            <a:r>
              <a:rPr kumimoji="1" lang="el-GR" altLang="ja-JP" sz="2000" dirty="0">
                <a:latin typeface="Cambria Math"/>
                <a:ea typeface="Cambria Math"/>
              </a:rPr>
              <a:t>μ</a:t>
            </a:r>
            <a:r>
              <a:rPr kumimoji="1" lang="en-US" altLang="ja-JP" sz="2000" dirty="0">
                <a:latin typeface="Cambria Math"/>
                <a:ea typeface="Cambria Math"/>
              </a:rPr>
              <a:t>m</a:t>
            </a:r>
            <a:r>
              <a:rPr kumimoji="1" lang="en-US" altLang="ja-JP" sz="2000" dirty="0">
                <a:latin typeface="Cambria Math" pitchFamily="18" charset="0"/>
                <a:ea typeface="Cambria Math" pitchFamily="18" charset="0"/>
              </a:rPr>
              <a:t>]</a:t>
            </a:r>
          </a:p>
        </p:txBody>
      </p:sp>
      <mc:AlternateContent xmlns:mc="http://schemas.openxmlformats.org/markup-compatibility/2006" xmlns:a14="http://schemas.microsoft.com/office/drawing/2010/main">
        <mc:Choice Requires="a14">
          <p:sp>
            <p:nvSpPr>
              <p:cNvPr id="9" name="テキスト ボックス 8"/>
              <p:cNvSpPr txBox="1"/>
              <p:nvPr/>
            </p:nvSpPr>
            <p:spPr>
              <a:xfrm>
                <a:off x="611560" y="3176972"/>
                <a:ext cx="2210862" cy="735201"/>
              </a:xfrm>
              <a:prstGeom prst="rect">
                <a:avLst/>
              </a:prstGeom>
              <a:solidFill>
                <a:schemeClr val="bg1"/>
              </a:solidFill>
            </p:spPr>
            <p:txBody>
              <a:bodyPr wrap="none" rtlCol="0">
                <a:spAutoFit/>
              </a:bodyPr>
              <a:lstStyle/>
              <a:p>
                <a:pPr algn="r"/>
                <a:r>
                  <a:rPr lang="ja-JP" altLang="en-US" sz="2000" dirty="0"/>
                  <a:t>塗膜での</a:t>
                </a:r>
                <a:r>
                  <a:rPr kumimoji="1" lang="ja-JP" altLang="en-US" sz="2000" dirty="0"/>
                  <a:t>電圧降下</a:t>
                </a:r>
                <a:endParaRPr kumimoji="1" lang="en-US" altLang="ja-JP" sz="2000" dirty="0"/>
              </a:p>
              <a:p>
                <a:pPr algn="r"/>
                <a:r>
                  <a:rPr kumimoji="1" lang="en-US" altLang="ja-JP" sz="2000" dirty="0">
                    <a:latin typeface="Cambria Math" pitchFamily="18" charset="0"/>
                    <a:ea typeface="Cambria Math" pitchFamily="18" charset="0"/>
                  </a:rPr>
                  <a:t>(</a:t>
                </a:r>
                <a:r>
                  <a:rPr kumimoji="1" lang="el-GR" altLang="ja-JP" sz="2000" dirty="0">
                    <a:latin typeface="Cambria Math"/>
                    <a:ea typeface="Cambria Math"/>
                  </a:rPr>
                  <a:t>Δ</a:t>
                </a:r>
                <a14:m>
                  <m:oMath xmlns:m="http://schemas.openxmlformats.org/officeDocument/2006/math">
                    <m:sSub>
                      <m:sSubPr>
                        <m:ctrlPr>
                          <a:rPr kumimoji="1" lang="el-GR" altLang="ja-JP" sz="2000" i="1" smtClean="0">
                            <a:latin typeface="Cambria Math" panose="02040503050406030204" pitchFamily="18" charset="0"/>
                            <a:ea typeface="Cambria Math"/>
                          </a:rPr>
                        </m:ctrlPr>
                      </m:sSubPr>
                      <m:e>
                        <m:r>
                          <a:rPr kumimoji="1" lang="ja-JP" altLang="el-GR" sz="2000" i="1" smtClean="0">
                            <a:latin typeface="Cambria Math"/>
                            <a:ea typeface="Cambria Math"/>
                          </a:rPr>
                          <m:t>𝜙</m:t>
                        </m:r>
                      </m:e>
                      <m:sub>
                        <m:r>
                          <m:rPr>
                            <m:sty m:val="p"/>
                          </m:rPr>
                          <a:rPr kumimoji="1" lang="en-US" altLang="ja-JP" sz="2000" b="0" i="0" smtClean="0">
                            <a:latin typeface="Cambria Math"/>
                            <a:ea typeface="Cambria Math"/>
                          </a:rPr>
                          <m:t>pai</m:t>
                        </m:r>
                      </m:sub>
                    </m:sSub>
                  </m:oMath>
                </a14:m>
                <a:r>
                  <a:rPr kumimoji="1" lang="en-US" altLang="ja-JP" sz="2000" dirty="0">
                    <a:latin typeface="Cambria Math" pitchFamily="18" charset="0"/>
                    <a:ea typeface="Cambria Math" pitchFamily="18" charset="0"/>
                  </a:rPr>
                  <a:t>) [V]</a:t>
                </a: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611560" y="3176972"/>
                <a:ext cx="2210862" cy="735201"/>
              </a:xfrm>
              <a:prstGeom prst="rect">
                <a:avLst/>
              </a:prstGeom>
              <a:blipFill rotWithShape="1">
                <a:blip r:embed="rId5"/>
                <a:stretch>
                  <a:fillRect l="-2479" t="-5785" r="-3030" b="-9091"/>
                </a:stretch>
              </a:blipFill>
            </p:spPr>
            <p:txBody>
              <a:bodyPr/>
              <a:lstStyle/>
              <a:p>
                <a:r>
                  <a:rPr lang="ja-JP" altLang="en-US">
                    <a:noFill/>
                  </a:rPr>
                  <a:t> </a:t>
                </a:r>
              </a:p>
            </p:txBody>
          </p:sp>
        </mc:Fallback>
      </mc:AlternateContent>
      <p:sp>
        <p:nvSpPr>
          <p:cNvPr id="10" name="テキスト ボックス 9"/>
          <p:cNvSpPr txBox="1"/>
          <p:nvPr/>
        </p:nvSpPr>
        <p:spPr>
          <a:xfrm>
            <a:off x="6696236" y="2024844"/>
            <a:ext cx="1723549" cy="707886"/>
          </a:xfrm>
          <a:prstGeom prst="rect">
            <a:avLst/>
          </a:prstGeom>
          <a:noFill/>
        </p:spPr>
        <p:txBody>
          <a:bodyPr wrap="none" rtlCol="0">
            <a:spAutoFit/>
          </a:bodyPr>
          <a:lstStyle/>
          <a:p>
            <a:r>
              <a:rPr kumimoji="1" lang="ja-JP" altLang="en-US" sz="2000" dirty="0">
                <a:solidFill>
                  <a:srgbClr val="FF0000"/>
                </a:solidFill>
              </a:rPr>
              <a:t>赤点が実験値</a:t>
            </a:r>
            <a:endParaRPr kumimoji="1" lang="en-US" altLang="ja-JP" sz="2000" dirty="0">
              <a:solidFill>
                <a:srgbClr val="FF0000"/>
              </a:solidFill>
            </a:endParaRPr>
          </a:p>
          <a:p>
            <a:r>
              <a:rPr lang="ja-JP" altLang="en-US" sz="2000" dirty="0">
                <a:solidFill>
                  <a:srgbClr val="0000CC"/>
                </a:solidFill>
              </a:rPr>
              <a:t>青線が近似値</a:t>
            </a:r>
            <a:endParaRPr kumimoji="1" lang="ja-JP" altLang="en-US" sz="2000" dirty="0">
              <a:solidFill>
                <a:srgbClr val="0000CC"/>
              </a:solidFill>
            </a:endParaRPr>
          </a:p>
        </p:txBody>
      </p:sp>
      <p:grpSp>
        <p:nvGrpSpPr>
          <p:cNvPr id="11" name="グループ化 10"/>
          <p:cNvGrpSpPr/>
          <p:nvPr/>
        </p:nvGrpSpPr>
        <p:grpSpPr>
          <a:xfrm>
            <a:off x="896730" y="1196752"/>
            <a:ext cx="1515030" cy="1260140"/>
            <a:chOff x="536761" y="998690"/>
            <a:chExt cx="1515030" cy="2173014"/>
          </a:xfrm>
        </p:grpSpPr>
        <p:sp>
          <p:nvSpPr>
            <p:cNvPr id="12" name="テキスト ボックス 11"/>
            <p:cNvSpPr txBox="1"/>
            <p:nvPr/>
          </p:nvSpPr>
          <p:spPr>
            <a:xfrm>
              <a:off x="1251572" y="998690"/>
              <a:ext cx="800219" cy="2173014"/>
            </a:xfrm>
            <a:prstGeom prst="rect">
              <a:avLst/>
            </a:prstGeom>
            <a:solidFill>
              <a:schemeClr val="bg1"/>
            </a:solidFill>
          </p:spPr>
          <p:txBody>
            <a:bodyPr vert="eaVert" wrap="square" rtlCol="0">
              <a:spAutoFit/>
            </a:bodyPr>
            <a:lstStyle/>
            <a:p>
              <a:r>
                <a:rPr lang="ja-JP" altLang="en-US" sz="2000" dirty="0"/>
                <a:t>カソード</a:t>
              </a:r>
              <a:endParaRPr lang="en-US" altLang="ja-JP" sz="2000" dirty="0"/>
            </a:p>
            <a:p>
              <a:r>
                <a:rPr lang="ja-JP" altLang="en-US" sz="2000" dirty="0"/>
                <a:t>電流密度</a:t>
              </a:r>
              <a:endParaRPr kumimoji="1" lang="ja-JP" altLang="en-US" sz="2000" dirty="0"/>
            </a:p>
          </p:txBody>
        </p:sp>
        <mc:AlternateContent xmlns:mc="http://schemas.openxmlformats.org/markup-compatibility/2006" xmlns:a14="http://schemas.microsoft.com/office/drawing/2010/main">
          <mc:Choice Requires="a14">
            <p:sp>
              <p:nvSpPr>
                <p:cNvPr id="13" name="テキスト ボックス 12"/>
                <p:cNvSpPr txBox="1"/>
                <p:nvPr/>
              </p:nvSpPr>
              <p:spPr>
                <a:xfrm>
                  <a:off x="536761" y="1211229"/>
                  <a:ext cx="797719" cy="615553"/>
                </a:xfrm>
                <a:prstGeom prst="rect">
                  <a:avLst/>
                </a:prstGeom>
                <a:solidFill>
                  <a:schemeClr val="bg1"/>
                </a:solidFill>
              </p:spPr>
              <p:txBody>
                <a:bodyPr wrap="none" lIns="0" tIns="0" rIns="0" bIns="0"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b="0" i="0" smtClean="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36761" y="1211229"/>
                  <a:ext cx="797719" cy="615553"/>
                </a:xfrm>
                <a:prstGeom prst="rect">
                  <a:avLst/>
                </a:prstGeom>
                <a:blipFill rotWithShape="1">
                  <a:blip r:embed="rId6"/>
                  <a:stretch>
                    <a:fillRect l="-19084" t="-22414" r="-16794" b="-115517"/>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894498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４．塗膜析出モデル</a:t>
            </a:r>
          </a:p>
        </p:txBody>
      </p:sp>
      <p:sp>
        <p:nvSpPr>
          <p:cNvPr id="3" name="コンテンツ プレースホルダー 2"/>
          <p:cNvSpPr>
            <a:spLocks noGrp="1"/>
          </p:cNvSpPr>
          <p:nvPr>
            <p:ph idx="1"/>
          </p:nvPr>
        </p:nvSpPr>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lang="ja-JP" altLang="en-US" dirty="0"/>
              <a:t>実験結果の膜厚が得られるよう最小二乗近似</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25</a:t>
            </a:fld>
            <a:endParaRPr lang="ja-JP" altLang="en-US" dirty="0"/>
          </a:p>
        </p:txBody>
      </p:sp>
      <p:grpSp>
        <p:nvGrpSpPr>
          <p:cNvPr id="5" name="グループ化 4"/>
          <p:cNvGrpSpPr/>
          <p:nvPr/>
        </p:nvGrpSpPr>
        <p:grpSpPr>
          <a:xfrm>
            <a:off x="443607" y="1196752"/>
            <a:ext cx="8160841" cy="2952328"/>
            <a:chOff x="323528" y="836712"/>
            <a:chExt cx="7776000" cy="2736304"/>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5" y="836712"/>
              <a:ext cx="1627129" cy="58320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484784"/>
              <a:ext cx="7776000" cy="1509524"/>
            </a:xfrm>
            <a:prstGeom prst="rect">
              <a:avLst/>
            </a:prstGeom>
          </p:spPr>
        </p:pic>
        <p:cxnSp>
          <p:nvCxnSpPr>
            <p:cNvPr id="8" name="直線コネクタ 7"/>
            <p:cNvCxnSpPr/>
            <p:nvPr/>
          </p:nvCxnSpPr>
          <p:spPr>
            <a:xfrm>
              <a:off x="420162" y="3573016"/>
              <a:ext cx="73921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065" y="3212976"/>
              <a:ext cx="7308669" cy="342000"/>
            </a:xfrm>
            <a:prstGeom prst="rect">
              <a:avLst/>
            </a:prstGeom>
          </p:spPr>
        </p:pic>
        <p:sp>
          <p:nvSpPr>
            <p:cNvPr id="10" name="正方形/長方形 9"/>
            <p:cNvSpPr/>
            <p:nvPr/>
          </p:nvSpPr>
          <p:spPr>
            <a:xfrm>
              <a:off x="2915816" y="1772816"/>
              <a:ext cx="144016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H="1">
              <a:off x="3707904" y="1128312"/>
              <a:ext cx="792088" cy="6445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499992" y="908720"/>
              <a:ext cx="1605614" cy="370834"/>
            </a:xfrm>
            <a:prstGeom prst="rect">
              <a:avLst/>
            </a:prstGeom>
            <a:noFill/>
            <a:ln w="12700">
              <a:noFill/>
            </a:ln>
          </p:spPr>
          <p:txBody>
            <a:bodyPr wrap="none" rtlCol="0">
              <a:spAutoFit/>
            </a:bodyPr>
            <a:lstStyle/>
            <a:p>
              <a:r>
                <a:rPr lang="ja-JP" altLang="en-US" sz="2000" dirty="0">
                  <a:solidFill>
                    <a:srgbClr val="FF0000"/>
                  </a:solidFill>
                </a:rPr>
                <a:t>有効電流比 </a:t>
              </a:r>
              <a:r>
                <a:rPr lang="en-US" altLang="ja-JP" sz="2000" dirty="0">
                  <a:solidFill>
                    <a:srgbClr val="FF0000"/>
                  </a:solidFill>
                </a:rPr>
                <a:t>β</a:t>
              </a:r>
              <a:endParaRPr kumimoji="1" lang="ja-JP" altLang="en-US" sz="2000" dirty="0">
                <a:solidFill>
                  <a:srgbClr val="FF0000"/>
                </a:solidFill>
              </a:endParaRPr>
            </a:p>
          </p:txBody>
        </p:sp>
      </p:grpSp>
    </p:spTree>
    <p:extLst>
      <p:ext uri="{BB962C8B-B14F-4D97-AF65-F5344CB8AC3E}">
        <p14:creationId xmlns:p14="http://schemas.microsoft.com/office/powerpoint/2010/main" val="3480124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en-US" altLang="ja-JP" sz="4000" dirty="0"/>
          </a:p>
          <a:p>
            <a:pPr marL="0" indent="0">
              <a:buNone/>
            </a:pPr>
            <a:endParaRPr kumimoji="1" lang="en-US" altLang="ja-JP" sz="4000" dirty="0"/>
          </a:p>
          <a:p>
            <a:pPr marL="0" indent="0">
              <a:buNone/>
            </a:pPr>
            <a:endParaRPr lang="en-US" altLang="ja-JP" sz="4000" dirty="0"/>
          </a:p>
          <a:p>
            <a:pPr marL="0" lvl="1" indent="0" algn="ctr">
              <a:buNone/>
            </a:pPr>
            <a:r>
              <a:rPr lang="ja-JP" altLang="en-US" sz="4000" dirty="0"/>
              <a:t>新モデルを用いた解析の精度検証</a:t>
            </a:r>
            <a:endParaRPr lang="en-US" altLang="ja-JP" sz="4000" dirty="0"/>
          </a:p>
          <a:p>
            <a:pPr marL="0" indent="0" algn="ctr">
              <a:buNone/>
            </a:pPr>
            <a:endParaRPr lang="en-US" altLang="ja-JP" sz="4000"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26</a:t>
            </a:fld>
            <a:endParaRPr lang="ja-JP" altLang="en-US" dirty="0"/>
          </a:p>
        </p:txBody>
      </p:sp>
    </p:spTree>
    <p:extLst>
      <p:ext uri="{BB962C8B-B14F-4D97-AF65-F5344CB8AC3E}">
        <p14:creationId xmlns:p14="http://schemas.microsoft.com/office/powerpoint/2010/main" val="2152779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一枚板電着の解析例</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ja-JP" altLang="en-US" dirty="0"/>
              <a:t>ソルバーには境界要素法（昨年発表）を利用</a:t>
            </a:r>
            <a:endParaRPr kumimoji="1" lang="en-US" altLang="ja-JP" dirty="0"/>
          </a:p>
          <a:p>
            <a:r>
              <a:rPr lang="ja-JP" altLang="en-US" dirty="0"/>
              <a:t>標準的な種々の電源電圧時刻歴を与える</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27</a:t>
            </a:fld>
            <a:endParaRPr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956" y="1268760"/>
            <a:ext cx="4533900" cy="3743325"/>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9704" r="12666" b="22889"/>
          <a:stretch/>
        </p:blipFill>
        <p:spPr>
          <a:xfrm>
            <a:off x="467544" y="656692"/>
            <a:ext cx="3533995" cy="4680520"/>
          </a:xfrm>
          <a:prstGeom prst="rect">
            <a:avLst/>
          </a:prstGeom>
        </p:spPr>
      </p:pic>
    </p:spTree>
    <p:extLst>
      <p:ext uri="{BB962C8B-B14F-4D97-AF65-F5344CB8AC3E}">
        <p14:creationId xmlns:p14="http://schemas.microsoft.com/office/powerpoint/2010/main" val="3920199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電流密度時刻歴のアニメーション</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28</a:t>
            </a:fld>
            <a:endParaRPr lang="ja-JP" altLang="en-US" dirty="0"/>
          </a:p>
        </p:txBody>
      </p:sp>
      <p:pic>
        <p:nvPicPr>
          <p:cNvPr id="6" name="one_plate-current_slide.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184459" y="657212"/>
            <a:ext cx="3868388" cy="4680000"/>
          </a:xfrm>
        </p:spPr>
      </p:pic>
      <p:sp>
        <p:nvSpPr>
          <p:cNvPr id="9" name="テキスト ボックス 8"/>
          <p:cNvSpPr txBox="1"/>
          <p:nvPr/>
        </p:nvSpPr>
        <p:spPr>
          <a:xfrm>
            <a:off x="3876647" y="5365183"/>
            <a:ext cx="1415772" cy="461665"/>
          </a:xfrm>
          <a:prstGeom prst="rect">
            <a:avLst/>
          </a:prstGeom>
          <a:noFill/>
        </p:spPr>
        <p:txBody>
          <a:bodyPr wrap="none" rtlCol="0">
            <a:spAutoFit/>
          </a:bodyPr>
          <a:lstStyle/>
          <a:p>
            <a:r>
              <a:rPr lang="ja-JP" altLang="en-US" sz="2400" dirty="0"/>
              <a:t>電流密度</a:t>
            </a:r>
            <a:endParaRPr kumimoji="1" lang="ja-JP" altLang="en-US" sz="2400" dirty="0"/>
          </a:p>
        </p:txBody>
      </p:sp>
      <p:sp>
        <p:nvSpPr>
          <p:cNvPr id="10" name="テキスト ボックス 9"/>
          <p:cNvSpPr txBox="1"/>
          <p:nvPr/>
        </p:nvSpPr>
        <p:spPr>
          <a:xfrm>
            <a:off x="3940767" y="5800501"/>
            <a:ext cx="1287532" cy="461665"/>
          </a:xfrm>
          <a:prstGeom prst="rect">
            <a:avLst/>
          </a:prstGeom>
          <a:noFill/>
        </p:spPr>
        <p:txBody>
          <a:bodyPr wrap="none" rtlCol="0">
            <a:spAutoFit/>
          </a:bodyPr>
          <a:lstStyle/>
          <a:p>
            <a:r>
              <a:rPr lang="en-US" altLang="ja-JP" sz="2400" dirty="0"/>
              <a:t>0 ~ 60 s</a:t>
            </a:r>
            <a:endParaRPr kumimoji="1" lang="ja-JP" altLang="en-US" sz="2400" dirty="0"/>
          </a:p>
        </p:txBody>
      </p:sp>
    </p:spTree>
    <p:extLst>
      <p:ext uri="{BB962C8B-B14F-4D97-AF65-F5344CB8AC3E}">
        <p14:creationId xmlns:p14="http://schemas.microsoft.com/office/powerpoint/2010/main" val="129875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結果比較（電流密度）</a:t>
            </a:r>
          </a:p>
        </p:txBody>
      </p:sp>
      <p:sp>
        <p:nvSpPr>
          <p:cNvPr id="3" name="コンテンツ プレースホルダー 2"/>
          <p:cNvSpPr>
            <a:spLocks noGrp="1"/>
          </p:cNvSpPr>
          <p:nvPr>
            <p:ph idx="1"/>
          </p:nvPr>
        </p:nvSpPr>
        <p:spPr/>
        <p:txBody>
          <a:bodyPr/>
          <a:lstStyle/>
          <a:p>
            <a:endParaRPr kumimoji="1" lang="en-US" altLang="ja-JP" dirty="0"/>
          </a:p>
          <a:p>
            <a:endParaRPr lang="en-US" altLang="ja-JP" dirty="0"/>
          </a:p>
          <a:p>
            <a:endParaRPr kumimoji="1" lang="en-US" altLang="ja-JP" dirty="0"/>
          </a:p>
          <a:p>
            <a:endParaRPr lang="en-US" altLang="ja-JP" dirty="0"/>
          </a:p>
          <a:p>
            <a:endParaRPr lang="en-US" altLang="ja-JP" dirty="0"/>
          </a:p>
          <a:p>
            <a:endParaRPr lang="en-US" altLang="ja-JP" dirty="0"/>
          </a:p>
          <a:p>
            <a:pPr marL="0" indent="0">
              <a:buNone/>
            </a:pPr>
            <a:endParaRPr lang="en-US" altLang="ja-JP" dirty="0"/>
          </a:p>
          <a:p>
            <a:pPr marL="0" indent="0">
              <a:buNone/>
            </a:pPr>
            <a:endParaRPr lang="en-US" altLang="ja-JP" sz="1600" dirty="0"/>
          </a:p>
          <a:p>
            <a:r>
              <a:rPr lang="en-US" altLang="ja-JP" dirty="0"/>
              <a:t>1st</a:t>
            </a:r>
            <a:r>
              <a:rPr kumimoji="1" lang="ja-JP" altLang="en-US" dirty="0"/>
              <a:t>ピークの</a:t>
            </a:r>
            <a:r>
              <a:rPr lang="ja-JP" altLang="en-US" dirty="0"/>
              <a:t>時刻を正確に再現している</a:t>
            </a:r>
            <a:endParaRPr kumimoji="1" lang="en-US" altLang="ja-JP" dirty="0"/>
          </a:p>
          <a:p>
            <a:r>
              <a:rPr lang="en-US" altLang="ja-JP" u="sng" dirty="0"/>
              <a:t>2nd</a:t>
            </a:r>
            <a:r>
              <a:rPr lang="ja-JP" altLang="en-US" u="sng" dirty="0"/>
              <a:t>ピークも表現出来ている</a:t>
            </a:r>
            <a:endParaRPr kumimoji="1" lang="en-US" altLang="ja-JP" u="sng" dirty="0"/>
          </a:p>
          <a:p>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29</a:t>
            </a:fld>
            <a:endParaRPr lang="ja-JP" altLang="en-US" dirty="0"/>
          </a:p>
        </p:txBody>
      </p:sp>
      <p:grpSp>
        <p:nvGrpSpPr>
          <p:cNvPr id="12" name="グループ化 11"/>
          <p:cNvGrpSpPr/>
          <p:nvPr/>
        </p:nvGrpSpPr>
        <p:grpSpPr>
          <a:xfrm>
            <a:off x="1115616" y="453581"/>
            <a:ext cx="6289319" cy="4379575"/>
            <a:chOff x="1115616" y="579635"/>
            <a:chExt cx="6289319" cy="4379575"/>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5323" t="-8277" b="8277"/>
            <a:stretch/>
          </p:blipFill>
          <p:spPr>
            <a:xfrm>
              <a:off x="2018363" y="579635"/>
              <a:ext cx="5386572" cy="3975829"/>
            </a:xfrm>
            <a:prstGeom prst="rect">
              <a:avLst/>
            </a:prstGeom>
          </p:spPr>
        </p:pic>
        <p:sp>
          <p:nvSpPr>
            <p:cNvPr id="7" name="テキスト ボックス 6"/>
            <p:cNvSpPr txBox="1"/>
            <p:nvPr/>
          </p:nvSpPr>
          <p:spPr>
            <a:xfrm>
              <a:off x="3995936" y="4555464"/>
              <a:ext cx="1524875" cy="403746"/>
            </a:xfrm>
            <a:prstGeom prst="rect">
              <a:avLst/>
            </a:prstGeom>
            <a:solidFill>
              <a:schemeClr val="bg1"/>
            </a:solidFill>
          </p:spPr>
          <p:txBody>
            <a:bodyPr wrap="square" rtlCol="0">
              <a:spAutoFit/>
            </a:bodyPr>
            <a:lstStyle/>
            <a:p>
              <a:pPr algn="ctr"/>
              <a:r>
                <a:rPr kumimoji="1" lang="ja-JP" altLang="en-US" sz="2000" dirty="0"/>
                <a:t>時刻 </a:t>
              </a:r>
              <a:r>
                <a:rPr kumimoji="1" lang="en-US" altLang="ja-JP" sz="2000" dirty="0">
                  <a:latin typeface="Cambria Math" pitchFamily="18" charset="0"/>
                  <a:ea typeface="Cambria Math" pitchFamily="18" charset="0"/>
                </a:rPr>
                <a:t>(t)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sp>
          <p:nvSpPr>
            <p:cNvPr id="15" name="テキスト ボックス 14"/>
            <p:cNvSpPr txBox="1"/>
            <p:nvPr/>
          </p:nvSpPr>
          <p:spPr>
            <a:xfrm>
              <a:off x="3667174" y="1214795"/>
              <a:ext cx="3305713" cy="923330"/>
            </a:xfrm>
            <a:prstGeom prst="rect">
              <a:avLst/>
            </a:prstGeom>
            <a:solidFill>
              <a:schemeClr val="bg1"/>
            </a:solidFill>
            <a:ln>
              <a:solidFill>
                <a:schemeClr val="tx1"/>
              </a:solidFill>
            </a:ln>
          </p:spPr>
          <p:txBody>
            <a:bodyPr wrap="none" rtlCol="0">
              <a:spAutoFit/>
            </a:bodyPr>
            <a:lstStyle/>
            <a:p>
              <a:r>
                <a:rPr kumimoji="1" lang="ja-JP" altLang="en-US" dirty="0"/>
                <a:t>　　　実験結果</a:t>
              </a:r>
              <a:endParaRPr kumimoji="1" lang="en-US" altLang="ja-JP" dirty="0"/>
            </a:p>
            <a:p>
              <a:r>
                <a:rPr lang="ja-JP" altLang="en-US" dirty="0"/>
                <a:t>　　　従来モデルによる解析結果</a:t>
              </a:r>
              <a:endParaRPr lang="en-US" altLang="ja-JP" dirty="0"/>
            </a:p>
            <a:p>
              <a:r>
                <a:rPr kumimoji="1" lang="ja-JP" altLang="en-US" dirty="0"/>
                <a:t>　　　提案モデルによる解析結果</a:t>
              </a:r>
              <a:endParaRPr kumimoji="1" lang="en-US" altLang="ja-JP" dirty="0"/>
            </a:p>
          </p:txBody>
        </p:sp>
        <p:cxnSp>
          <p:nvCxnSpPr>
            <p:cNvPr id="17" name="直線コネクタ 16"/>
            <p:cNvCxnSpPr/>
            <p:nvPr/>
          </p:nvCxnSpPr>
          <p:spPr>
            <a:xfrm>
              <a:off x="3732527" y="1358811"/>
              <a:ext cx="4197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732527" y="1646843"/>
              <a:ext cx="41973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732527" y="1934875"/>
              <a:ext cx="4197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367877" y="1124744"/>
              <a:ext cx="492443" cy="2322298"/>
            </a:xfrm>
            <a:prstGeom prst="rect">
              <a:avLst/>
            </a:prstGeom>
            <a:solidFill>
              <a:schemeClr val="bg1"/>
            </a:solidFill>
          </p:spPr>
          <p:txBody>
            <a:bodyPr vert="eaVert" wrap="square" rtlCol="0">
              <a:spAutoFit/>
            </a:bodyPr>
            <a:lstStyle/>
            <a:p>
              <a:r>
                <a:rPr lang="ja-JP" altLang="en-US" sz="2000" dirty="0"/>
                <a:t>　カソード電流密度</a:t>
              </a:r>
              <a:endParaRPr kumimoji="1" lang="ja-JP" altLang="en-US" sz="20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1115616" y="3297758"/>
                  <a:ext cx="982384" cy="1015663"/>
                </a:xfrm>
                <a:prstGeom prst="rect">
                  <a:avLst/>
                </a:prstGeom>
                <a:solidFill>
                  <a:schemeClr val="bg1"/>
                </a:solidFill>
              </p:spPr>
              <p:txBody>
                <a:bodyPr wrap="none"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a:p>
                  <a:pPr algn="ctr"/>
                  <a:endParaRPr lang="ja-JP" altLang="en-US" sz="2000" dirty="0">
                    <a:latin typeface="Cambria Math"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115616" y="3297758"/>
                  <a:ext cx="982384" cy="1015663"/>
                </a:xfrm>
                <a:prstGeom prst="rect">
                  <a:avLst/>
                </a:prstGeom>
                <a:blipFill rotWithShape="1">
                  <a:blip r:embed="rId4"/>
                  <a:stretch>
                    <a:fillRect l="-6211" t="-2994" r="-4348"/>
                  </a:stretch>
                </a:blipFill>
              </p:spPr>
              <p:txBody>
                <a:bodyPr/>
                <a:lstStyle/>
                <a:p>
                  <a:r>
                    <a:rPr lang="ja-JP" altLang="en-US">
                      <a:noFill/>
                    </a:rPr>
                    <a:t> </a:t>
                  </a:r>
                </a:p>
              </p:txBody>
            </p:sp>
          </mc:Fallback>
        </mc:AlternateContent>
        <p:sp>
          <p:nvSpPr>
            <p:cNvPr id="9" name="下矢印 8"/>
            <p:cNvSpPr/>
            <p:nvPr/>
          </p:nvSpPr>
          <p:spPr>
            <a:xfrm>
              <a:off x="2555776" y="814327"/>
              <a:ext cx="288032" cy="310417"/>
            </a:xfrm>
            <a:prstGeom prst="downArrow">
              <a:avLst/>
            </a:prstGeom>
            <a:solidFill>
              <a:srgbClr val="FB3B3B"/>
            </a:solidFill>
            <a:ln>
              <a:solidFill>
                <a:srgbClr val="FB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753542" y="692696"/>
              <a:ext cx="1098378" cy="369332"/>
            </a:xfrm>
            <a:prstGeom prst="rect">
              <a:avLst/>
            </a:prstGeom>
            <a:noFill/>
          </p:spPr>
          <p:txBody>
            <a:bodyPr wrap="none" rtlCol="0">
              <a:spAutoFit/>
            </a:bodyPr>
            <a:lstStyle/>
            <a:p>
              <a:r>
                <a:rPr kumimoji="1" lang="en-US" altLang="ja-JP" dirty="0"/>
                <a:t>1st</a:t>
              </a:r>
              <a:r>
                <a:rPr kumimoji="1" lang="ja-JP" altLang="en-US" dirty="0"/>
                <a:t>ピーク</a:t>
              </a:r>
            </a:p>
          </p:txBody>
        </p:sp>
        <p:sp>
          <p:nvSpPr>
            <p:cNvPr id="18" name="テキスト ボックス 17"/>
            <p:cNvSpPr txBox="1"/>
            <p:nvPr/>
          </p:nvSpPr>
          <p:spPr>
            <a:xfrm>
              <a:off x="4116758" y="2708920"/>
              <a:ext cx="1175322" cy="369332"/>
            </a:xfrm>
            <a:prstGeom prst="rect">
              <a:avLst/>
            </a:prstGeom>
            <a:noFill/>
          </p:spPr>
          <p:txBody>
            <a:bodyPr wrap="none" rtlCol="0">
              <a:spAutoFit/>
            </a:bodyPr>
            <a:lstStyle/>
            <a:p>
              <a:r>
                <a:rPr lang="en-US" altLang="ja-JP" dirty="0"/>
                <a:t>2nd</a:t>
              </a:r>
              <a:r>
                <a:rPr kumimoji="1" lang="ja-JP" altLang="en-US" dirty="0"/>
                <a:t>ピーク</a:t>
              </a:r>
            </a:p>
          </p:txBody>
        </p:sp>
        <p:sp>
          <p:nvSpPr>
            <p:cNvPr id="21" name="下矢印 20"/>
            <p:cNvSpPr/>
            <p:nvPr/>
          </p:nvSpPr>
          <p:spPr>
            <a:xfrm>
              <a:off x="3879489" y="2758543"/>
              <a:ext cx="288032" cy="310417"/>
            </a:xfrm>
            <a:prstGeom prst="downArrow">
              <a:avLst/>
            </a:prstGeom>
            <a:solidFill>
              <a:srgbClr val="FB3B3B"/>
            </a:solidFill>
            <a:ln>
              <a:solidFill>
                <a:srgbClr val="FB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7632340" y="5121188"/>
            <a:ext cx="1415772" cy="1200329"/>
          </a:xfrm>
          <a:prstGeom prst="rect">
            <a:avLst/>
          </a:prstGeom>
          <a:noFill/>
        </p:spPr>
        <p:txBody>
          <a:bodyPr wrap="none" rtlCol="0">
            <a:spAutoFit/>
          </a:bodyPr>
          <a:lstStyle/>
          <a:p>
            <a:pPr algn="ctr"/>
            <a:r>
              <a:rPr kumimoji="1" lang="ja-JP" altLang="en-US" dirty="0"/>
              <a:t>電源電圧が</a:t>
            </a:r>
            <a:endParaRPr kumimoji="1" lang="en-US" altLang="ja-JP" dirty="0"/>
          </a:p>
          <a:p>
            <a:pPr algn="ctr"/>
            <a:r>
              <a:rPr kumimoji="1" lang="en-US" altLang="ja-JP" dirty="0"/>
              <a:t>250V</a:t>
            </a:r>
            <a:r>
              <a:rPr kumimoji="1" lang="ja-JP" altLang="en-US" dirty="0"/>
              <a:t>以外の</a:t>
            </a:r>
            <a:endParaRPr kumimoji="1" lang="en-US" altLang="ja-JP" dirty="0"/>
          </a:p>
          <a:p>
            <a:pPr algn="ctr"/>
            <a:r>
              <a:rPr kumimoji="1" lang="ja-JP" altLang="en-US" dirty="0"/>
              <a:t>結果は予稿</a:t>
            </a:r>
            <a:endParaRPr kumimoji="1" lang="en-US" altLang="ja-JP" dirty="0"/>
          </a:p>
          <a:p>
            <a:pPr algn="ctr"/>
            <a:r>
              <a:rPr lang="ja-JP" altLang="en-US" dirty="0"/>
              <a:t>を参照</a:t>
            </a:r>
            <a:endParaRPr kumimoji="1" lang="ja-JP" altLang="en-US" dirty="0"/>
          </a:p>
        </p:txBody>
      </p:sp>
    </p:spTree>
    <p:extLst>
      <p:ext uri="{BB962C8B-B14F-4D97-AF65-F5344CB8AC3E}">
        <p14:creationId xmlns:p14="http://schemas.microsoft.com/office/powerpoint/2010/main" val="125815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従来研究</a:t>
            </a:r>
            <a:endParaRPr kumimoji="1" lang="ja-JP" altLang="en-US" dirty="0"/>
          </a:p>
        </p:txBody>
      </p:sp>
      <p:sp>
        <p:nvSpPr>
          <p:cNvPr id="3" name="コンテンツ プレースホルダー 2"/>
          <p:cNvSpPr>
            <a:spLocks noGrp="1"/>
          </p:cNvSpPr>
          <p:nvPr>
            <p:ph idx="1"/>
          </p:nvPr>
        </p:nvSpPr>
        <p:spPr/>
        <p:txBody>
          <a:bodyPr/>
          <a:lstStyle/>
          <a:p>
            <a:pPr marL="0" indent="0" algn="ctr">
              <a:buNone/>
            </a:pPr>
            <a:r>
              <a:rPr lang="ja-JP" altLang="en-US" dirty="0"/>
              <a:t>数種の</a:t>
            </a:r>
            <a:r>
              <a:rPr lang="ja-JP" altLang="en-US" b="1" dirty="0">
                <a:effectLst>
                  <a:outerShdw blurRad="38100" dist="38100" dir="2700000" algn="tl">
                    <a:srgbClr val="000000">
                      <a:alpha val="43137"/>
                    </a:srgbClr>
                  </a:outerShdw>
                </a:effectLst>
              </a:rPr>
              <a:t>電着塗装シミュレータ</a:t>
            </a:r>
            <a:r>
              <a:rPr lang="ja-JP" altLang="en-US" dirty="0"/>
              <a:t>が販売されている．</a:t>
            </a:r>
            <a:br>
              <a:rPr lang="en-US" altLang="ja-JP" dirty="0"/>
            </a:br>
            <a:r>
              <a:rPr lang="ja-JP" altLang="en-US" dirty="0"/>
              <a:t>しかし，産業的には</a:t>
            </a:r>
            <a:r>
              <a:rPr lang="ja-JP" altLang="en-US" u="sng" dirty="0"/>
              <a:t>あまり利用されていない．</a:t>
            </a:r>
            <a:br>
              <a:rPr lang="en-US" altLang="ja-JP" u="sng" dirty="0"/>
            </a:br>
            <a:endParaRPr lang="en-US" altLang="ja-JP" u="sng" dirty="0"/>
          </a:p>
          <a:p>
            <a:pPr marL="0" indent="0">
              <a:buNone/>
            </a:pPr>
            <a:r>
              <a:rPr lang="ja-JP" altLang="en-US" dirty="0"/>
              <a:t>＜利用されない原因＞</a:t>
            </a:r>
            <a:endParaRPr lang="en-US" altLang="ja-JP" dirty="0"/>
          </a:p>
          <a:p>
            <a:pPr lvl="1"/>
            <a:r>
              <a:rPr lang="ja-JP" altLang="en-US" dirty="0"/>
              <a:t>計算メッシュ生成作業が面倒</a:t>
            </a:r>
            <a:endParaRPr lang="en-US" altLang="ja-JP" dirty="0"/>
          </a:p>
          <a:p>
            <a:pPr marL="457200" lvl="1" indent="0">
              <a:buNone/>
            </a:pPr>
            <a:r>
              <a:rPr lang="ja-JP" altLang="en-US" dirty="0"/>
              <a:t>　　　　境界要素法を用いれば比較的簡単（昨年発表）</a:t>
            </a:r>
            <a:endParaRPr lang="en-US" altLang="ja-JP" dirty="0"/>
          </a:p>
          <a:p>
            <a:pPr marL="457200" lvl="1" indent="0">
              <a:buNone/>
            </a:pPr>
            <a:r>
              <a:rPr lang="ja-JP" altLang="en-US" dirty="0"/>
              <a:t>　　　　←</a:t>
            </a:r>
            <a:r>
              <a:rPr lang="ja-JP" altLang="en-US" dirty="0">
                <a:solidFill>
                  <a:srgbClr val="0000CC"/>
                </a:solidFill>
              </a:rPr>
              <a:t>ほぼ解決済</a:t>
            </a:r>
            <a:endParaRPr lang="en-US" altLang="ja-JP" dirty="0">
              <a:solidFill>
                <a:srgbClr val="0000CC"/>
              </a:solidFill>
            </a:endParaRPr>
          </a:p>
          <a:p>
            <a:pPr lvl="1"/>
            <a:r>
              <a:rPr lang="ja-JP" altLang="en-US" dirty="0">
                <a:solidFill>
                  <a:srgbClr val="FF0000"/>
                </a:solidFill>
              </a:rPr>
              <a:t>予測精度が悪い</a:t>
            </a:r>
            <a:br>
              <a:rPr lang="en-US" altLang="ja-JP" dirty="0">
                <a:solidFill>
                  <a:srgbClr val="FF0000"/>
                </a:solidFill>
              </a:rPr>
            </a:br>
            <a:r>
              <a:rPr lang="ja-JP" altLang="en-US" dirty="0">
                <a:solidFill>
                  <a:srgbClr val="FF0000"/>
                </a:solidFill>
              </a:rPr>
              <a:t>　　　</a:t>
            </a:r>
            <a:r>
              <a:rPr lang="ja-JP" altLang="en-US" dirty="0"/>
              <a:t>何れのシミュレータもモデル化手法はほぼ同じ</a:t>
            </a:r>
            <a:endParaRPr lang="en-US" altLang="ja-JP" dirty="0"/>
          </a:p>
          <a:p>
            <a:pPr marL="457200" lvl="1" indent="0">
              <a:buNone/>
            </a:pPr>
            <a:r>
              <a:rPr lang="ja-JP" altLang="en-US" dirty="0"/>
              <a:t>　　　　←</a:t>
            </a:r>
            <a:r>
              <a:rPr lang="ja-JP" altLang="en-US" b="1" dirty="0">
                <a:solidFill>
                  <a:srgbClr val="FF0000"/>
                </a:solidFill>
              </a:rPr>
              <a:t>未解決</a:t>
            </a:r>
            <a:r>
              <a:rPr lang="en-US" altLang="ja-JP" b="1" dirty="0">
                <a:solidFill>
                  <a:srgbClr val="FF0000"/>
                </a:solidFill>
              </a:rPr>
              <a:t>!!</a:t>
            </a:r>
          </a:p>
          <a:p>
            <a:pPr marL="0" indent="0">
              <a:buNone/>
            </a:pPr>
            <a:br>
              <a:rPr lang="en-US" altLang="ja-JP" dirty="0"/>
            </a:b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a:t>
            </a:fld>
            <a:endParaRPr lang="ja-JP" altLang="en-US" dirty="0"/>
          </a:p>
        </p:txBody>
      </p:sp>
    </p:spTree>
    <p:extLst>
      <p:ext uri="{BB962C8B-B14F-4D97-AF65-F5344CB8AC3E}">
        <p14:creationId xmlns:p14="http://schemas.microsoft.com/office/powerpoint/2010/main" val="3591381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13" y="620688"/>
            <a:ext cx="4620009" cy="3960008"/>
          </a:xfrm>
          <a:prstGeom prst="rect">
            <a:avLst/>
          </a:prstGeom>
        </p:spPr>
      </p:pic>
      <p:sp>
        <p:nvSpPr>
          <p:cNvPr id="8" name="テキスト ボックス 7"/>
          <p:cNvSpPr txBox="1"/>
          <p:nvPr/>
        </p:nvSpPr>
        <p:spPr>
          <a:xfrm>
            <a:off x="4397978" y="980728"/>
            <a:ext cx="676788" cy="369332"/>
          </a:xfrm>
          <a:prstGeom prst="rect">
            <a:avLst/>
          </a:prstGeom>
          <a:noFill/>
          <a:ln>
            <a:solidFill>
              <a:srgbClr val="FF0000"/>
            </a:solidFill>
          </a:ln>
        </p:spPr>
        <p:txBody>
          <a:bodyPr wrap="none" rtlCol="0">
            <a:spAutoFit/>
          </a:bodyPr>
          <a:lstStyle/>
          <a:p>
            <a:r>
              <a:rPr kumimoji="1" lang="en-US" altLang="ja-JP" dirty="0"/>
              <a:t>250V</a:t>
            </a:r>
            <a:endParaRPr kumimoji="1" lang="ja-JP" altLang="en-US" dirty="0"/>
          </a:p>
        </p:txBody>
      </p:sp>
      <p:sp>
        <p:nvSpPr>
          <p:cNvPr id="9" name="テキスト ボックス 8"/>
          <p:cNvSpPr txBox="1"/>
          <p:nvPr/>
        </p:nvSpPr>
        <p:spPr>
          <a:xfrm>
            <a:off x="4397978" y="2852936"/>
            <a:ext cx="561372" cy="369332"/>
          </a:xfrm>
          <a:prstGeom prst="rect">
            <a:avLst/>
          </a:prstGeom>
          <a:noFill/>
          <a:ln>
            <a:solidFill>
              <a:srgbClr val="F62291"/>
            </a:solidFill>
          </a:ln>
        </p:spPr>
        <p:txBody>
          <a:bodyPr wrap="none" rtlCol="0">
            <a:spAutoFit/>
          </a:bodyPr>
          <a:lstStyle/>
          <a:p>
            <a:r>
              <a:rPr kumimoji="1" lang="en-US" altLang="ja-JP" dirty="0"/>
              <a:t>50V</a:t>
            </a:r>
            <a:endParaRPr kumimoji="1" lang="ja-JP" altLang="en-US" dirty="0"/>
          </a:p>
        </p:txBody>
      </p:sp>
      <p:sp>
        <p:nvSpPr>
          <p:cNvPr id="10" name="テキスト ボックス 9"/>
          <p:cNvSpPr txBox="1"/>
          <p:nvPr/>
        </p:nvSpPr>
        <p:spPr>
          <a:xfrm>
            <a:off x="4397978" y="2420888"/>
            <a:ext cx="676788" cy="369332"/>
          </a:xfrm>
          <a:prstGeom prst="rect">
            <a:avLst/>
          </a:prstGeom>
          <a:noFill/>
          <a:ln>
            <a:solidFill>
              <a:srgbClr val="0070C0"/>
            </a:solidFill>
          </a:ln>
        </p:spPr>
        <p:txBody>
          <a:bodyPr wrap="none" rtlCol="0">
            <a:spAutoFit/>
          </a:bodyPr>
          <a:lstStyle/>
          <a:p>
            <a:r>
              <a:rPr lang="en-US" altLang="ja-JP" dirty="0"/>
              <a:t>10</a:t>
            </a:r>
            <a:r>
              <a:rPr kumimoji="1" lang="en-US" altLang="ja-JP" dirty="0"/>
              <a:t>0V</a:t>
            </a:r>
            <a:endParaRPr kumimoji="1" lang="ja-JP" altLang="en-US" dirty="0"/>
          </a:p>
        </p:txBody>
      </p:sp>
      <p:sp>
        <p:nvSpPr>
          <p:cNvPr id="11" name="テキスト ボックス 10"/>
          <p:cNvSpPr txBox="1"/>
          <p:nvPr/>
        </p:nvSpPr>
        <p:spPr>
          <a:xfrm>
            <a:off x="4397978" y="3717032"/>
            <a:ext cx="561372" cy="369332"/>
          </a:xfrm>
          <a:prstGeom prst="rect">
            <a:avLst/>
          </a:prstGeom>
          <a:noFill/>
          <a:ln>
            <a:solidFill>
              <a:srgbClr val="FFFF00"/>
            </a:solidFill>
          </a:ln>
        </p:spPr>
        <p:txBody>
          <a:bodyPr wrap="none" rtlCol="0">
            <a:spAutoFit/>
          </a:bodyPr>
          <a:lstStyle/>
          <a:p>
            <a:r>
              <a:rPr lang="en-US" altLang="ja-JP" dirty="0"/>
              <a:t>1</a:t>
            </a:r>
            <a:r>
              <a:rPr kumimoji="1" lang="en-US" altLang="ja-JP" dirty="0"/>
              <a:t>0V</a:t>
            </a:r>
            <a:endParaRPr kumimoji="1" lang="ja-JP" altLang="en-US" dirty="0"/>
          </a:p>
        </p:txBody>
      </p:sp>
      <p:sp>
        <p:nvSpPr>
          <p:cNvPr id="12" name="テキスト ボックス 11"/>
          <p:cNvSpPr txBox="1"/>
          <p:nvPr/>
        </p:nvSpPr>
        <p:spPr>
          <a:xfrm>
            <a:off x="4397978" y="3284984"/>
            <a:ext cx="561372" cy="369332"/>
          </a:xfrm>
          <a:prstGeom prst="rect">
            <a:avLst/>
          </a:prstGeom>
          <a:noFill/>
          <a:ln>
            <a:solidFill>
              <a:srgbClr val="00B0F0"/>
            </a:solidFill>
          </a:ln>
        </p:spPr>
        <p:txBody>
          <a:bodyPr wrap="none" rtlCol="0">
            <a:spAutoFit/>
          </a:bodyPr>
          <a:lstStyle/>
          <a:p>
            <a:r>
              <a:rPr lang="en-US" altLang="ja-JP" dirty="0"/>
              <a:t>3</a:t>
            </a:r>
            <a:r>
              <a:rPr kumimoji="1" lang="en-US" altLang="ja-JP" dirty="0"/>
              <a:t>0V</a:t>
            </a:r>
            <a:endParaRPr kumimoji="1" lang="ja-JP" altLang="en-US" dirty="0"/>
          </a:p>
        </p:txBody>
      </p:sp>
      <p:sp>
        <p:nvSpPr>
          <p:cNvPr id="13" name="テキスト ボックス 12"/>
          <p:cNvSpPr txBox="1"/>
          <p:nvPr/>
        </p:nvSpPr>
        <p:spPr>
          <a:xfrm>
            <a:off x="4397978" y="1988840"/>
            <a:ext cx="676788" cy="369332"/>
          </a:xfrm>
          <a:prstGeom prst="rect">
            <a:avLst/>
          </a:prstGeom>
          <a:noFill/>
          <a:ln>
            <a:solidFill>
              <a:srgbClr val="92D050"/>
            </a:solidFill>
          </a:ln>
        </p:spPr>
        <p:txBody>
          <a:bodyPr wrap="none" rtlCol="0">
            <a:spAutoFit/>
          </a:bodyPr>
          <a:lstStyle/>
          <a:p>
            <a:r>
              <a:rPr lang="en-US" altLang="ja-JP" dirty="0"/>
              <a:t>1</a:t>
            </a:r>
            <a:r>
              <a:rPr kumimoji="1" lang="en-US" altLang="ja-JP" dirty="0"/>
              <a:t>50V</a:t>
            </a:r>
            <a:endParaRPr kumimoji="1" lang="ja-JP" altLang="en-US" dirty="0"/>
          </a:p>
        </p:txBody>
      </p:sp>
      <p:sp>
        <p:nvSpPr>
          <p:cNvPr id="15" name="テキスト ボックス 14"/>
          <p:cNvSpPr txBox="1"/>
          <p:nvPr/>
        </p:nvSpPr>
        <p:spPr>
          <a:xfrm>
            <a:off x="1899294" y="4293096"/>
            <a:ext cx="1412566" cy="400110"/>
          </a:xfrm>
          <a:prstGeom prst="rect">
            <a:avLst/>
          </a:prstGeom>
          <a:solidFill>
            <a:schemeClr val="bg1"/>
          </a:solidFill>
        </p:spPr>
        <p:txBody>
          <a:bodyPr wrap="none" rtlCol="0">
            <a:spAutoFit/>
          </a:bodyPr>
          <a:lstStyle/>
          <a:p>
            <a:r>
              <a:rPr kumimoji="1" lang="ja-JP" altLang="en-US" sz="2000" dirty="0"/>
              <a:t>時刻 </a:t>
            </a:r>
            <a:r>
              <a:rPr kumimoji="1" lang="en-US" altLang="ja-JP" sz="2000" dirty="0">
                <a:latin typeface="Cambria Math" pitchFamily="18" charset="0"/>
                <a:ea typeface="Cambria Math" pitchFamily="18" charset="0"/>
              </a:rPr>
              <a:t>(t)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sp>
        <p:nvSpPr>
          <p:cNvPr id="16" name="テキスト ボックス 15"/>
          <p:cNvSpPr txBox="1"/>
          <p:nvPr/>
        </p:nvSpPr>
        <p:spPr>
          <a:xfrm>
            <a:off x="31898" y="1405225"/>
            <a:ext cx="492443" cy="1015663"/>
          </a:xfrm>
          <a:prstGeom prst="rect">
            <a:avLst/>
          </a:prstGeom>
          <a:solidFill>
            <a:schemeClr val="bg1"/>
          </a:solidFill>
        </p:spPr>
        <p:txBody>
          <a:bodyPr vert="eaVert" wrap="none" rtlCol="0">
            <a:spAutoFit/>
          </a:bodyPr>
          <a:lstStyle/>
          <a:p>
            <a:r>
              <a:rPr lang="ja-JP" altLang="en-US" sz="2000" dirty="0"/>
              <a:t>　　膜厚</a:t>
            </a:r>
            <a:r>
              <a:rPr lang="en-US" altLang="ja-JP" sz="2000" dirty="0"/>
              <a:t> </a:t>
            </a: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11447"/>
          <a:stretch/>
        </p:blipFill>
        <p:spPr>
          <a:xfrm>
            <a:off x="5039778" y="613174"/>
            <a:ext cx="4098921" cy="3967522"/>
          </a:xfrm>
          <a:prstGeom prst="rect">
            <a:avLst/>
          </a:prstGeom>
        </p:spPr>
      </p:pic>
      <p:sp>
        <p:nvSpPr>
          <p:cNvPr id="2" name="タイトル 1"/>
          <p:cNvSpPr>
            <a:spLocks noGrp="1"/>
          </p:cNvSpPr>
          <p:nvPr>
            <p:ph type="title"/>
          </p:nvPr>
        </p:nvSpPr>
        <p:spPr/>
        <p:txBody>
          <a:bodyPr/>
          <a:lstStyle/>
          <a:p>
            <a:r>
              <a:rPr kumimoji="1" lang="ja-JP" altLang="en-US" dirty="0"/>
              <a:t>結果比較（膜厚）</a:t>
            </a:r>
          </a:p>
        </p:txBody>
      </p:sp>
      <p:sp>
        <p:nvSpPr>
          <p:cNvPr id="3" name="コンテンツ プレースホルダー 2"/>
          <p:cNvSpPr>
            <a:spLocks noGrp="1"/>
          </p:cNvSpPr>
          <p:nvPr>
            <p:ph idx="1"/>
          </p:nvPr>
        </p:nvSpPr>
        <p:spPr/>
        <p:txBody>
          <a:bodyPr/>
          <a:lstStyle/>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膜厚の</a:t>
            </a:r>
            <a:r>
              <a:rPr lang="en-US" altLang="ja-JP" dirty="0"/>
              <a:t>RMS</a:t>
            </a:r>
            <a:r>
              <a:rPr lang="ja-JP" altLang="en-US" dirty="0"/>
              <a:t>が半分以下に改善</a:t>
            </a:r>
            <a:endParaRPr lang="en-US" altLang="ja-JP" dirty="0"/>
          </a:p>
          <a:p>
            <a:r>
              <a:rPr lang="ja-JP" altLang="en-US" u="sng" dirty="0"/>
              <a:t>電着開始直後</a:t>
            </a:r>
            <a:r>
              <a:rPr lang="ja-JP" altLang="en-US" dirty="0"/>
              <a:t>および</a:t>
            </a:r>
            <a:r>
              <a:rPr lang="ja-JP" altLang="en-US" u="sng" dirty="0"/>
              <a:t>低電圧時</a:t>
            </a:r>
            <a:r>
              <a:rPr lang="ja-JP" altLang="en-US" dirty="0"/>
              <a:t>の精度も向上</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30</a:t>
            </a:fld>
            <a:endParaRPr lang="ja-JP" altLang="en-US" dirty="0"/>
          </a:p>
        </p:txBody>
      </p:sp>
      <p:sp>
        <p:nvSpPr>
          <p:cNvPr id="18" name="テキスト ボックス 17"/>
          <p:cNvSpPr txBox="1"/>
          <p:nvPr/>
        </p:nvSpPr>
        <p:spPr>
          <a:xfrm>
            <a:off x="-2226369" y="1772816"/>
            <a:ext cx="461665" cy="45719"/>
          </a:xfrm>
          <a:prstGeom prst="rect">
            <a:avLst/>
          </a:prstGeom>
          <a:noFill/>
        </p:spPr>
        <p:txBody>
          <a:bodyPr vert="eaVert" wrap="square" rtlCol="0">
            <a:spAutoFit/>
          </a:bodyPr>
          <a:lstStyle/>
          <a:p>
            <a:r>
              <a:rPr kumimoji="1" lang="ja-JP" altLang="en-US" dirty="0"/>
              <a:t>　　　　　　　　　　　</a:t>
            </a:r>
          </a:p>
        </p:txBody>
      </p:sp>
      <p:sp>
        <p:nvSpPr>
          <p:cNvPr id="19" name="テキスト ボックス 18"/>
          <p:cNvSpPr txBox="1"/>
          <p:nvPr/>
        </p:nvSpPr>
        <p:spPr>
          <a:xfrm>
            <a:off x="6480212" y="4293096"/>
            <a:ext cx="1412566" cy="400110"/>
          </a:xfrm>
          <a:prstGeom prst="rect">
            <a:avLst/>
          </a:prstGeom>
          <a:solidFill>
            <a:schemeClr val="bg1"/>
          </a:solidFill>
        </p:spPr>
        <p:txBody>
          <a:bodyPr wrap="none" rtlCol="0">
            <a:spAutoFit/>
          </a:bodyPr>
          <a:lstStyle/>
          <a:p>
            <a:r>
              <a:rPr kumimoji="1" lang="ja-JP" altLang="en-US" sz="2000" dirty="0"/>
              <a:t>時刻 </a:t>
            </a:r>
            <a:r>
              <a:rPr kumimoji="1" lang="en-US" altLang="ja-JP" sz="2000" dirty="0">
                <a:latin typeface="Cambria Math" pitchFamily="18" charset="0"/>
                <a:ea typeface="Cambria Math" pitchFamily="18" charset="0"/>
              </a:rPr>
              <a:t>(t)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sp>
        <p:nvSpPr>
          <p:cNvPr id="21" name="テキスト ボックス 20"/>
          <p:cNvSpPr txBox="1"/>
          <p:nvPr/>
        </p:nvSpPr>
        <p:spPr>
          <a:xfrm>
            <a:off x="1043607" y="1052736"/>
            <a:ext cx="1681871" cy="461665"/>
          </a:xfrm>
          <a:prstGeom prst="rect">
            <a:avLst/>
          </a:prstGeom>
          <a:solidFill>
            <a:schemeClr val="bg1"/>
          </a:solidFill>
          <a:ln w="19050">
            <a:solidFill>
              <a:srgbClr val="00B0F0"/>
            </a:solidFill>
          </a:ln>
        </p:spPr>
        <p:txBody>
          <a:bodyPr wrap="none" rtlCol="0">
            <a:spAutoFit/>
          </a:bodyPr>
          <a:lstStyle/>
          <a:p>
            <a:r>
              <a:rPr kumimoji="1" lang="ja-JP" altLang="en-US" sz="2400" dirty="0"/>
              <a:t>提案モデル</a:t>
            </a:r>
          </a:p>
        </p:txBody>
      </p:sp>
      <p:sp>
        <p:nvSpPr>
          <p:cNvPr id="22" name="テキスト ボックス 21"/>
          <p:cNvSpPr txBox="1"/>
          <p:nvPr/>
        </p:nvSpPr>
        <p:spPr>
          <a:xfrm>
            <a:off x="5652120" y="1052736"/>
            <a:ext cx="1681871" cy="461665"/>
          </a:xfrm>
          <a:prstGeom prst="rect">
            <a:avLst/>
          </a:prstGeom>
          <a:solidFill>
            <a:schemeClr val="bg1"/>
          </a:solidFill>
          <a:ln w="19050">
            <a:solidFill>
              <a:srgbClr val="92D050"/>
            </a:solidFill>
          </a:ln>
        </p:spPr>
        <p:txBody>
          <a:bodyPr wrap="none" rtlCol="0">
            <a:spAutoFit/>
          </a:bodyPr>
          <a:lstStyle/>
          <a:p>
            <a:r>
              <a:rPr kumimoji="1" lang="ja-JP" altLang="en-US" sz="2400" dirty="0"/>
              <a:t>従来モデル</a:t>
            </a:r>
          </a:p>
        </p:txBody>
      </p:sp>
      <p:sp>
        <p:nvSpPr>
          <p:cNvPr id="14" name="テキスト ボックス 13"/>
          <p:cNvSpPr txBox="1"/>
          <p:nvPr/>
        </p:nvSpPr>
        <p:spPr>
          <a:xfrm>
            <a:off x="3959932" y="4293096"/>
            <a:ext cx="1752403" cy="646331"/>
          </a:xfrm>
          <a:prstGeom prst="rect">
            <a:avLst/>
          </a:prstGeom>
          <a:noFill/>
          <a:ln>
            <a:solidFill>
              <a:schemeClr val="tx1"/>
            </a:solidFill>
          </a:ln>
        </p:spPr>
        <p:txBody>
          <a:bodyPr wrap="none" rtlCol="0">
            <a:spAutoFit/>
          </a:bodyPr>
          <a:lstStyle/>
          <a:p>
            <a:r>
              <a:rPr kumimoji="1" lang="ja-JP" altLang="en-US" dirty="0"/>
              <a:t>点：  実験データ</a:t>
            </a:r>
            <a:endParaRPr kumimoji="1" lang="en-US" altLang="ja-JP" dirty="0"/>
          </a:p>
          <a:p>
            <a:r>
              <a:rPr lang="ja-JP" altLang="en-US" dirty="0"/>
              <a:t>実線：解析結果</a:t>
            </a:r>
            <a:endParaRPr kumimoji="1" lang="ja-JP" altLang="en-US" dirty="0"/>
          </a:p>
        </p:txBody>
      </p:sp>
      <p:sp>
        <p:nvSpPr>
          <p:cNvPr id="17" name="テキスト ボックス 16"/>
          <p:cNvSpPr txBox="1"/>
          <p:nvPr/>
        </p:nvSpPr>
        <p:spPr>
          <a:xfrm>
            <a:off x="5868144" y="4761148"/>
            <a:ext cx="3018775" cy="400110"/>
          </a:xfrm>
          <a:prstGeom prst="rect">
            <a:avLst/>
          </a:prstGeom>
          <a:noFill/>
        </p:spPr>
        <p:txBody>
          <a:bodyPr wrap="none" rtlCol="0">
            <a:spAutoFit/>
          </a:bodyPr>
          <a:lstStyle/>
          <a:p>
            <a:pPr algn="ctr"/>
            <a:r>
              <a:rPr lang="ja-JP" altLang="en-US" sz="2000" dirty="0">
                <a:latin typeface="+mn-ea"/>
                <a:ea typeface="+mn-ea"/>
              </a:rPr>
              <a:t>膜厚誤差の</a:t>
            </a:r>
            <a:r>
              <a:rPr lang="en-US" altLang="ja-JP" sz="2000" dirty="0">
                <a:latin typeface="+mn-ea"/>
                <a:ea typeface="+mn-ea"/>
              </a:rPr>
              <a:t>RMS</a:t>
            </a:r>
            <a:r>
              <a:rPr lang="ja-JP" altLang="en-US" sz="2000" dirty="0">
                <a:latin typeface="+mn-ea"/>
                <a:ea typeface="+mn-ea"/>
              </a:rPr>
              <a:t>＝</a:t>
            </a:r>
            <a:r>
              <a:rPr lang="en-US" altLang="ja-JP" sz="2000" dirty="0">
                <a:latin typeface="+mn-ea"/>
                <a:ea typeface="+mn-ea"/>
              </a:rPr>
              <a:t>1.74</a:t>
            </a:r>
            <a:r>
              <a:rPr lang="el-GR" altLang="ja-JP" sz="2000" dirty="0">
                <a:latin typeface="Cambria Math"/>
                <a:ea typeface="Cambria Math"/>
              </a:rPr>
              <a:t>μ</a:t>
            </a:r>
            <a:r>
              <a:rPr lang="en-US" altLang="ja-JP" sz="2000" dirty="0">
                <a:latin typeface="Cambria Math"/>
                <a:ea typeface="Cambria Math"/>
              </a:rPr>
              <a:t>m</a:t>
            </a:r>
            <a:endParaRPr lang="ja-JP" altLang="en-US" sz="2000" dirty="0"/>
          </a:p>
        </p:txBody>
      </p:sp>
      <p:sp>
        <p:nvSpPr>
          <p:cNvPr id="20" name="正方形/長方形 19"/>
          <p:cNvSpPr/>
          <p:nvPr/>
        </p:nvSpPr>
        <p:spPr>
          <a:xfrm>
            <a:off x="791580" y="4725144"/>
            <a:ext cx="3018775" cy="400110"/>
          </a:xfrm>
          <a:prstGeom prst="rect">
            <a:avLst/>
          </a:prstGeom>
        </p:spPr>
        <p:txBody>
          <a:bodyPr wrap="none">
            <a:spAutoFit/>
          </a:bodyPr>
          <a:lstStyle/>
          <a:p>
            <a:pPr algn="ctr"/>
            <a:r>
              <a:rPr lang="ja-JP" altLang="en-US" sz="2000" dirty="0">
                <a:latin typeface="+mn-ea"/>
                <a:ea typeface="+mn-ea"/>
              </a:rPr>
              <a:t>膜厚誤差の</a:t>
            </a:r>
            <a:r>
              <a:rPr lang="en-US" altLang="ja-JP" sz="2000" dirty="0">
                <a:latin typeface="+mn-ea"/>
                <a:ea typeface="+mn-ea"/>
              </a:rPr>
              <a:t>RMS</a:t>
            </a:r>
            <a:r>
              <a:rPr lang="ja-JP" altLang="en-US" sz="2000" dirty="0">
                <a:latin typeface="+mn-ea"/>
                <a:ea typeface="+mn-ea"/>
              </a:rPr>
              <a:t>＝</a:t>
            </a:r>
            <a:r>
              <a:rPr lang="en-US" altLang="ja-JP" sz="2000" dirty="0">
                <a:latin typeface="+mn-ea"/>
                <a:ea typeface="+mn-ea"/>
              </a:rPr>
              <a:t>0.75</a:t>
            </a:r>
            <a:r>
              <a:rPr lang="el-GR" altLang="ja-JP" sz="2000" dirty="0">
                <a:latin typeface="Cambria Math"/>
                <a:ea typeface="Cambria Math"/>
              </a:rPr>
              <a:t>μ</a:t>
            </a:r>
            <a:r>
              <a:rPr lang="en-US" altLang="ja-JP" sz="2000" dirty="0">
                <a:latin typeface="Cambria Math"/>
                <a:ea typeface="Cambria Math"/>
              </a:rPr>
              <a:t>m</a:t>
            </a:r>
            <a:endParaRPr lang="ja-JP" altLang="en-US" sz="2000" dirty="0"/>
          </a:p>
        </p:txBody>
      </p:sp>
      <p:sp>
        <p:nvSpPr>
          <p:cNvPr id="23" name="テキスト ボックス 22"/>
          <p:cNvSpPr txBox="1"/>
          <p:nvPr/>
        </p:nvSpPr>
        <p:spPr>
          <a:xfrm>
            <a:off x="35496" y="2357008"/>
            <a:ext cx="519948" cy="1107996"/>
          </a:xfrm>
          <a:prstGeom prst="rect">
            <a:avLst/>
          </a:prstGeom>
          <a:solidFill>
            <a:schemeClr val="bg1"/>
          </a:solidFill>
        </p:spPr>
        <p:txBody>
          <a:bodyPr wrap="square" lIns="0" tIns="0" rIns="0" bIns="0" rtlCol="0">
            <a:spAutoFit/>
          </a:bodyPr>
          <a:lstStyle/>
          <a:p>
            <a:pPr algn="ctr"/>
            <a:r>
              <a:rPr lang="en-US" altLang="ja-JP" dirty="0">
                <a:latin typeface="Cambria Math" pitchFamily="18" charset="0"/>
                <a:ea typeface="Cambria Math" pitchFamily="18" charset="0"/>
              </a:rPr>
              <a:t>(</a:t>
            </a:r>
            <a:r>
              <a:rPr lang="en-US" altLang="ja-JP" i="1" dirty="0">
                <a:latin typeface="Cambria Math" pitchFamily="18" charset="0"/>
                <a:ea typeface="Cambria Math" pitchFamily="18" charset="0"/>
              </a:rPr>
              <a:t>h</a:t>
            </a:r>
            <a:r>
              <a:rPr lang="en-US" altLang="ja-JP" dirty="0">
                <a:latin typeface="Cambria Math" pitchFamily="18" charset="0"/>
                <a:ea typeface="Cambria Math" pitchFamily="18" charset="0"/>
              </a:rPr>
              <a:t>)</a:t>
            </a:r>
          </a:p>
          <a:p>
            <a:pPr algn="ctr"/>
            <a:r>
              <a:rPr lang="en-US" altLang="ja-JP" dirty="0">
                <a:latin typeface="Cambria Math" pitchFamily="18" charset="0"/>
                <a:ea typeface="Cambria Math" pitchFamily="18" charset="0"/>
              </a:rPr>
              <a:t>[</a:t>
            </a:r>
            <a:r>
              <a:rPr lang="en-US" altLang="ja-JP" dirty="0" err="1">
                <a:latin typeface="Cambria Math" pitchFamily="18" charset="0"/>
                <a:ea typeface="Cambria Math" pitchFamily="18" charset="0"/>
              </a:rPr>
              <a:t>μm</a:t>
            </a:r>
            <a:r>
              <a:rPr lang="en-US" altLang="ja-JP" dirty="0">
                <a:latin typeface="Cambria Math" pitchFamily="18" charset="0"/>
                <a:ea typeface="Cambria Math" pitchFamily="18" charset="0"/>
              </a:rPr>
              <a:t>]</a:t>
            </a:r>
          </a:p>
          <a:p>
            <a:pPr algn="ctr"/>
            <a:endParaRPr lang="en-US" altLang="ja-JP" dirty="0">
              <a:latin typeface="Cambria Math" pitchFamily="18" charset="0"/>
              <a:ea typeface="Cambria Math" pitchFamily="18" charset="0"/>
            </a:endParaRPr>
          </a:p>
          <a:p>
            <a:pPr algn="ctr"/>
            <a:endParaRPr lang="ja-JP" altLang="en-US" dirty="0">
              <a:latin typeface="Cambria Math" pitchFamily="18" charset="0"/>
            </a:endParaRPr>
          </a:p>
        </p:txBody>
      </p:sp>
    </p:spTree>
    <p:extLst>
      <p:ext uri="{BB962C8B-B14F-4D97-AF65-F5344CB8AC3E}">
        <p14:creationId xmlns:p14="http://schemas.microsoft.com/office/powerpoint/2010/main" val="292402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a:t>BOX</a:t>
            </a:r>
            <a:r>
              <a:rPr lang="ja-JP" altLang="en-US" dirty="0"/>
              <a:t>の解析例</a:t>
            </a:r>
            <a:endParaRPr kumimoji="1" lang="ja-JP" altLang="en-US" dirty="0"/>
          </a:p>
        </p:txBody>
      </p:sp>
      <p:sp>
        <p:nvSpPr>
          <p:cNvPr id="3" name="コンテンツ プレースホルダー 2"/>
          <p:cNvSpPr>
            <a:spLocks noGrp="1"/>
          </p:cNvSpPr>
          <p:nvPr>
            <p:ph idx="1"/>
          </p:nvPr>
        </p:nvSpPr>
        <p:spPr/>
        <p:txBody>
          <a:bodyPr/>
          <a:lstStyle/>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ソルバーには境界要素法（昨年発表）を利用</a:t>
            </a:r>
            <a:endParaRPr lang="en-US" altLang="ja-JP" dirty="0"/>
          </a:p>
          <a:p>
            <a:r>
              <a:rPr lang="ja-JP" altLang="en-US" dirty="0"/>
              <a:t>電源電圧</a:t>
            </a:r>
            <a:r>
              <a:rPr lang="en-US" altLang="ja-JP" dirty="0"/>
              <a:t>250V</a:t>
            </a:r>
            <a:r>
              <a:rPr lang="ja-JP" altLang="en-US" dirty="0"/>
              <a:t>の標準的な電圧時刻歴</a:t>
            </a:r>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31</a:t>
            </a:fld>
            <a:endParaRPr lang="ja-JP" alt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2525" t="6364" r="11212" b="9546"/>
          <a:stretch/>
        </p:blipFill>
        <p:spPr>
          <a:xfrm>
            <a:off x="251520" y="652443"/>
            <a:ext cx="3548917" cy="4612761"/>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3181" t="8030" r="2728"/>
          <a:stretch/>
        </p:blipFill>
        <p:spPr>
          <a:xfrm>
            <a:off x="4067944" y="656692"/>
            <a:ext cx="4824788" cy="3537012"/>
          </a:xfrm>
          <a:prstGeom prst="rect">
            <a:avLst/>
          </a:prstGeom>
        </p:spPr>
      </p:pic>
    </p:spTree>
    <p:extLst>
      <p:ext uri="{BB962C8B-B14F-4D97-AF65-F5344CB8AC3E}">
        <p14:creationId xmlns:p14="http://schemas.microsoft.com/office/powerpoint/2010/main" val="2423762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電流密度のアニメーション</a:t>
            </a:r>
          </a:p>
        </p:txBody>
      </p:sp>
      <p:pic>
        <p:nvPicPr>
          <p:cNvPr id="5" name="4box-current_slide.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115616" y="657583"/>
            <a:ext cx="6275804" cy="5687741"/>
          </a:xfrm>
        </p:spPr>
      </p:pic>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32</a:t>
            </a:fld>
            <a:endParaRPr lang="ja-JP" altLang="en-US" dirty="0"/>
          </a:p>
        </p:txBody>
      </p:sp>
      <p:sp>
        <p:nvSpPr>
          <p:cNvPr id="8" name="テキスト ボックス 7"/>
          <p:cNvSpPr txBox="1"/>
          <p:nvPr/>
        </p:nvSpPr>
        <p:spPr>
          <a:xfrm>
            <a:off x="7452320" y="5445224"/>
            <a:ext cx="1459054" cy="830997"/>
          </a:xfrm>
          <a:prstGeom prst="rect">
            <a:avLst/>
          </a:prstGeom>
          <a:noFill/>
        </p:spPr>
        <p:txBody>
          <a:bodyPr wrap="none" rtlCol="0">
            <a:spAutoFit/>
          </a:bodyPr>
          <a:lstStyle/>
          <a:p>
            <a:r>
              <a:rPr lang="ja-JP" altLang="en-US" sz="2400" dirty="0"/>
              <a:t>電流密度</a:t>
            </a:r>
            <a:endParaRPr lang="en-US" altLang="ja-JP" sz="2400" dirty="0"/>
          </a:p>
          <a:p>
            <a:r>
              <a:rPr lang="en-US" altLang="ja-JP" sz="2400" dirty="0"/>
              <a:t>0 ~ 180 s</a:t>
            </a:r>
            <a:endParaRPr lang="ja-JP" altLang="en-US" sz="2400" dirty="0"/>
          </a:p>
        </p:txBody>
      </p:sp>
    </p:spTree>
    <p:extLst>
      <p:ext uri="{BB962C8B-B14F-4D97-AF65-F5344CB8AC3E}">
        <p14:creationId xmlns:p14="http://schemas.microsoft.com/office/powerpoint/2010/main" val="8123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5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a:t>BOX</a:t>
            </a:r>
            <a:r>
              <a:rPr lang="ja-JP" altLang="en-US" dirty="0"/>
              <a:t>の解析結果（電流密度）</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33</a:t>
            </a:fld>
            <a:endParaRPr lang="ja-JP" alt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0023" b="7306"/>
          <a:stretch/>
        </p:blipFill>
        <p:spPr>
          <a:xfrm>
            <a:off x="1583668" y="1090980"/>
            <a:ext cx="5979669" cy="3850188"/>
          </a:xfrm>
          <a:prstGeom prst="rect">
            <a:avLst/>
          </a:prstGeom>
        </p:spPr>
      </p:pic>
      <p:sp>
        <p:nvSpPr>
          <p:cNvPr id="6" name="テキスト ボックス 5"/>
          <p:cNvSpPr txBox="1"/>
          <p:nvPr/>
        </p:nvSpPr>
        <p:spPr>
          <a:xfrm>
            <a:off x="3879514" y="4869160"/>
            <a:ext cx="1412566" cy="400110"/>
          </a:xfrm>
          <a:prstGeom prst="rect">
            <a:avLst/>
          </a:prstGeom>
          <a:noFill/>
        </p:spPr>
        <p:txBody>
          <a:bodyPr wrap="none" rtlCol="0">
            <a:spAutoFit/>
          </a:bodyPr>
          <a:lstStyle/>
          <a:p>
            <a:r>
              <a:rPr kumimoji="1" lang="ja-JP" altLang="en-US" sz="2000" dirty="0"/>
              <a:t>時刻 </a:t>
            </a:r>
            <a:r>
              <a:rPr kumimoji="1" lang="en-US" altLang="ja-JP" sz="2000" dirty="0">
                <a:latin typeface="Cambria Math" pitchFamily="18" charset="0"/>
                <a:ea typeface="Cambria Math" pitchFamily="18" charset="0"/>
              </a:rPr>
              <a:t>(t)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grpSp>
        <p:nvGrpSpPr>
          <p:cNvPr id="15" name="グループ化 14"/>
          <p:cNvGrpSpPr/>
          <p:nvPr/>
        </p:nvGrpSpPr>
        <p:grpSpPr>
          <a:xfrm>
            <a:off x="889316" y="1592796"/>
            <a:ext cx="982384" cy="2790848"/>
            <a:chOff x="749114" y="1052736"/>
            <a:chExt cx="982384" cy="2790848"/>
          </a:xfrm>
        </p:grpSpPr>
        <p:sp>
          <p:nvSpPr>
            <p:cNvPr id="7" name="テキスト ボックス 6"/>
            <p:cNvSpPr txBox="1"/>
            <p:nvPr/>
          </p:nvSpPr>
          <p:spPr>
            <a:xfrm>
              <a:off x="983213" y="1052736"/>
              <a:ext cx="492443" cy="2340260"/>
            </a:xfrm>
            <a:prstGeom prst="rect">
              <a:avLst/>
            </a:prstGeom>
            <a:noFill/>
          </p:spPr>
          <p:txBody>
            <a:bodyPr vert="eaVert" wrap="square" rtlCol="0">
              <a:spAutoFit/>
            </a:bodyPr>
            <a:lstStyle/>
            <a:p>
              <a:r>
                <a:rPr lang="ja-JP" altLang="en-US" sz="2000" dirty="0"/>
                <a:t>　カソード電流密度</a:t>
              </a:r>
              <a:endParaRPr kumimoji="1" lang="ja-JP" altLang="en-US" sz="20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749114" y="3135698"/>
                  <a:ext cx="982384" cy="707886"/>
                </a:xfrm>
                <a:prstGeom prst="rect">
                  <a:avLst/>
                </a:prstGeom>
                <a:noFill/>
              </p:spPr>
              <p:txBody>
                <a:bodyPr wrap="none"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749114" y="3135698"/>
                  <a:ext cx="982384" cy="707886"/>
                </a:xfrm>
                <a:prstGeom prst="rect">
                  <a:avLst/>
                </a:prstGeom>
                <a:blipFill rotWithShape="1">
                  <a:blip r:embed="rId4"/>
                  <a:stretch>
                    <a:fillRect l="-6832" t="-4310" r="-3727" b="-14655"/>
                  </a:stretch>
                </a:blipFill>
              </p:spPr>
              <p:txBody>
                <a:bodyPr/>
                <a:lstStyle/>
                <a:p>
                  <a:r>
                    <a:rPr lang="ja-JP" altLang="en-US">
                      <a:noFill/>
                    </a:rPr>
                    <a:t> </a:t>
                  </a:r>
                </a:p>
              </p:txBody>
            </p:sp>
          </mc:Fallback>
        </mc:AlternateContent>
      </p:grpSp>
      <p:grpSp>
        <p:nvGrpSpPr>
          <p:cNvPr id="20" name="グループ化 19"/>
          <p:cNvGrpSpPr/>
          <p:nvPr/>
        </p:nvGrpSpPr>
        <p:grpSpPr>
          <a:xfrm>
            <a:off x="5450612" y="1666545"/>
            <a:ext cx="1569660" cy="646331"/>
            <a:chOff x="5436096" y="1088740"/>
            <a:chExt cx="1569660" cy="646331"/>
          </a:xfrm>
        </p:grpSpPr>
        <p:sp>
          <p:nvSpPr>
            <p:cNvPr id="10" name="テキスト ボックス 9"/>
            <p:cNvSpPr txBox="1"/>
            <p:nvPr/>
          </p:nvSpPr>
          <p:spPr>
            <a:xfrm>
              <a:off x="5436096" y="1088740"/>
              <a:ext cx="1569660" cy="646331"/>
            </a:xfrm>
            <a:prstGeom prst="rect">
              <a:avLst/>
            </a:prstGeom>
            <a:solidFill>
              <a:schemeClr val="bg1"/>
            </a:solidFill>
            <a:ln>
              <a:solidFill>
                <a:schemeClr val="tx1"/>
              </a:solidFill>
            </a:ln>
          </p:spPr>
          <p:txBody>
            <a:bodyPr wrap="none" rtlCol="0">
              <a:spAutoFit/>
            </a:bodyPr>
            <a:lstStyle/>
            <a:p>
              <a:r>
                <a:rPr kumimoji="1" lang="ja-JP" altLang="en-US" dirty="0"/>
                <a:t>　　　実験結果</a:t>
              </a:r>
              <a:endParaRPr kumimoji="1" lang="en-US" altLang="ja-JP" dirty="0"/>
            </a:p>
            <a:p>
              <a:r>
                <a:rPr kumimoji="1" lang="ja-JP" altLang="en-US" dirty="0"/>
                <a:t>　　　解析結果</a:t>
              </a:r>
            </a:p>
          </p:txBody>
        </p:sp>
        <p:cxnSp>
          <p:nvCxnSpPr>
            <p:cNvPr id="11" name="直線コネクタ 10"/>
            <p:cNvCxnSpPr/>
            <p:nvPr/>
          </p:nvCxnSpPr>
          <p:spPr>
            <a:xfrm>
              <a:off x="5520416" y="1268760"/>
              <a:ext cx="4197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520416" y="1556792"/>
              <a:ext cx="4197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a:off x="215516" y="2384884"/>
            <a:ext cx="954108" cy="1015663"/>
          </a:xfrm>
          <a:prstGeom prst="rect">
            <a:avLst/>
          </a:prstGeom>
          <a:noFill/>
          <a:ln>
            <a:solidFill>
              <a:schemeClr val="tx1"/>
            </a:solidFill>
          </a:ln>
        </p:spPr>
        <p:txBody>
          <a:bodyPr wrap="none" rtlCol="0">
            <a:spAutoFit/>
          </a:bodyPr>
          <a:lstStyle/>
          <a:p>
            <a:pPr marL="0" indent="0" algn="ctr">
              <a:buNone/>
            </a:pPr>
            <a:r>
              <a:rPr lang="en-US" altLang="ja-JP" sz="2000" dirty="0"/>
              <a:t>A</a:t>
            </a:r>
            <a:r>
              <a:rPr lang="ja-JP" altLang="en-US" sz="2000" dirty="0"/>
              <a:t>面と</a:t>
            </a:r>
            <a:endParaRPr lang="en-US" altLang="ja-JP" sz="2000" dirty="0"/>
          </a:p>
          <a:p>
            <a:pPr marL="0" indent="0" algn="ctr">
              <a:buNone/>
            </a:pPr>
            <a:r>
              <a:rPr lang="en-US" altLang="ja-JP" sz="2000" dirty="0"/>
              <a:t>B</a:t>
            </a:r>
            <a:r>
              <a:rPr lang="ja-JP" altLang="en-US" sz="2000" dirty="0"/>
              <a:t>面の</a:t>
            </a:r>
            <a:endParaRPr lang="en-US" altLang="ja-JP" sz="2000" dirty="0"/>
          </a:p>
          <a:p>
            <a:pPr marL="0" indent="0" algn="ctr">
              <a:buNone/>
            </a:pPr>
            <a:r>
              <a:rPr lang="ja-JP" altLang="en-US" sz="2000" dirty="0"/>
              <a:t>合計値</a:t>
            </a:r>
          </a:p>
        </p:txBody>
      </p:sp>
      <p:sp>
        <p:nvSpPr>
          <p:cNvPr id="17" name="コンテンツ プレースホルダー 16"/>
          <p:cNvSpPr>
            <a:spLocks noGrp="1"/>
          </p:cNvSpPr>
          <p:nvPr>
            <p:ph idx="1"/>
          </p:nvPr>
        </p:nvSpPr>
        <p:spPr>
          <a:xfrm>
            <a:off x="251520" y="5553236"/>
            <a:ext cx="8630543" cy="825314"/>
          </a:xfrm>
        </p:spPr>
        <p:txBody>
          <a:bodyPr/>
          <a:lstStyle/>
          <a:p>
            <a:pPr marL="0" indent="0">
              <a:buNone/>
            </a:pPr>
            <a:endParaRPr kumimoji="1" lang="ja-JP" altLang="en-US" dirty="0"/>
          </a:p>
        </p:txBody>
      </p:sp>
    </p:spTree>
    <p:extLst>
      <p:ext uri="{BB962C8B-B14F-4D97-AF65-F5344CB8AC3E}">
        <p14:creationId xmlns:p14="http://schemas.microsoft.com/office/powerpoint/2010/main" val="1466913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a:t>BOX</a:t>
            </a:r>
            <a:r>
              <a:rPr lang="ja-JP" altLang="en-US" dirty="0"/>
              <a:t>の解析結果（電流密度）</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34</a:t>
            </a:fld>
            <a:endParaRPr lang="ja-JP" altLang="en-US" dirty="0"/>
          </a:p>
        </p:txBody>
      </p:sp>
      <p:sp>
        <p:nvSpPr>
          <p:cNvPr id="6" name="テキスト ボックス 5"/>
          <p:cNvSpPr txBox="1"/>
          <p:nvPr/>
        </p:nvSpPr>
        <p:spPr>
          <a:xfrm>
            <a:off x="3879514" y="4869160"/>
            <a:ext cx="1412566" cy="400110"/>
          </a:xfrm>
          <a:prstGeom prst="rect">
            <a:avLst/>
          </a:prstGeom>
          <a:noFill/>
        </p:spPr>
        <p:txBody>
          <a:bodyPr wrap="none" rtlCol="0">
            <a:spAutoFit/>
          </a:bodyPr>
          <a:lstStyle/>
          <a:p>
            <a:r>
              <a:rPr kumimoji="1" lang="ja-JP" altLang="en-US" sz="2000" dirty="0"/>
              <a:t>時刻 </a:t>
            </a:r>
            <a:r>
              <a:rPr kumimoji="1" lang="en-US" altLang="ja-JP" sz="2000" dirty="0">
                <a:latin typeface="Cambria Math" pitchFamily="18" charset="0"/>
                <a:ea typeface="Cambria Math" pitchFamily="18" charset="0"/>
              </a:rPr>
              <a:t>(t)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grpSp>
        <p:nvGrpSpPr>
          <p:cNvPr id="15" name="グループ化 14"/>
          <p:cNvGrpSpPr/>
          <p:nvPr/>
        </p:nvGrpSpPr>
        <p:grpSpPr>
          <a:xfrm>
            <a:off x="889316" y="1592796"/>
            <a:ext cx="982384" cy="2790848"/>
            <a:chOff x="749114" y="1052736"/>
            <a:chExt cx="982384" cy="2790848"/>
          </a:xfrm>
        </p:grpSpPr>
        <p:sp>
          <p:nvSpPr>
            <p:cNvPr id="7" name="テキスト ボックス 6"/>
            <p:cNvSpPr txBox="1"/>
            <p:nvPr/>
          </p:nvSpPr>
          <p:spPr>
            <a:xfrm>
              <a:off x="983213" y="1052736"/>
              <a:ext cx="492443" cy="2340260"/>
            </a:xfrm>
            <a:prstGeom prst="rect">
              <a:avLst/>
            </a:prstGeom>
            <a:noFill/>
          </p:spPr>
          <p:txBody>
            <a:bodyPr vert="eaVert" wrap="square" rtlCol="0">
              <a:spAutoFit/>
            </a:bodyPr>
            <a:lstStyle/>
            <a:p>
              <a:r>
                <a:rPr lang="ja-JP" altLang="en-US" sz="2000" dirty="0"/>
                <a:t>　カソード電流密度</a:t>
              </a:r>
              <a:endParaRPr kumimoji="1" lang="ja-JP" altLang="en-US" sz="20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749114" y="3135698"/>
                  <a:ext cx="982384" cy="707886"/>
                </a:xfrm>
                <a:prstGeom prst="rect">
                  <a:avLst/>
                </a:prstGeom>
                <a:noFill/>
              </p:spPr>
              <p:txBody>
                <a:bodyPr wrap="none"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749114" y="3135698"/>
                  <a:ext cx="982384" cy="707886"/>
                </a:xfrm>
                <a:prstGeom prst="rect">
                  <a:avLst/>
                </a:prstGeom>
                <a:blipFill rotWithShape="1">
                  <a:blip r:embed="rId3"/>
                  <a:stretch>
                    <a:fillRect l="-6832" t="-4310" r="-3727" b="-14655"/>
                  </a:stretch>
                </a:blipFill>
              </p:spPr>
              <p:txBody>
                <a:bodyPr/>
                <a:lstStyle/>
                <a:p>
                  <a:r>
                    <a:rPr lang="ja-JP" altLang="en-US">
                      <a:noFill/>
                    </a:rPr>
                    <a:t> </a:t>
                  </a:r>
                </a:p>
              </p:txBody>
            </p:sp>
          </mc:Fallback>
        </mc:AlternateContent>
      </p:grpSp>
      <p:grpSp>
        <p:nvGrpSpPr>
          <p:cNvPr id="20" name="グループ化 19"/>
          <p:cNvGrpSpPr/>
          <p:nvPr/>
        </p:nvGrpSpPr>
        <p:grpSpPr>
          <a:xfrm>
            <a:off x="5450612" y="1666545"/>
            <a:ext cx="1569660" cy="646331"/>
            <a:chOff x="5436096" y="1088740"/>
            <a:chExt cx="1569660" cy="646331"/>
          </a:xfrm>
        </p:grpSpPr>
        <p:sp>
          <p:nvSpPr>
            <p:cNvPr id="10" name="テキスト ボックス 9"/>
            <p:cNvSpPr txBox="1"/>
            <p:nvPr/>
          </p:nvSpPr>
          <p:spPr>
            <a:xfrm>
              <a:off x="5436096" y="1088740"/>
              <a:ext cx="1569660" cy="646331"/>
            </a:xfrm>
            <a:prstGeom prst="rect">
              <a:avLst/>
            </a:prstGeom>
            <a:solidFill>
              <a:schemeClr val="bg1"/>
            </a:solidFill>
            <a:ln>
              <a:solidFill>
                <a:schemeClr val="tx1"/>
              </a:solidFill>
            </a:ln>
          </p:spPr>
          <p:txBody>
            <a:bodyPr wrap="none" rtlCol="0">
              <a:spAutoFit/>
            </a:bodyPr>
            <a:lstStyle/>
            <a:p>
              <a:r>
                <a:rPr kumimoji="1" lang="ja-JP" altLang="en-US" dirty="0"/>
                <a:t>　　　実験結果</a:t>
              </a:r>
              <a:endParaRPr kumimoji="1" lang="en-US" altLang="ja-JP" dirty="0"/>
            </a:p>
            <a:p>
              <a:r>
                <a:rPr kumimoji="1" lang="ja-JP" altLang="en-US" dirty="0"/>
                <a:t>　　　解析結果</a:t>
              </a:r>
            </a:p>
          </p:txBody>
        </p:sp>
        <p:cxnSp>
          <p:nvCxnSpPr>
            <p:cNvPr id="11" name="直線コネクタ 10"/>
            <p:cNvCxnSpPr/>
            <p:nvPr/>
          </p:nvCxnSpPr>
          <p:spPr>
            <a:xfrm>
              <a:off x="5520416" y="1268760"/>
              <a:ext cx="4197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520416" y="1556792"/>
              <a:ext cx="4197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a:off x="215516" y="2384884"/>
            <a:ext cx="954108" cy="1015663"/>
          </a:xfrm>
          <a:prstGeom prst="rect">
            <a:avLst/>
          </a:prstGeom>
          <a:noFill/>
          <a:ln>
            <a:solidFill>
              <a:schemeClr val="tx1"/>
            </a:solidFill>
          </a:ln>
        </p:spPr>
        <p:txBody>
          <a:bodyPr wrap="none" rtlCol="0">
            <a:spAutoFit/>
          </a:bodyPr>
          <a:lstStyle/>
          <a:p>
            <a:pPr marL="0" indent="0" algn="ctr">
              <a:buNone/>
            </a:pPr>
            <a:r>
              <a:rPr lang="en-US" altLang="ja-JP" sz="2000" dirty="0"/>
              <a:t>C</a:t>
            </a:r>
            <a:r>
              <a:rPr lang="ja-JP" altLang="en-US" sz="2000" dirty="0"/>
              <a:t>面と</a:t>
            </a:r>
            <a:endParaRPr lang="en-US" altLang="ja-JP" sz="2000" dirty="0"/>
          </a:p>
          <a:p>
            <a:pPr marL="0" indent="0" algn="ctr">
              <a:buNone/>
            </a:pPr>
            <a:r>
              <a:rPr lang="en-US" altLang="ja-JP" sz="2000" dirty="0"/>
              <a:t>D</a:t>
            </a:r>
            <a:r>
              <a:rPr lang="ja-JP" altLang="en-US" sz="2000" dirty="0"/>
              <a:t>面の</a:t>
            </a:r>
            <a:endParaRPr lang="en-US" altLang="ja-JP" sz="2000" dirty="0"/>
          </a:p>
          <a:p>
            <a:pPr marL="0" indent="0" algn="ctr">
              <a:buNone/>
            </a:pPr>
            <a:r>
              <a:rPr lang="ja-JP" altLang="en-US" sz="2000" dirty="0"/>
              <a:t>合計値</a:t>
            </a:r>
          </a:p>
        </p:txBody>
      </p:sp>
      <p:sp>
        <p:nvSpPr>
          <p:cNvPr id="17" name="コンテンツ プレースホルダー 16"/>
          <p:cNvSpPr>
            <a:spLocks noGrp="1"/>
          </p:cNvSpPr>
          <p:nvPr>
            <p:ph idx="1"/>
          </p:nvPr>
        </p:nvSpPr>
        <p:spPr>
          <a:xfrm>
            <a:off x="251520" y="5553236"/>
            <a:ext cx="8630543" cy="825314"/>
          </a:xfrm>
        </p:spPr>
        <p:txBody>
          <a:bodyPr/>
          <a:lstStyle/>
          <a:p>
            <a:pPr marL="0" indent="0">
              <a:buNone/>
            </a:pPr>
            <a:endParaRPr kumimoji="1" lang="ja-JP" altLang="en-US" dirty="0"/>
          </a:p>
        </p:txBody>
      </p:sp>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l="10778" b="7004"/>
          <a:stretch/>
        </p:blipFill>
        <p:spPr>
          <a:xfrm>
            <a:off x="1630768" y="1088740"/>
            <a:ext cx="5929564" cy="3862714"/>
          </a:xfrm>
          <a:prstGeom prst="rect">
            <a:avLst/>
          </a:prstGeom>
        </p:spPr>
      </p:pic>
    </p:spTree>
    <p:extLst>
      <p:ext uri="{BB962C8B-B14F-4D97-AF65-F5344CB8AC3E}">
        <p14:creationId xmlns:p14="http://schemas.microsoft.com/office/powerpoint/2010/main" val="2596665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a:t>BOX</a:t>
            </a:r>
            <a:r>
              <a:rPr lang="ja-JP" altLang="en-US" dirty="0"/>
              <a:t>の解析結果（電流密度）</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35</a:t>
            </a:fld>
            <a:endParaRPr lang="ja-JP" altLang="en-US" dirty="0"/>
          </a:p>
        </p:txBody>
      </p:sp>
      <p:sp>
        <p:nvSpPr>
          <p:cNvPr id="6" name="テキスト ボックス 5"/>
          <p:cNvSpPr txBox="1"/>
          <p:nvPr/>
        </p:nvSpPr>
        <p:spPr>
          <a:xfrm>
            <a:off x="3879514" y="4869160"/>
            <a:ext cx="1412566" cy="400110"/>
          </a:xfrm>
          <a:prstGeom prst="rect">
            <a:avLst/>
          </a:prstGeom>
          <a:noFill/>
        </p:spPr>
        <p:txBody>
          <a:bodyPr wrap="none" rtlCol="0">
            <a:spAutoFit/>
          </a:bodyPr>
          <a:lstStyle/>
          <a:p>
            <a:r>
              <a:rPr kumimoji="1" lang="ja-JP" altLang="en-US" sz="2000" dirty="0"/>
              <a:t>時刻 </a:t>
            </a:r>
            <a:r>
              <a:rPr kumimoji="1" lang="en-US" altLang="ja-JP" sz="2000" dirty="0">
                <a:latin typeface="Cambria Math" pitchFamily="18" charset="0"/>
                <a:ea typeface="Cambria Math" pitchFamily="18" charset="0"/>
              </a:rPr>
              <a:t>(t)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grpSp>
        <p:nvGrpSpPr>
          <p:cNvPr id="15" name="グループ化 14"/>
          <p:cNvGrpSpPr/>
          <p:nvPr/>
        </p:nvGrpSpPr>
        <p:grpSpPr>
          <a:xfrm>
            <a:off x="889316" y="1592796"/>
            <a:ext cx="982384" cy="2790848"/>
            <a:chOff x="749114" y="1052736"/>
            <a:chExt cx="982384" cy="2790848"/>
          </a:xfrm>
        </p:grpSpPr>
        <p:sp>
          <p:nvSpPr>
            <p:cNvPr id="7" name="テキスト ボックス 6"/>
            <p:cNvSpPr txBox="1"/>
            <p:nvPr/>
          </p:nvSpPr>
          <p:spPr>
            <a:xfrm>
              <a:off x="983213" y="1052736"/>
              <a:ext cx="492443" cy="2340260"/>
            </a:xfrm>
            <a:prstGeom prst="rect">
              <a:avLst/>
            </a:prstGeom>
            <a:noFill/>
          </p:spPr>
          <p:txBody>
            <a:bodyPr vert="eaVert" wrap="square" rtlCol="0">
              <a:spAutoFit/>
            </a:bodyPr>
            <a:lstStyle/>
            <a:p>
              <a:r>
                <a:rPr lang="ja-JP" altLang="en-US" sz="2000" dirty="0"/>
                <a:t>　カソード電流密度</a:t>
              </a:r>
              <a:endParaRPr kumimoji="1" lang="ja-JP" altLang="en-US" sz="20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749114" y="3135698"/>
                  <a:ext cx="982384" cy="707886"/>
                </a:xfrm>
                <a:prstGeom prst="rect">
                  <a:avLst/>
                </a:prstGeom>
                <a:noFill/>
              </p:spPr>
              <p:txBody>
                <a:bodyPr wrap="none"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749114" y="3135698"/>
                  <a:ext cx="982384" cy="707886"/>
                </a:xfrm>
                <a:prstGeom prst="rect">
                  <a:avLst/>
                </a:prstGeom>
                <a:blipFill rotWithShape="1">
                  <a:blip r:embed="rId3"/>
                  <a:stretch>
                    <a:fillRect l="-6832" t="-4310" r="-3727" b="-14655"/>
                  </a:stretch>
                </a:blipFill>
              </p:spPr>
              <p:txBody>
                <a:bodyPr/>
                <a:lstStyle/>
                <a:p>
                  <a:r>
                    <a:rPr lang="ja-JP" altLang="en-US">
                      <a:noFill/>
                    </a:rPr>
                    <a:t> </a:t>
                  </a:r>
                </a:p>
              </p:txBody>
            </p:sp>
          </mc:Fallback>
        </mc:AlternateContent>
      </p:grpSp>
      <p:grpSp>
        <p:nvGrpSpPr>
          <p:cNvPr id="20" name="グループ化 19"/>
          <p:cNvGrpSpPr/>
          <p:nvPr/>
        </p:nvGrpSpPr>
        <p:grpSpPr>
          <a:xfrm>
            <a:off x="5450612" y="1666545"/>
            <a:ext cx="1569660" cy="646331"/>
            <a:chOff x="5436096" y="1088740"/>
            <a:chExt cx="1569660" cy="646331"/>
          </a:xfrm>
        </p:grpSpPr>
        <p:sp>
          <p:nvSpPr>
            <p:cNvPr id="10" name="テキスト ボックス 9"/>
            <p:cNvSpPr txBox="1"/>
            <p:nvPr/>
          </p:nvSpPr>
          <p:spPr>
            <a:xfrm>
              <a:off x="5436096" y="1088740"/>
              <a:ext cx="1569660" cy="646331"/>
            </a:xfrm>
            <a:prstGeom prst="rect">
              <a:avLst/>
            </a:prstGeom>
            <a:solidFill>
              <a:schemeClr val="bg1"/>
            </a:solidFill>
            <a:ln>
              <a:solidFill>
                <a:schemeClr val="tx1"/>
              </a:solidFill>
            </a:ln>
          </p:spPr>
          <p:txBody>
            <a:bodyPr wrap="none" rtlCol="0">
              <a:spAutoFit/>
            </a:bodyPr>
            <a:lstStyle/>
            <a:p>
              <a:r>
                <a:rPr kumimoji="1" lang="ja-JP" altLang="en-US" dirty="0"/>
                <a:t>　　　実験結果</a:t>
              </a:r>
              <a:endParaRPr kumimoji="1" lang="en-US" altLang="ja-JP" dirty="0"/>
            </a:p>
            <a:p>
              <a:r>
                <a:rPr kumimoji="1" lang="ja-JP" altLang="en-US" dirty="0"/>
                <a:t>　　　解析結果</a:t>
              </a:r>
            </a:p>
          </p:txBody>
        </p:sp>
        <p:cxnSp>
          <p:nvCxnSpPr>
            <p:cNvPr id="11" name="直線コネクタ 10"/>
            <p:cNvCxnSpPr/>
            <p:nvPr/>
          </p:nvCxnSpPr>
          <p:spPr>
            <a:xfrm>
              <a:off x="5520416" y="1268760"/>
              <a:ext cx="4197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520416" y="1556792"/>
              <a:ext cx="4197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a:off x="215516" y="2384884"/>
            <a:ext cx="954108" cy="1015663"/>
          </a:xfrm>
          <a:prstGeom prst="rect">
            <a:avLst/>
          </a:prstGeom>
          <a:noFill/>
          <a:ln>
            <a:solidFill>
              <a:schemeClr val="tx1"/>
            </a:solidFill>
          </a:ln>
        </p:spPr>
        <p:txBody>
          <a:bodyPr wrap="none" rtlCol="0">
            <a:spAutoFit/>
          </a:bodyPr>
          <a:lstStyle/>
          <a:p>
            <a:pPr marL="0" indent="0" algn="ctr">
              <a:buNone/>
            </a:pPr>
            <a:r>
              <a:rPr lang="en-US" altLang="ja-JP" sz="2000" dirty="0"/>
              <a:t>E</a:t>
            </a:r>
            <a:r>
              <a:rPr lang="ja-JP" altLang="en-US" sz="2000" dirty="0"/>
              <a:t>面と</a:t>
            </a:r>
            <a:endParaRPr lang="en-US" altLang="ja-JP" sz="2000" dirty="0"/>
          </a:p>
          <a:p>
            <a:pPr marL="0" indent="0" algn="ctr">
              <a:buNone/>
            </a:pPr>
            <a:r>
              <a:rPr lang="en-US" altLang="ja-JP" sz="2000" dirty="0"/>
              <a:t>F</a:t>
            </a:r>
            <a:r>
              <a:rPr lang="ja-JP" altLang="en-US" sz="2000" dirty="0"/>
              <a:t>面の</a:t>
            </a:r>
            <a:endParaRPr lang="en-US" altLang="ja-JP" sz="2000" dirty="0"/>
          </a:p>
          <a:p>
            <a:pPr marL="0" indent="0" algn="ctr">
              <a:buNone/>
            </a:pPr>
            <a:r>
              <a:rPr lang="ja-JP" altLang="en-US" sz="2000" dirty="0"/>
              <a:t>合計値</a:t>
            </a:r>
          </a:p>
        </p:txBody>
      </p:sp>
      <p:sp>
        <p:nvSpPr>
          <p:cNvPr id="17" name="コンテンツ プレースホルダー 16"/>
          <p:cNvSpPr>
            <a:spLocks noGrp="1"/>
          </p:cNvSpPr>
          <p:nvPr>
            <p:ph idx="1"/>
          </p:nvPr>
        </p:nvSpPr>
        <p:spPr>
          <a:xfrm>
            <a:off x="251520" y="5553236"/>
            <a:ext cx="8630543" cy="825314"/>
          </a:xfrm>
        </p:spPr>
        <p:txBody>
          <a:bodyPr/>
          <a:lstStyle/>
          <a:p>
            <a:pPr marL="0" indent="0">
              <a:buNone/>
            </a:pPr>
            <a:endParaRPr kumimoji="1" lang="ja-JP" altLang="en-US" dirty="0"/>
          </a:p>
        </p:txBody>
      </p:sp>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l="8892" b="7004"/>
          <a:stretch/>
        </p:blipFill>
        <p:spPr>
          <a:xfrm>
            <a:off x="1505507" y="1088740"/>
            <a:ext cx="6054825" cy="3862714"/>
          </a:xfrm>
          <a:prstGeom prst="rect">
            <a:avLst/>
          </a:prstGeom>
        </p:spPr>
      </p:pic>
    </p:spTree>
    <p:extLst>
      <p:ext uri="{BB962C8B-B14F-4D97-AF65-F5344CB8AC3E}">
        <p14:creationId xmlns:p14="http://schemas.microsoft.com/office/powerpoint/2010/main" val="2596665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a:t>BOX</a:t>
            </a:r>
            <a:r>
              <a:rPr lang="ja-JP" altLang="en-US" dirty="0"/>
              <a:t>の解析結果（電流密度）</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36</a:t>
            </a:fld>
            <a:endParaRPr lang="ja-JP" altLang="en-US" dirty="0"/>
          </a:p>
        </p:txBody>
      </p:sp>
      <p:sp>
        <p:nvSpPr>
          <p:cNvPr id="6" name="テキスト ボックス 5"/>
          <p:cNvSpPr txBox="1"/>
          <p:nvPr/>
        </p:nvSpPr>
        <p:spPr>
          <a:xfrm>
            <a:off x="3879514" y="4869160"/>
            <a:ext cx="1412566" cy="400110"/>
          </a:xfrm>
          <a:prstGeom prst="rect">
            <a:avLst/>
          </a:prstGeom>
          <a:noFill/>
        </p:spPr>
        <p:txBody>
          <a:bodyPr wrap="none" rtlCol="0">
            <a:spAutoFit/>
          </a:bodyPr>
          <a:lstStyle/>
          <a:p>
            <a:r>
              <a:rPr kumimoji="1" lang="ja-JP" altLang="en-US" sz="2000" dirty="0"/>
              <a:t>時刻 </a:t>
            </a:r>
            <a:r>
              <a:rPr kumimoji="1" lang="en-US" altLang="ja-JP" sz="2000" dirty="0">
                <a:latin typeface="Cambria Math" pitchFamily="18" charset="0"/>
                <a:ea typeface="Cambria Math" pitchFamily="18" charset="0"/>
              </a:rPr>
              <a:t>(t)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grpSp>
        <p:nvGrpSpPr>
          <p:cNvPr id="15" name="グループ化 14"/>
          <p:cNvGrpSpPr/>
          <p:nvPr/>
        </p:nvGrpSpPr>
        <p:grpSpPr>
          <a:xfrm>
            <a:off x="889316" y="1592796"/>
            <a:ext cx="982384" cy="2790848"/>
            <a:chOff x="749114" y="1052736"/>
            <a:chExt cx="982384" cy="2790848"/>
          </a:xfrm>
        </p:grpSpPr>
        <p:sp>
          <p:nvSpPr>
            <p:cNvPr id="7" name="テキスト ボックス 6"/>
            <p:cNvSpPr txBox="1"/>
            <p:nvPr/>
          </p:nvSpPr>
          <p:spPr>
            <a:xfrm>
              <a:off x="983213" y="1052736"/>
              <a:ext cx="492443" cy="2340260"/>
            </a:xfrm>
            <a:prstGeom prst="rect">
              <a:avLst/>
            </a:prstGeom>
            <a:noFill/>
          </p:spPr>
          <p:txBody>
            <a:bodyPr vert="eaVert" wrap="square" rtlCol="0">
              <a:spAutoFit/>
            </a:bodyPr>
            <a:lstStyle/>
            <a:p>
              <a:r>
                <a:rPr lang="ja-JP" altLang="en-US" sz="2000" dirty="0"/>
                <a:t>　カソード電流密度</a:t>
              </a:r>
              <a:endParaRPr kumimoji="1" lang="ja-JP" altLang="en-US" sz="20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749114" y="3135698"/>
                  <a:ext cx="982384" cy="707886"/>
                </a:xfrm>
                <a:prstGeom prst="rect">
                  <a:avLst/>
                </a:prstGeom>
                <a:noFill/>
              </p:spPr>
              <p:txBody>
                <a:bodyPr wrap="none"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749114" y="3135698"/>
                  <a:ext cx="982384" cy="707886"/>
                </a:xfrm>
                <a:prstGeom prst="rect">
                  <a:avLst/>
                </a:prstGeom>
                <a:blipFill rotWithShape="1">
                  <a:blip r:embed="rId3"/>
                  <a:stretch>
                    <a:fillRect l="-6832" t="-4310" r="-3727" b="-14655"/>
                  </a:stretch>
                </a:blipFill>
              </p:spPr>
              <p:txBody>
                <a:bodyPr/>
                <a:lstStyle/>
                <a:p>
                  <a:r>
                    <a:rPr lang="ja-JP" altLang="en-US">
                      <a:noFill/>
                    </a:rPr>
                    <a:t> </a:t>
                  </a:r>
                </a:p>
              </p:txBody>
            </p:sp>
          </mc:Fallback>
        </mc:AlternateContent>
      </p:grpSp>
      <p:grpSp>
        <p:nvGrpSpPr>
          <p:cNvPr id="20" name="グループ化 19"/>
          <p:cNvGrpSpPr/>
          <p:nvPr/>
        </p:nvGrpSpPr>
        <p:grpSpPr>
          <a:xfrm>
            <a:off x="5450612" y="1666545"/>
            <a:ext cx="1569660" cy="646331"/>
            <a:chOff x="5436096" y="1088740"/>
            <a:chExt cx="1569660" cy="646331"/>
          </a:xfrm>
        </p:grpSpPr>
        <p:sp>
          <p:nvSpPr>
            <p:cNvPr id="10" name="テキスト ボックス 9"/>
            <p:cNvSpPr txBox="1"/>
            <p:nvPr/>
          </p:nvSpPr>
          <p:spPr>
            <a:xfrm>
              <a:off x="5436096" y="1088740"/>
              <a:ext cx="1569660" cy="646331"/>
            </a:xfrm>
            <a:prstGeom prst="rect">
              <a:avLst/>
            </a:prstGeom>
            <a:solidFill>
              <a:schemeClr val="bg1"/>
            </a:solidFill>
            <a:ln>
              <a:solidFill>
                <a:schemeClr val="tx1"/>
              </a:solidFill>
            </a:ln>
          </p:spPr>
          <p:txBody>
            <a:bodyPr wrap="none" rtlCol="0">
              <a:spAutoFit/>
            </a:bodyPr>
            <a:lstStyle/>
            <a:p>
              <a:r>
                <a:rPr kumimoji="1" lang="ja-JP" altLang="en-US" dirty="0"/>
                <a:t>　　　実験結果</a:t>
              </a:r>
              <a:endParaRPr kumimoji="1" lang="en-US" altLang="ja-JP" dirty="0"/>
            </a:p>
            <a:p>
              <a:r>
                <a:rPr kumimoji="1" lang="ja-JP" altLang="en-US" dirty="0"/>
                <a:t>　　　解析結果</a:t>
              </a:r>
            </a:p>
          </p:txBody>
        </p:sp>
        <p:cxnSp>
          <p:nvCxnSpPr>
            <p:cNvPr id="11" name="直線コネクタ 10"/>
            <p:cNvCxnSpPr/>
            <p:nvPr/>
          </p:nvCxnSpPr>
          <p:spPr>
            <a:xfrm>
              <a:off x="5520416" y="1268760"/>
              <a:ext cx="4197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520416" y="1556792"/>
              <a:ext cx="4197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a:off x="215516" y="2384884"/>
            <a:ext cx="954108" cy="1015663"/>
          </a:xfrm>
          <a:prstGeom prst="rect">
            <a:avLst/>
          </a:prstGeom>
          <a:noFill/>
          <a:ln>
            <a:solidFill>
              <a:schemeClr val="tx1"/>
            </a:solidFill>
          </a:ln>
        </p:spPr>
        <p:txBody>
          <a:bodyPr wrap="none" rtlCol="0">
            <a:spAutoFit/>
          </a:bodyPr>
          <a:lstStyle/>
          <a:p>
            <a:pPr marL="0" indent="0" algn="ctr">
              <a:buNone/>
            </a:pPr>
            <a:r>
              <a:rPr lang="en-US" altLang="ja-JP" sz="2000" dirty="0"/>
              <a:t>G</a:t>
            </a:r>
            <a:r>
              <a:rPr lang="ja-JP" altLang="en-US" sz="2000" dirty="0"/>
              <a:t>面と</a:t>
            </a:r>
            <a:endParaRPr lang="en-US" altLang="ja-JP" sz="2000" dirty="0"/>
          </a:p>
          <a:p>
            <a:pPr marL="0" indent="0" algn="ctr">
              <a:buNone/>
            </a:pPr>
            <a:r>
              <a:rPr lang="en-US" altLang="ja-JP" sz="2000" dirty="0"/>
              <a:t>H</a:t>
            </a:r>
            <a:r>
              <a:rPr lang="ja-JP" altLang="en-US" sz="2000" dirty="0"/>
              <a:t>面の</a:t>
            </a:r>
            <a:endParaRPr lang="en-US" altLang="ja-JP" sz="2000" dirty="0"/>
          </a:p>
          <a:p>
            <a:pPr marL="0" indent="0" algn="ctr">
              <a:buNone/>
            </a:pPr>
            <a:r>
              <a:rPr lang="ja-JP" altLang="en-US" sz="2000" dirty="0"/>
              <a:t>合計値</a:t>
            </a:r>
          </a:p>
        </p:txBody>
      </p:sp>
      <p:sp>
        <p:nvSpPr>
          <p:cNvPr id="17" name="コンテンツ プレースホルダー 16"/>
          <p:cNvSpPr>
            <a:spLocks noGrp="1"/>
          </p:cNvSpPr>
          <p:nvPr>
            <p:ph idx="1"/>
          </p:nvPr>
        </p:nvSpPr>
        <p:spPr>
          <a:xfrm>
            <a:off x="251520" y="5553236"/>
            <a:ext cx="8630543" cy="825314"/>
          </a:xfrm>
        </p:spPr>
        <p:txBody>
          <a:bodyPr/>
          <a:lstStyle/>
          <a:p>
            <a:pPr marL="0" indent="0">
              <a:buNone/>
            </a:pPr>
            <a:endParaRPr kumimoji="1" lang="ja-JP" altLang="en-US" dirty="0"/>
          </a:p>
        </p:txBody>
      </p:sp>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l="10023" b="7306"/>
          <a:stretch/>
        </p:blipFill>
        <p:spPr>
          <a:xfrm>
            <a:off x="1583668" y="1088740"/>
            <a:ext cx="5979669" cy="3850188"/>
          </a:xfrm>
          <a:prstGeom prst="rect">
            <a:avLst/>
          </a:prstGeom>
        </p:spPr>
      </p:pic>
    </p:spTree>
    <p:extLst>
      <p:ext uri="{BB962C8B-B14F-4D97-AF65-F5344CB8AC3E}">
        <p14:creationId xmlns:p14="http://schemas.microsoft.com/office/powerpoint/2010/main" val="2596665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膜厚のアニメーション</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37</a:t>
            </a:fld>
            <a:endParaRPr lang="ja-JP" altLang="en-US" dirty="0"/>
          </a:p>
        </p:txBody>
      </p:sp>
      <p:pic>
        <p:nvPicPr>
          <p:cNvPr id="6" name="4box-thickness_slide.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79612" y="656692"/>
            <a:ext cx="6237032" cy="5652628"/>
          </a:xfrm>
          <a:prstGeom prst="rect">
            <a:avLst/>
          </a:prstGeom>
        </p:spPr>
      </p:pic>
      <p:sp>
        <p:nvSpPr>
          <p:cNvPr id="7" name="テキスト ボックス 6"/>
          <p:cNvSpPr txBox="1"/>
          <p:nvPr/>
        </p:nvSpPr>
        <p:spPr>
          <a:xfrm>
            <a:off x="7416316" y="5478323"/>
            <a:ext cx="1459054" cy="830997"/>
          </a:xfrm>
          <a:prstGeom prst="rect">
            <a:avLst/>
          </a:prstGeom>
          <a:noFill/>
        </p:spPr>
        <p:txBody>
          <a:bodyPr wrap="none" rtlCol="0">
            <a:spAutoFit/>
          </a:bodyPr>
          <a:lstStyle/>
          <a:p>
            <a:pPr algn="ctr"/>
            <a:r>
              <a:rPr kumimoji="1" lang="ja-JP" altLang="en-US" sz="2400" dirty="0"/>
              <a:t>膜厚</a:t>
            </a:r>
            <a:endParaRPr kumimoji="1" lang="en-US" altLang="ja-JP" sz="2400" dirty="0"/>
          </a:p>
          <a:p>
            <a:r>
              <a:rPr lang="en-US" altLang="ja-JP" sz="2400" dirty="0"/>
              <a:t>0 ~ 180 s</a:t>
            </a:r>
          </a:p>
        </p:txBody>
      </p:sp>
    </p:spTree>
    <p:extLst>
      <p:ext uri="{BB962C8B-B14F-4D97-AF65-F5344CB8AC3E}">
        <p14:creationId xmlns:p14="http://schemas.microsoft.com/office/powerpoint/2010/main" val="102054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a:t>BOX</a:t>
            </a:r>
            <a:r>
              <a:rPr kumimoji="1" lang="ja-JP" altLang="en-US" dirty="0"/>
              <a:t>の解析結果（膜厚）</a:t>
            </a:r>
          </a:p>
        </p:txBody>
      </p:sp>
      <p:sp>
        <p:nvSpPr>
          <p:cNvPr id="3" name="コンテンツ プレースホルダー 2"/>
          <p:cNvSpPr>
            <a:spLocks noGrp="1"/>
          </p:cNvSpPr>
          <p:nvPr>
            <p:ph idx="1"/>
          </p:nvPr>
        </p:nvSpPr>
        <p:spPr>
          <a:xfrm>
            <a:off x="0" y="4797152"/>
            <a:ext cx="9144000" cy="1584598"/>
          </a:xfrm>
        </p:spPr>
        <p:txBody>
          <a:bodyPr/>
          <a:lstStyle/>
          <a:p>
            <a:pPr marL="0" indent="0" algn="ctr">
              <a:buNone/>
            </a:pPr>
            <a:r>
              <a:rPr lang="ja-JP" altLang="en-US" dirty="0"/>
              <a:t>箱内部の面で誤差が大きい</a:t>
            </a:r>
            <a:endParaRPr lang="en-US" altLang="ja-JP" dirty="0"/>
          </a:p>
          <a:p>
            <a:pPr marL="57150" indent="0" algn="ctr">
              <a:buNone/>
            </a:pPr>
            <a:r>
              <a:rPr kumimoji="1" lang="ja-JP" altLang="en-US" dirty="0"/>
              <a:t>誤差要因：</a:t>
            </a:r>
            <a:r>
              <a:rPr kumimoji="1" lang="ja-JP" altLang="en-US" b="1" u="sng" dirty="0"/>
              <a:t>撹拌速度</a:t>
            </a:r>
            <a:r>
              <a:rPr kumimoji="1" lang="ja-JP" altLang="en-US" dirty="0"/>
              <a:t>，温度</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38</a:t>
            </a:fld>
            <a:endParaRPr lang="ja-JP" altLang="en-US" dirty="0"/>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9157" b="7506"/>
          <a:stretch/>
        </p:blipFill>
        <p:spPr>
          <a:xfrm>
            <a:off x="1492052" y="571501"/>
            <a:ext cx="6050404" cy="3850188"/>
          </a:xfrm>
          <a:prstGeom prst="rect">
            <a:avLst/>
          </a:prstGeom>
        </p:spPr>
      </p:pic>
      <p:grpSp>
        <p:nvGrpSpPr>
          <p:cNvPr id="18" name="グループ化 17"/>
          <p:cNvGrpSpPr/>
          <p:nvPr/>
        </p:nvGrpSpPr>
        <p:grpSpPr>
          <a:xfrm>
            <a:off x="827584" y="1743586"/>
            <a:ext cx="774720" cy="1241172"/>
            <a:chOff x="827584" y="1743586"/>
            <a:chExt cx="774720" cy="1241172"/>
          </a:xfrm>
        </p:grpSpPr>
        <p:sp>
          <p:nvSpPr>
            <p:cNvPr id="7" name="テキスト ボックス 6"/>
            <p:cNvSpPr txBox="1"/>
            <p:nvPr/>
          </p:nvSpPr>
          <p:spPr>
            <a:xfrm>
              <a:off x="983213" y="1743586"/>
              <a:ext cx="492443" cy="605294"/>
            </a:xfrm>
            <a:prstGeom prst="rect">
              <a:avLst/>
            </a:prstGeom>
            <a:noFill/>
          </p:spPr>
          <p:txBody>
            <a:bodyPr vert="eaVert" wrap="none" rtlCol="0">
              <a:spAutoFit/>
            </a:bodyPr>
            <a:lstStyle/>
            <a:p>
              <a:r>
                <a:rPr lang="ja-JP" altLang="en-US" sz="2000" dirty="0"/>
                <a:t>膜厚</a:t>
              </a:r>
              <a:endParaRPr lang="en-US" altLang="ja-JP" sz="2000" dirty="0"/>
            </a:p>
          </p:txBody>
        </p:sp>
        <p:sp>
          <p:nvSpPr>
            <p:cNvPr id="8" name="テキスト ボックス 7"/>
            <p:cNvSpPr txBox="1"/>
            <p:nvPr/>
          </p:nvSpPr>
          <p:spPr>
            <a:xfrm>
              <a:off x="827584" y="2276872"/>
              <a:ext cx="774720" cy="707886"/>
            </a:xfrm>
            <a:prstGeom prst="rect">
              <a:avLst/>
            </a:prstGeom>
            <a:noFill/>
          </p:spPr>
          <p:txBody>
            <a:bodyPr wrap="square" rtlCol="0">
              <a:spAutoFit/>
            </a:bodyPr>
            <a:lstStyle/>
            <a:p>
              <a:pPr algn="ctr"/>
              <a:r>
                <a:rPr lang="en-US" altLang="ja-JP" sz="2000" dirty="0">
                  <a:latin typeface="Cambria Math" pitchFamily="18" charset="0"/>
                  <a:ea typeface="Cambria Math" pitchFamily="18" charset="0"/>
                </a:rPr>
                <a:t>(</a:t>
              </a:r>
              <a:r>
                <a:rPr lang="en-US" altLang="ja-JP" sz="2000" i="1" dirty="0">
                  <a:latin typeface="Cambria Math" pitchFamily="18" charset="0"/>
                  <a:ea typeface="Cambria Math" pitchFamily="18" charset="0"/>
                </a:rPr>
                <a:t>h</a:t>
              </a:r>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t>
              </a:r>
              <a:r>
                <a:rPr lang="en-US" altLang="ja-JP" sz="2000" dirty="0" err="1">
                  <a:latin typeface="Cambria Math" pitchFamily="18" charset="0"/>
                  <a:ea typeface="Cambria Math" pitchFamily="18" charset="0"/>
                </a:rPr>
                <a:t>μm</a:t>
              </a:r>
              <a:r>
                <a:rPr lang="en-US" altLang="ja-JP" sz="2000" dirty="0">
                  <a:latin typeface="Cambria Math" pitchFamily="18" charset="0"/>
                  <a:ea typeface="Cambria Math" pitchFamily="18" charset="0"/>
                </a:rPr>
                <a:t>]</a:t>
              </a:r>
            </a:p>
          </p:txBody>
        </p:sp>
      </p:grpSp>
      <p:sp>
        <p:nvSpPr>
          <p:cNvPr id="9" name="テキスト ボックス 8"/>
          <p:cNvSpPr txBox="1"/>
          <p:nvPr/>
        </p:nvSpPr>
        <p:spPr>
          <a:xfrm>
            <a:off x="3978568" y="4329100"/>
            <a:ext cx="1412566" cy="400110"/>
          </a:xfrm>
          <a:prstGeom prst="rect">
            <a:avLst/>
          </a:prstGeom>
          <a:noFill/>
        </p:spPr>
        <p:txBody>
          <a:bodyPr wrap="none" rtlCol="0">
            <a:spAutoFit/>
          </a:bodyPr>
          <a:lstStyle/>
          <a:p>
            <a:r>
              <a:rPr kumimoji="1" lang="ja-JP" altLang="en-US" sz="2000" dirty="0"/>
              <a:t>時刻 </a:t>
            </a:r>
            <a:r>
              <a:rPr kumimoji="1" lang="en-US" altLang="ja-JP" sz="2000" dirty="0">
                <a:latin typeface="Cambria Math" pitchFamily="18" charset="0"/>
                <a:ea typeface="Cambria Math" pitchFamily="18" charset="0"/>
              </a:rPr>
              <a:t>(t)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sp>
        <p:nvSpPr>
          <p:cNvPr id="10" name="テキスト ボックス 9"/>
          <p:cNvSpPr txBox="1"/>
          <p:nvPr/>
        </p:nvSpPr>
        <p:spPr>
          <a:xfrm>
            <a:off x="7430408" y="1196752"/>
            <a:ext cx="580608" cy="369332"/>
          </a:xfrm>
          <a:prstGeom prst="rect">
            <a:avLst/>
          </a:prstGeom>
          <a:noFill/>
          <a:ln>
            <a:solidFill>
              <a:srgbClr val="FF0000"/>
            </a:solidFill>
          </a:ln>
        </p:spPr>
        <p:txBody>
          <a:bodyPr wrap="none" rtlCol="0">
            <a:spAutoFit/>
          </a:bodyPr>
          <a:lstStyle/>
          <a:p>
            <a:r>
              <a:rPr lang="ja-JP" altLang="en-US" dirty="0"/>
              <a:t>Ａ</a:t>
            </a:r>
            <a:r>
              <a:rPr kumimoji="1" lang="ja-JP" altLang="en-US" dirty="0"/>
              <a:t>面</a:t>
            </a:r>
          </a:p>
        </p:txBody>
      </p:sp>
      <p:sp>
        <p:nvSpPr>
          <p:cNvPr id="11" name="テキスト ボックス 10"/>
          <p:cNvSpPr txBox="1"/>
          <p:nvPr/>
        </p:nvSpPr>
        <p:spPr>
          <a:xfrm>
            <a:off x="8083024" y="1331476"/>
            <a:ext cx="593432" cy="369332"/>
          </a:xfrm>
          <a:prstGeom prst="rect">
            <a:avLst/>
          </a:prstGeom>
          <a:noFill/>
          <a:ln>
            <a:solidFill>
              <a:schemeClr val="tx1"/>
            </a:solidFill>
          </a:ln>
        </p:spPr>
        <p:txBody>
          <a:bodyPr wrap="none" rtlCol="0">
            <a:spAutoFit/>
          </a:bodyPr>
          <a:lstStyle/>
          <a:p>
            <a:r>
              <a:rPr lang="ja-JP" altLang="en-US" dirty="0"/>
              <a:t>Ｈ</a:t>
            </a:r>
            <a:r>
              <a:rPr kumimoji="1" lang="ja-JP" altLang="en-US" dirty="0"/>
              <a:t>面</a:t>
            </a:r>
          </a:p>
        </p:txBody>
      </p:sp>
      <p:sp>
        <p:nvSpPr>
          <p:cNvPr id="12" name="テキスト ボックス 11"/>
          <p:cNvSpPr txBox="1"/>
          <p:nvPr/>
        </p:nvSpPr>
        <p:spPr>
          <a:xfrm>
            <a:off x="7430408" y="2276872"/>
            <a:ext cx="595035" cy="369332"/>
          </a:xfrm>
          <a:prstGeom prst="rect">
            <a:avLst/>
          </a:prstGeom>
          <a:noFill/>
          <a:ln>
            <a:solidFill>
              <a:srgbClr val="00B050"/>
            </a:solidFill>
          </a:ln>
        </p:spPr>
        <p:txBody>
          <a:bodyPr wrap="none" rtlCol="0">
            <a:spAutoFit/>
          </a:bodyPr>
          <a:lstStyle/>
          <a:p>
            <a:r>
              <a:rPr lang="ja-JP" altLang="en-US" dirty="0"/>
              <a:t>Ｂ</a:t>
            </a:r>
            <a:r>
              <a:rPr kumimoji="1" lang="ja-JP" altLang="en-US" dirty="0"/>
              <a:t>面</a:t>
            </a:r>
          </a:p>
        </p:txBody>
      </p:sp>
      <p:sp>
        <p:nvSpPr>
          <p:cNvPr id="13" name="テキスト ボックス 12"/>
          <p:cNvSpPr txBox="1"/>
          <p:nvPr/>
        </p:nvSpPr>
        <p:spPr>
          <a:xfrm>
            <a:off x="7434952" y="2924944"/>
            <a:ext cx="590226" cy="369332"/>
          </a:xfrm>
          <a:prstGeom prst="rect">
            <a:avLst/>
          </a:prstGeom>
          <a:noFill/>
          <a:ln>
            <a:solidFill>
              <a:srgbClr val="EB03CA"/>
            </a:solidFill>
          </a:ln>
        </p:spPr>
        <p:txBody>
          <a:bodyPr wrap="none" rtlCol="0">
            <a:spAutoFit/>
          </a:bodyPr>
          <a:lstStyle/>
          <a:p>
            <a:r>
              <a:rPr lang="ja-JP" altLang="en-US" dirty="0"/>
              <a:t>Ｄ</a:t>
            </a:r>
            <a:r>
              <a:rPr kumimoji="1" lang="ja-JP" altLang="en-US" dirty="0"/>
              <a:t>面</a:t>
            </a:r>
          </a:p>
        </p:txBody>
      </p:sp>
      <p:sp>
        <p:nvSpPr>
          <p:cNvPr id="14" name="テキスト ボックス 13"/>
          <p:cNvSpPr txBox="1"/>
          <p:nvPr/>
        </p:nvSpPr>
        <p:spPr>
          <a:xfrm>
            <a:off x="7434952" y="3573016"/>
            <a:ext cx="579005" cy="369332"/>
          </a:xfrm>
          <a:prstGeom prst="rect">
            <a:avLst/>
          </a:prstGeom>
          <a:noFill/>
          <a:ln>
            <a:solidFill>
              <a:srgbClr val="FFC000"/>
            </a:solidFill>
          </a:ln>
        </p:spPr>
        <p:txBody>
          <a:bodyPr wrap="none" rtlCol="0">
            <a:spAutoFit/>
          </a:bodyPr>
          <a:lstStyle/>
          <a:p>
            <a:r>
              <a:rPr lang="ja-JP" altLang="en-US" dirty="0"/>
              <a:t>Ｅ</a:t>
            </a:r>
            <a:r>
              <a:rPr kumimoji="1" lang="ja-JP" altLang="en-US" dirty="0"/>
              <a:t>面</a:t>
            </a:r>
          </a:p>
        </p:txBody>
      </p:sp>
      <p:sp>
        <p:nvSpPr>
          <p:cNvPr id="15" name="テキスト ボックス 14"/>
          <p:cNvSpPr txBox="1"/>
          <p:nvPr/>
        </p:nvSpPr>
        <p:spPr>
          <a:xfrm>
            <a:off x="8083024" y="2411596"/>
            <a:ext cx="587020" cy="369332"/>
          </a:xfrm>
          <a:prstGeom prst="rect">
            <a:avLst/>
          </a:prstGeom>
          <a:noFill/>
          <a:ln>
            <a:solidFill>
              <a:srgbClr val="0070C0"/>
            </a:solidFill>
          </a:ln>
        </p:spPr>
        <p:txBody>
          <a:bodyPr wrap="none" rtlCol="0">
            <a:spAutoFit/>
          </a:bodyPr>
          <a:lstStyle/>
          <a:p>
            <a:r>
              <a:rPr lang="ja-JP" altLang="en-US" dirty="0"/>
              <a:t>Ｃ</a:t>
            </a:r>
            <a:r>
              <a:rPr kumimoji="1" lang="ja-JP" altLang="en-US" dirty="0"/>
              <a:t>面</a:t>
            </a:r>
          </a:p>
        </p:txBody>
      </p:sp>
      <p:sp>
        <p:nvSpPr>
          <p:cNvPr id="16" name="テキスト ボックス 15"/>
          <p:cNvSpPr txBox="1"/>
          <p:nvPr/>
        </p:nvSpPr>
        <p:spPr>
          <a:xfrm>
            <a:off x="8083024" y="3059668"/>
            <a:ext cx="579005" cy="369332"/>
          </a:xfrm>
          <a:prstGeom prst="rect">
            <a:avLst/>
          </a:prstGeom>
          <a:noFill/>
          <a:ln>
            <a:solidFill>
              <a:srgbClr val="00B0F0"/>
            </a:solidFill>
          </a:ln>
        </p:spPr>
        <p:txBody>
          <a:bodyPr wrap="none" rtlCol="0">
            <a:spAutoFit/>
          </a:bodyPr>
          <a:lstStyle/>
          <a:p>
            <a:r>
              <a:rPr lang="ja-JP" altLang="en-US" dirty="0"/>
              <a:t>Ｅ</a:t>
            </a:r>
            <a:r>
              <a:rPr kumimoji="1" lang="ja-JP" altLang="en-US" dirty="0"/>
              <a:t>面</a:t>
            </a:r>
          </a:p>
        </p:txBody>
      </p:sp>
      <p:sp>
        <p:nvSpPr>
          <p:cNvPr id="17" name="テキスト ボックス 16"/>
          <p:cNvSpPr txBox="1"/>
          <p:nvPr/>
        </p:nvSpPr>
        <p:spPr>
          <a:xfrm>
            <a:off x="8083024" y="3707740"/>
            <a:ext cx="561372" cy="369332"/>
          </a:xfrm>
          <a:prstGeom prst="rect">
            <a:avLst/>
          </a:prstGeom>
          <a:noFill/>
          <a:ln>
            <a:solidFill>
              <a:srgbClr val="FF0000"/>
            </a:solidFill>
          </a:ln>
        </p:spPr>
        <p:txBody>
          <a:bodyPr wrap="none" rtlCol="0">
            <a:spAutoFit/>
          </a:bodyPr>
          <a:lstStyle/>
          <a:p>
            <a:r>
              <a:rPr lang="ja-JP" altLang="en-US" dirty="0"/>
              <a:t>Ｆ</a:t>
            </a:r>
            <a:r>
              <a:rPr kumimoji="1" lang="ja-JP" altLang="en-US" dirty="0"/>
              <a:t>面</a:t>
            </a:r>
          </a:p>
        </p:txBody>
      </p:sp>
      <p:sp>
        <p:nvSpPr>
          <p:cNvPr id="5" name="テキスト ボックス 4"/>
          <p:cNvSpPr txBox="1"/>
          <p:nvPr/>
        </p:nvSpPr>
        <p:spPr>
          <a:xfrm>
            <a:off x="2231740" y="977533"/>
            <a:ext cx="1595309" cy="707886"/>
          </a:xfrm>
          <a:prstGeom prst="rect">
            <a:avLst/>
          </a:prstGeom>
          <a:noFill/>
        </p:spPr>
        <p:txBody>
          <a:bodyPr wrap="none" rtlCol="0">
            <a:spAutoFit/>
          </a:bodyPr>
          <a:lstStyle/>
          <a:p>
            <a:r>
              <a:rPr lang="ja-JP" altLang="en-US" sz="2000" dirty="0"/>
              <a:t>点：実験結果</a:t>
            </a:r>
            <a:endParaRPr lang="en-US" altLang="ja-JP" sz="2000" dirty="0"/>
          </a:p>
          <a:p>
            <a:r>
              <a:rPr kumimoji="1" lang="ja-JP" altLang="en-US" sz="2000" dirty="0"/>
              <a:t>線：解析結果</a:t>
            </a:r>
          </a:p>
        </p:txBody>
      </p:sp>
    </p:spTree>
    <p:extLst>
      <p:ext uri="{BB962C8B-B14F-4D97-AF65-F5344CB8AC3E}">
        <p14:creationId xmlns:p14="http://schemas.microsoft.com/office/powerpoint/2010/main" val="1079383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撹拌速度依存性の検証（析出効率）</a:t>
            </a:r>
            <a:endParaRPr kumimoji="1" lang="ja-JP" altLang="en-US" dirty="0"/>
          </a:p>
        </p:txBody>
      </p:sp>
      <p:sp>
        <p:nvSpPr>
          <p:cNvPr id="3" name="コンテンツ プレースホルダー 2"/>
          <p:cNvSpPr>
            <a:spLocks noGrp="1"/>
          </p:cNvSpPr>
          <p:nvPr>
            <p:ph idx="1"/>
          </p:nvPr>
        </p:nvSpPr>
        <p:spPr>
          <a:xfrm>
            <a:off x="0" y="5085184"/>
            <a:ext cx="9144000" cy="1296566"/>
          </a:xfrm>
        </p:spPr>
        <p:txBody>
          <a:bodyPr/>
          <a:lstStyle/>
          <a:p>
            <a:pPr marL="0" indent="0" algn="ctr">
              <a:buNone/>
            </a:pPr>
            <a:r>
              <a:rPr kumimoji="1" lang="ja-JP" altLang="en-US" dirty="0">
                <a:solidFill>
                  <a:srgbClr val="FF0000"/>
                </a:solidFill>
              </a:rPr>
              <a:t>撹拌速度</a:t>
            </a:r>
            <a:r>
              <a:rPr lang="ja-JP" altLang="en-US" dirty="0">
                <a:solidFill>
                  <a:srgbClr val="FF0000"/>
                </a:solidFill>
              </a:rPr>
              <a:t>が小　⇒　クーロン効率が大</a:t>
            </a:r>
            <a:endParaRPr lang="en-US" altLang="ja-JP" dirty="0">
              <a:solidFill>
                <a:srgbClr val="FF0000"/>
              </a:solidFill>
            </a:endParaRPr>
          </a:p>
          <a:p>
            <a:pPr marL="0" indent="0" algn="ctr">
              <a:buNone/>
            </a:pPr>
            <a:r>
              <a:rPr kumimoji="1" lang="ja-JP" altLang="en-US" dirty="0"/>
              <a:t>箱内部の撹拌速度が小であることが誤差の主因</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39</a:t>
            </a:fld>
            <a:endParaRPr lang="ja-JP" altLang="en-US" dirty="0"/>
          </a:p>
        </p:txBody>
      </p:sp>
      <p:grpSp>
        <p:nvGrpSpPr>
          <p:cNvPr id="9" name="グループ化 8"/>
          <p:cNvGrpSpPr/>
          <p:nvPr/>
        </p:nvGrpSpPr>
        <p:grpSpPr>
          <a:xfrm>
            <a:off x="1233183" y="655804"/>
            <a:ext cx="6147129" cy="4217422"/>
            <a:chOff x="1233183" y="655804"/>
            <a:chExt cx="6147129" cy="4217422"/>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8894" b="9892"/>
            <a:stretch/>
          </p:blipFill>
          <p:spPr>
            <a:xfrm>
              <a:off x="1839088" y="655804"/>
              <a:ext cx="5541224" cy="3828514"/>
            </a:xfrm>
            <a:prstGeom prst="rect">
              <a:avLst/>
            </a:prstGeom>
          </p:spPr>
        </p:pic>
        <mc:AlternateContent xmlns:mc="http://schemas.openxmlformats.org/markup-compatibility/2006" xmlns:a14="http://schemas.microsoft.com/office/drawing/2010/main">
          <mc:Choice Requires="a14">
            <p:sp>
              <p:nvSpPr>
                <p:cNvPr id="6" name="テキスト ボックス 5"/>
                <p:cNvSpPr txBox="1"/>
                <p:nvPr/>
              </p:nvSpPr>
              <p:spPr>
                <a:xfrm>
                  <a:off x="3261087" y="4473116"/>
                  <a:ext cx="2823081" cy="400110"/>
                </a:xfrm>
                <a:prstGeom prst="rect">
                  <a:avLst/>
                </a:prstGeom>
                <a:noFill/>
              </p:spPr>
              <p:txBody>
                <a:bodyPr wrap="none" rtlCol="0">
                  <a:spAutoFit/>
                </a:bodyPr>
                <a:lstStyle/>
                <a:p>
                  <a:r>
                    <a:rPr lang="ja-JP" altLang="en-US" sz="2000" dirty="0"/>
                    <a:t>総電荷密度 </a:t>
                  </a:r>
                  <a14:m>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a:rPr>
                            <m:t>𝐷</m:t>
                          </m:r>
                        </m:e>
                        <m:sub>
                          <m:r>
                            <m:rPr>
                              <m:sty m:val="p"/>
                            </m:rPr>
                            <a:rPr lang="en-US" altLang="ja-JP" sz="2000" b="0" i="0" smtClean="0">
                              <a:latin typeface="Cambria Math"/>
                            </a:rPr>
                            <m:t>tot</m:t>
                          </m:r>
                        </m:sub>
                      </m:sSub>
                    </m:oMath>
                  </a14:m>
                  <a:r>
                    <a:rPr lang="ja-JP" altLang="en-US" sz="2000" dirty="0"/>
                    <a:t> </a:t>
                  </a:r>
                  <a:r>
                    <a:rPr kumimoji="1" lang="en-US" altLang="ja-JP" sz="2000" dirty="0">
                      <a:latin typeface="Cambria Math" pitchFamily="18" charset="0"/>
                      <a:ea typeface="Cambria Math" pitchFamily="18" charset="0"/>
                    </a:rPr>
                    <a:t>[C/</a:t>
                  </a:r>
                  <a14:m>
                    <m:oMath xmlns:m="http://schemas.openxmlformats.org/officeDocument/2006/math">
                      <m:sSup>
                        <m:sSupPr>
                          <m:ctrlPr>
                            <a:rPr kumimoji="1" lang="en-US" altLang="ja-JP" sz="2000" i="1" dirty="0" smtClean="0">
                              <a:latin typeface="Cambria Math" panose="02040503050406030204" pitchFamily="18" charset="0"/>
                              <a:ea typeface="Cambria Math" pitchFamily="18" charset="0"/>
                            </a:rPr>
                          </m:ctrlPr>
                        </m:sSupPr>
                        <m:e>
                          <m:r>
                            <m:rPr>
                              <m:sty m:val="p"/>
                            </m:rPr>
                            <a:rPr kumimoji="1" lang="en-US" altLang="ja-JP" sz="2000" b="0" i="0" dirty="0" smtClean="0">
                              <a:latin typeface="Cambria Math" pitchFamily="18" charset="0"/>
                              <a:ea typeface="Cambria Math" pitchFamily="18" charset="0"/>
                            </a:rPr>
                            <m:t>m</m:t>
                          </m:r>
                        </m:e>
                        <m:sup>
                          <m:r>
                            <a:rPr kumimoji="1" lang="en-US" altLang="ja-JP" sz="2000" b="0" i="0" dirty="0" smtClean="0">
                              <a:latin typeface="Cambria Math" pitchFamily="18" charset="0"/>
                              <a:ea typeface="Cambria Math" pitchFamily="18" charset="0"/>
                            </a:rPr>
                            <m:t>2</m:t>
                          </m:r>
                        </m:sup>
                      </m:sSup>
                    </m:oMath>
                  </a14:m>
                  <a:r>
                    <a:rPr kumimoji="1" lang="en-US" altLang="ja-JP" sz="2000" dirty="0">
                      <a:latin typeface="Cambria Math" pitchFamily="18" charset="0"/>
                      <a:ea typeface="Cambria Math" pitchFamily="18" charset="0"/>
                    </a:rPr>
                    <a:t>]</a:t>
                  </a:r>
                  <a:endParaRPr kumimoji="1" lang="ja-JP" altLang="en-US" sz="2000" dirty="0">
                    <a:latin typeface="Cambria Math" pitchFamily="18" charset="0"/>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261087" y="4473116"/>
                  <a:ext cx="2823081" cy="400110"/>
                </a:xfrm>
                <a:prstGeom prst="rect">
                  <a:avLst/>
                </a:prstGeom>
                <a:blipFill rotWithShape="1">
                  <a:blip r:embed="rId4"/>
                  <a:stretch>
                    <a:fillRect l="-2376" t="-10769" r="-1728" b="-27692"/>
                  </a:stretch>
                </a:blipFill>
              </p:spPr>
              <p:txBody>
                <a:bodyPr/>
                <a:lstStyle/>
                <a:p>
                  <a:r>
                    <a:rPr lang="ja-JP" altLang="en-US">
                      <a:noFill/>
                    </a:rPr>
                    <a:t> </a:t>
                  </a:r>
                </a:p>
              </p:txBody>
            </p:sp>
          </mc:Fallback>
        </mc:AlternateContent>
        <p:sp>
          <p:nvSpPr>
            <p:cNvPr id="7" name="テキスト ボックス 6"/>
            <p:cNvSpPr txBox="1"/>
            <p:nvPr/>
          </p:nvSpPr>
          <p:spPr>
            <a:xfrm>
              <a:off x="1360782" y="1995614"/>
              <a:ext cx="492443" cy="605294"/>
            </a:xfrm>
            <a:prstGeom prst="rect">
              <a:avLst/>
            </a:prstGeom>
            <a:noFill/>
          </p:spPr>
          <p:txBody>
            <a:bodyPr vert="eaVert" wrap="none" rtlCol="0">
              <a:spAutoFit/>
            </a:bodyPr>
            <a:lstStyle/>
            <a:p>
              <a:r>
                <a:rPr lang="ja-JP" altLang="en-US" sz="2000" dirty="0"/>
                <a:t>膜厚</a:t>
              </a:r>
              <a:endParaRPr lang="ja-JP" altLang="en-US" sz="2000" dirty="0">
                <a:latin typeface="Cambria Math" pitchFamily="18" charset="0"/>
              </a:endParaRPr>
            </a:p>
          </p:txBody>
        </p:sp>
        <p:sp>
          <p:nvSpPr>
            <p:cNvPr id="8" name="テキスト ボックス 7"/>
            <p:cNvSpPr txBox="1"/>
            <p:nvPr/>
          </p:nvSpPr>
          <p:spPr>
            <a:xfrm>
              <a:off x="1233183" y="2505090"/>
              <a:ext cx="716863" cy="707886"/>
            </a:xfrm>
            <a:prstGeom prst="rect">
              <a:avLst/>
            </a:prstGeom>
            <a:noFill/>
          </p:spPr>
          <p:txBody>
            <a:bodyPr wrap="none" rtlCol="0">
              <a:spAutoFit/>
            </a:bodyPr>
            <a:lstStyle/>
            <a:p>
              <a:pPr algn="ctr"/>
              <a:r>
                <a:rPr lang="en-US" altLang="ja-JP" sz="2000" dirty="0">
                  <a:latin typeface="Cambria Math" pitchFamily="18" charset="0"/>
                  <a:ea typeface="Cambria Math" pitchFamily="18" charset="0"/>
                </a:rPr>
                <a:t>(</a:t>
              </a:r>
              <a:r>
                <a:rPr lang="en-US" altLang="ja-JP" sz="2000" i="1" dirty="0">
                  <a:latin typeface="Cambria Math" pitchFamily="18" charset="0"/>
                  <a:ea typeface="Cambria Math" pitchFamily="18" charset="0"/>
                </a:rPr>
                <a:t>h</a:t>
              </a:r>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t>
              </a:r>
              <a:r>
                <a:rPr lang="en-US" altLang="ja-JP" sz="2000" dirty="0" err="1">
                  <a:latin typeface="Cambria Math" pitchFamily="18" charset="0"/>
                  <a:ea typeface="Cambria Math" pitchFamily="18" charset="0"/>
                </a:rPr>
                <a:t>μm</a:t>
              </a:r>
              <a:r>
                <a:rPr lang="en-US" altLang="ja-JP" sz="2000" dirty="0">
                  <a:latin typeface="Cambria Math" pitchFamily="18" charset="0"/>
                  <a:ea typeface="Cambria Math" pitchFamily="18" charset="0"/>
                </a:rPr>
                <a:t>]</a:t>
              </a:r>
              <a:endParaRPr lang="ja-JP" altLang="en-US" sz="2000" dirty="0">
                <a:latin typeface="Cambria Math" pitchFamily="18" charset="0"/>
              </a:endParaRPr>
            </a:p>
          </p:txBody>
        </p:sp>
      </p:grpSp>
      <p:sp>
        <p:nvSpPr>
          <p:cNvPr id="10" name="テキスト ボックス 9"/>
          <p:cNvSpPr txBox="1"/>
          <p:nvPr/>
        </p:nvSpPr>
        <p:spPr>
          <a:xfrm>
            <a:off x="2493322" y="1412776"/>
            <a:ext cx="2069797" cy="369332"/>
          </a:xfrm>
          <a:prstGeom prst="rect">
            <a:avLst/>
          </a:prstGeom>
          <a:noFill/>
        </p:spPr>
        <p:txBody>
          <a:bodyPr wrap="none" rtlCol="0">
            <a:spAutoFit/>
          </a:bodyPr>
          <a:lstStyle/>
          <a:p>
            <a:pPr algn="ctr"/>
            <a:r>
              <a:rPr kumimoji="1" lang="ja-JP" altLang="en-US" dirty="0"/>
              <a:t>↑ スターラー</a:t>
            </a:r>
            <a:r>
              <a:rPr lang="ja-JP" altLang="en-US" dirty="0"/>
              <a:t>回転数</a:t>
            </a:r>
            <a:endParaRPr kumimoji="1" lang="ja-JP" altLang="en-US" dirty="0"/>
          </a:p>
        </p:txBody>
      </p:sp>
    </p:spTree>
    <p:extLst>
      <p:ext uri="{BB962C8B-B14F-4D97-AF65-F5344CB8AC3E}">
        <p14:creationId xmlns:p14="http://schemas.microsoft.com/office/powerpoint/2010/main" val="427041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従来研究の代表的な解析例</a:t>
            </a:r>
          </a:p>
        </p:txBody>
      </p:sp>
      <p:sp>
        <p:nvSpPr>
          <p:cNvPr id="3" name="コンテンツ プレースホルダー 2"/>
          <p:cNvSpPr>
            <a:spLocks noGrp="1"/>
          </p:cNvSpPr>
          <p:nvPr>
            <p:ph idx="1"/>
          </p:nvPr>
        </p:nvSpPr>
        <p:spPr/>
        <p:txBody>
          <a:bodyPr/>
          <a:lstStyle/>
          <a:p>
            <a:pPr marL="0" indent="0">
              <a:buNone/>
            </a:pPr>
            <a:r>
              <a:rPr kumimoji="1" lang="en-US" altLang="ja-JP" dirty="0"/>
              <a:t>【</a:t>
            </a:r>
            <a:r>
              <a:rPr kumimoji="1" lang="ja-JP" altLang="en-US" dirty="0"/>
              <a:t>一枚板電着の</a:t>
            </a:r>
            <a:r>
              <a:rPr kumimoji="1" lang="ja-JP" altLang="en-US" b="1" dirty="0">
                <a:effectLst>
                  <a:outerShdw blurRad="38100" dist="38100" dir="2700000" algn="tl">
                    <a:srgbClr val="000000">
                      <a:alpha val="43137"/>
                    </a:srgbClr>
                  </a:outerShdw>
                </a:effectLst>
              </a:rPr>
              <a:t>膜厚</a:t>
            </a:r>
            <a:r>
              <a:rPr kumimoji="1" lang="ja-JP" altLang="en-US" dirty="0"/>
              <a:t>時刻歴</a:t>
            </a:r>
            <a:r>
              <a:rPr kumimoji="1" lang="en-US" altLang="ja-JP" dirty="0"/>
              <a:t>】</a:t>
            </a:r>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lgn="ctr">
              <a:buNone/>
            </a:pPr>
            <a:r>
              <a:rPr kumimoji="1" lang="ja-JP" altLang="en-US" dirty="0"/>
              <a:t>特に</a:t>
            </a:r>
            <a:r>
              <a:rPr kumimoji="1" lang="ja-JP" altLang="en-US" u="sng" dirty="0"/>
              <a:t>電着開始直後</a:t>
            </a:r>
            <a:r>
              <a:rPr kumimoji="1" lang="ja-JP" altLang="en-US" dirty="0"/>
              <a:t>および</a:t>
            </a:r>
            <a:r>
              <a:rPr kumimoji="1" lang="ja-JP" altLang="en-US" u="sng" dirty="0"/>
              <a:t>低電圧時</a:t>
            </a:r>
            <a:r>
              <a:rPr kumimoji="1" lang="ja-JP" altLang="en-US" dirty="0"/>
              <a:t>の精度が悪い</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4</a:t>
            </a:fld>
            <a:endParaRPr lang="ja-JP" altLang="en-US" dirty="0"/>
          </a:p>
        </p:txBody>
      </p:sp>
      <p:sp>
        <p:nvSpPr>
          <p:cNvPr id="5" name="テキスト ボックス 4"/>
          <p:cNvSpPr txBox="1"/>
          <p:nvPr/>
        </p:nvSpPr>
        <p:spPr>
          <a:xfrm>
            <a:off x="6336196" y="1484784"/>
            <a:ext cx="676788" cy="369332"/>
          </a:xfrm>
          <a:prstGeom prst="rect">
            <a:avLst/>
          </a:prstGeom>
          <a:noFill/>
          <a:ln>
            <a:solidFill>
              <a:srgbClr val="FF0000"/>
            </a:solidFill>
          </a:ln>
        </p:spPr>
        <p:txBody>
          <a:bodyPr wrap="none" rtlCol="0">
            <a:spAutoFit/>
          </a:bodyPr>
          <a:lstStyle/>
          <a:p>
            <a:r>
              <a:rPr kumimoji="1" lang="en-US" altLang="ja-JP" dirty="0"/>
              <a:t>250V</a:t>
            </a:r>
            <a:endParaRPr kumimoji="1" lang="ja-JP" altLang="en-US" dirty="0"/>
          </a:p>
        </p:txBody>
      </p:sp>
      <p:sp>
        <p:nvSpPr>
          <p:cNvPr id="6" name="テキスト ボックス 5"/>
          <p:cNvSpPr txBox="1"/>
          <p:nvPr/>
        </p:nvSpPr>
        <p:spPr>
          <a:xfrm>
            <a:off x="6336196" y="3491716"/>
            <a:ext cx="561372" cy="369332"/>
          </a:xfrm>
          <a:prstGeom prst="rect">
            <a:avLst/>
          </a:prstGeom>
          <a:noFill/>
          <a:ln>
            <a:solidFill>
              <a:srgbClr val="F62291"/>
            </a:solidFill>
          </a:ln>
        </p:spPr>
        <p:txBody>
          <a:bodyPr wrap="none" rtlCol="0">
            <a:spAutoFit/>
          </a:bodyPr>
          <a:lstStyle/>
          <a:p>
            <a:r>
              <a:rPr kumimoji="1" lang="en-US" altLang="ja-JP" dirty="0"/>
              <a:t>50V</a:t>
            </a:r>
            <a:endParaRPr kumimoji="1" lang="ja-JP" altLang="en-US" dirty="0"/>
          </a:p>
        </p:txBody>
      </p:sp>
      <p:sp>
        <p:nvSpPr>
          <p:cNvPr id="7" name="テキスト ボックス 6"/>
          <p:cNvSpPr txBox="1"/>
          <p:nvPr/>
        </p:nvSpPr>
        <p:spPr>
          <a:xfrm>
            <a:off x="6343484" y="2960948"/>
            <a:ext cx="676788" cy="369332"/>
          </a:xfrm>
          <a:prstGeom prst="rect">
            <a:avLst/>
          </a:prstGeom>
          <a:noFill/>
          <a:ln>
            <a:solidFill>
              <a:srgbClr val="0070C0"/>
            </a:solidFill>
          </a:ln>
        </p:spPr>
        <p:txBody>
          <a:bodyPr wrap="none" rtlCol="0">
            <a:spAutoFit/>
          </a:bodyPr>
          <a:lstStyle/>
          <a:p>
            <a:r>
              <a:rPr lang="en-US" altLang="ja-JP" dirty="0"/>
              <a:t>10</a:t>
            </a:r>
            <a:r>
              <a:rPr kumimoji="1" lang="en-US" altLang="ja-JP" dirty="0"/>
              <a:t>0V</a:t>
            </a:r>
            <a:endParaRPr kumimoji="1" lang="ja-JP" altLang="en-US" dirty="0"/>
          </a:p>
        </p:txBody>
      </p:sp>
      <p:sp>
        <p:nvSpPr>
          <p:cNvPr id="8" name="テキスト ボックス 7"/>
          <p:cNvSpPr txBox="1"/>
          <p:nvPr/>
        </p:nvSpPr>
        <p:spPr>
          <a:xfrm>
            <a:off x="6336196" y="4355812"/>
            <a:ext cx="561372" cy="369332"/>
          </a:xfrm>
          <a:prstGeom prst="rect">
            <a:avLst/>
          </a:prstGeom>
          <a:noFill/>
          <a:ln>
            <a:solidFill>
              <a:srgbClr val="FFFF00"/>
            </a:solidFill>
          </a:ln>
        </p:spPr>
        <p:txBody>
          <a:bodyPr wrap="none" rtlCol="0">
            <a:spAutoFit/>
          </a:bodyPr>
          <a:lstStyle/>
          <a:p>
            <a:r>
              <a:rPr lang="en-US" altLang="ja-JP" dirty="0"/>
              <a:t>1</a:t>
            </a:r>
            <a:r>
              <a:rPr kumimoji="1" lang="en-US" altLang="ja-JP" dirty="0"/>
              <a:t>0V</a:t>
            </a:r>
            <a:endParaRPr kumimoji="1" lang="ja-JP" altLang="en-US" dirty="0"/>
          </a:p>
        </p:txBody>
      </p:sp>
      <p:sp>
        <p:nvSpPr>
          <p:cNvPr id="9" name="テキスト ボックス 8"/>
          <p:cNvSpPr txBox="1"/>
          <p:nvPr/>
        </p:nvSpPr>
        <p:spPr>
          <a:xfrm>
            <a:off x="6336196" y="3933056"/>
            <a:ext cx="561372" cy="369332"/>
          </a:xfrm>
          <a:prstGeom prst="rect">
            <a:avLst/>
          </a:prstGeom>
          <a:noFill/>
          <a:ln>
            <a:solidFill>
              <a:srgbClr val="00B0F0"/>
            </a:solidFill>
          </a:ln>
        </p:spPr>
        <p:txBody>
          <a:bodyPr wrap="none" rtlCol="0">
            <a:spAutoFit/>
          </a:bodyPr>
          <a:lstStyle/>
          <a:p>
            <a:r>
              <a:rPr lang="en-US" altLang="ja-JP" dirty="0"/>
              <a:t>3</a:t>
            </a:r>
            <a:r>
              <a:rPr kumimoji="1" lang="en-US" altLang="ja-JP" dirty="0"/>
              <a:t>0V</a:t>
            </a:r>
            <a:endParaRPr kumimoji="1" lang="ja-JP" altLang="en-US" dirty="0"/>
          </a:p>
        </p:txBody>
      </p:sp>
      <p:sp>
        <p:nvSpPr>
          <p:cNvPr id="10" name="テキスト ボックス 9"/>
          <p:cNvSpPr txBox="1"/>
          <p:nvPr/>
        </p:nvSpPr>
        <p:spPr>
          <a:xfrm>
            <a:off x="6336196" y="2456892"/>
            <a:ext cx="676788" cy="369332"/>
          </a:xfrm>
          <a:prstGeom prst="rect">
            <a:avLst/>
          </a:prstGeom>
          <a:noFill/>
          <a:ln>
            <a:solidFill>
              <a:srgbClr val="92D050"/>
            </a:solidFill>
          </a:ln>
        </p:spPr>
        <p:txBody>
          <a:bodyPr wrap="none" rtlCol="0">
            <a:spAutoFit/>
          </a:bodyPr>
          <a:lstStyle/>
          <a:p>
            <a:r>
              <a:rPr lang="en-US" altLang="ja-JP" dirty="0"/>
              <a:t>1</a:t>
            </a:r>
            <a:r>
              <a:rPr kumimoji="1" lang="en-US" altLang="ja-JP" dirty="0"/>
              <a:t>50V</a:t>
            </a:r>
            <a:endParaRPr kumimoji="1" lang="ja-JP" altLang="en-US" dirty="0"/>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11447"/>
          <a:stretch/>
        </p:blipFill>
        <p:spPr>
          <a:xfrm>
            <a:off x="2273279" y="1107938"/>
            <a:ext cx="4098921" cy="3967522"/>
          </a:xfrm>
          <a:prstGeom prst="rect">
            <a:avLst/>
          </a:prstGeom>
        </p:spPr>
      </p:pic>
      <p:sp>
        <p:nvSpPr>
          <p:cNvPr id="12" name="テキスト ボックス 11"/>
          <p:cNvSpPr txBox="1"/>
          <p:nvPr/>
        </p:nvSpPr>
        <p:spPr>
          <a:xfrm>
            <a:off x="3819116" y="4787860"/>
            <a:ext cx="1281120" cy="400110"/>
          </a:xfrm>
          <a:prstGeom prst="rect">
            <a:avLst/>
          </a:prstGeom>
          <a:solidFill>
            <a:schemeClr val="bg1"/>
          </a:solidFill>
        </p:spPr>
        <p:txBody>
          <a:bodyPr wrap="none" rtlCol="0">
            <a:spAutoFit/>
          </a:bodyPr>
          <a:lstStyle/>
          <a:p>
            <a:r>
              <a:rPr kumimoji="1" lang="ja-JP" altLang="en-US" sz="2000" dirty="0"/>
              <a:t>時刻 </a:t>
            </a:r>
            <a:r>
              <a:rPr lang="ja-JP" altLang="en-US" sz="2000" dirty="0">
                <a:latin typeface="Cambria Math" pitchFamily="18" charset="0"/>
              </a:rPr>
              <a:t>（秒）</a:t>
            </a:r>
            <a:endParaRPr kumimoji="1" lang="ja-JP" altLang="en-US" sz="2000" dirty="0">
              <a:latin typeface="Cambria Math" pitchFamily="18" charset="0"/>
            </a:endParaRPr>
          </a:p>
        </p:txBody>
      </p:sp>
      <p:sp>
        <p:nvSpPr>
          <p:cNvPr id="14" name="テキスト ボックス 13"/>
          <p:cNvSpPr txBox="1"/>
          <p:nvPr/>
        </p:nvSpPr>
        <p:spPr>
          <a:xfrm>
            <a:off x="1780836" y="1952836"/>
            <a:ext cx="492443" cy="1922962"/>
          </a:xfrm>
          <a:prstGeom prst="rect">
            <a:avLst/>
          </a:prstGeom>
          <a:noFill/>
        </p:spPr>
        <p:txBody>
          <a:bodyPr vert="eaVert" wrap="none" rtlCol="0">
            <a:spAutoFit/>
          </a:bodyPr>
          <a:lstStyle/>
          <a:p>
            <a:r>
              <a:rPr kumimoji="1" lang="ja-JP" altLang="en-US" sz="2000" dirty="0"/>
              <a:t>膜厚</a:t>
            </a:r>
            <a:r>
              <a:rPr lang="ja-JP" altLang="en-US" sz="2000" dirty="0"/>
              <a:t>　（ミクロン）</a:t>
            </a:r>
            <a:endParaRPr kumimoji="1" lang="ja-JP" altLang="en-US" sz="2000" dirty="0"/>
          </a:p>
        </p:txBody>
      </p:sp>
      <p:sp>
        <p:nvSpPr>
          <p:cNvPr id="15" name="テキスト ボックス 14"/>
          <p:cNvSpPr txBox="1"/>
          <p:nvPr/>
        </p:nvSpPr>
        <p:spPr>
          <a:xfrm>
            <a:off x="2771800" y="1412776"/>
            <a:ext cx="1723549" cy="707886"/>
          </a:xfrm>
          <a:prstGeom prst="rect">
            <a:avLst/>
          </a:prstGeom>
          <a:noFill/>
        </p:spPr>
        <p:txBody>
          <a:bodyPr wrap="none" rtlCol="0">
            <a:spAutoFit/>
          </a:bodyPr>
          <a:lstStyle/>
          <a:p>
            <a:pPr algn="ctr"/>
            <a:r>
              <a:rPr kumimoji="1" lang="ja-JP" altLang="en-US" sz="2000" dirty="0"/>
              <a:t>点群は実験値</a:t>
            </a:r>
            <a:endParaRPr kumimoji="1" lang="en-US" altLang="ja-JP" sz="2000" dirty="0"/>
          </a:p>
          <a:p>
            <a:pPr algn="ctr"/>
            <a:r>
              <a:rPr lang="ja-JP" altLang="en-US" sz="2000" dirty="0"/>
              <a:t>実線は解析値</a:t>
            </a:r>
            <a:endParaRPr lang="en-US" altLang="ja-JP" sz="2000" dirty="0"/>
          </a:p>
        </p:txBody>
      </p:sp>
      <p:sp>
        <p:nvSpPr>
          <p:cNvPr id="16" name="テキスト ボックス 15"/>
          <p:cNvSpPr txBox="1"/>
          <p:nvPr/>
        </p:nvSpPr>
        <p:spPr>
          <a:xfrm>
            <a:off x="6322645" y="776898"/>
            <a:ext cx="697627" cy="707886"/>
          </a:xfrm>
          <a:prstGeom prst="rect">
            <a:avLst/>
          </a:prstGeom>
          <a:noFill/>
        </p:spPr>
        <p:txBody>
          <a:bodyPr wrap="none" rtlCol="0">
            <a:spAutoFit/>
          </a:bodyPr>
          <a:lstStyle/>
          <a:p>
            <a:r>
              <a:rPr lang="ja-JP" altLang="en-US" sz="2000" dirty="0"/>
              <a:t>電源</a:t>
            </a:r>
            <a:endParaRPr kumimoji="1" lang="en-US" altLang="ja-JP" sz="2000" dirty="0"/>
          </a:p>
          <a:p>
            <a:r>
              <a:rPr kumimoji="1" lang="ja-JP" altLang="en-US" sz="2000" dirty="0"/>
              <a:t>電圧</a:t>
            </a:r>
          </a:p>
        </p:txBody>
      </p:sp>
    </p:spTree>
    <p:extLst>
      <p:ext uri="{BB962C8B-B14F-4D97-AF65-F5344CB8AC3E}">
        <p14:creationId xmlns:p14="http://schemas.microsoft.com/office/powerpoint/2010/main" val="991775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en-US" altLang="ja-JP" sz="4000" dirty="0"/>
          </a:p>
          <a:p>
            <a:pPr marL="0" indent="0">
              <a:buNone/>
            </a:pPr>
            <a:endParaRPr kumimoji="1" lang="en-US" altLang="ja-JP" sz="4000" dirty="0"/>
          </a:p>
          <a:p>
            <a:pPr marL="0" indent="0">
              <a:buNone/>
            </a:pPr>
            <a:endParaRPr lang="en-US" altLang="ja-JP" sz="4000" dirty="0"/>
          </a:p>
          <a:p>
            <a:pPr marL="0" lvl="1" indent="0" algn="ctr">
              <a:buNone/>
            </a:pPr>
            <a:r>
              <a:rPr lang="ja-JP" altLang="en-US" sz="4000" dirty="0"/>
              <a:t>まとめ</a:t>
            </a:r>
            <a:endParaRPr lang="en-US" altLang="ja-JP" sz="4000" dirty="0"/>
          </a:p>
          <a:p>
            <a:pPr marL="0" indent="0" algn="ctr">
              <a:buNone/>
            </a:pPr>
            <a:endParaRPr lang="en-US" altLang="ja-JP" sz="4000"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40</a:t>
            </a:fld>
            <a:endParaRPr lang="ja-JP" altLang="en-US" dirty="0"/>
          </a:p>
        </p:txBody>
      </p:sp>
    </p:spTree>
    <p:extLst>
      <p:ext uri="{BB962C8B-B14F-4D97-AF65-F5344CB8AC3E}">
        <p14:creationId xmlns:p14="http://schemas.microsoft.com/office/powerpoint/2010/main" val="3050823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まとめ／今後の予定</a:t>
            </a:r>
            <a:endParaRPr kumimoji="1" lang="ja-JP" altLang="en-US" dirty="0"/>
          </a:p>
        </p:txBody>
      </p:sp>
      <p:sp>
        <p:nvSpPr>
          <p:cNvPr id="3" name="コンテンツ プレースホルダー 2"/>
          <p:cNvSpPr>
            <a:spLocks noGrp="1"/>
          </p:cNvSpPr>
          <p:nvPr>
            <p:ph idx="1"/>
          </p:nvPr>
        </p:nvSpPr>
        <p:spPr/>
        <p:txBody>
          <a:bodyPr/>
          <a:lstStyle/>
          <a:p>
            <a:r>
              <a:rPr lang="ja-JP" altLang="en-US" dirty="0"/>
              <a:t>まとめ</a:t>
            </a:r>
            <a:endParaRPr lang="en-US" altLang="ja-JP" dirty="0"/>
          </a:p>
          <a:p>
            <a:pPr lvl="1"/>
            <a:r>
              <a:rPr lang="ja-JP" altLang="en-US" dirty="0"/>
              <a:t>電着塗装の各種</a:t>
            </a:r>
            <a:r>
              <a:rPr lang="ja-JP" altLang="en-US" b="1" u="sng" dirty="0"/>
              <a:t>数理モデルを提案</a:t>
            </a:r>
            <a:r>
              <a:rPr lang="ja-JP" altLang="en-US" dirty="0"/>
              <a:t>した．</a:t>
            </a:r>
            <a:endParaRPr lang="en-US" altLang="ja-JP" dirty="0"/>
          </a:p>
          <a:p>
            <a:pPr lvl="1"/>
            <a:r>
              <a:rPr lang="ja-JP" altLang="en-US" dirty="0"/>
              <a:t>提案したモデルの</a:t>
            </a:r>
            <a:r>
              <a:rPr lang="ja-JP" altLang="en-US" b="1" u="sng" dirty="0"/>
              <a:t>モデル定数決定法</a:t>
            </a:r>
            <a:r>
              <a:rPr lang="ja-JP" altLang="en-US" dirty="0"/>
              <a:t>を示した．</a:t>
            </a:r>
            <a:endParaRPr lang="en-US" altLang="ja-JP" dirty="0"/>
          </a:p>
          <a:p>
            <a:pPr lvl="1"/>
            <a:r>
              <a:rPr lang="ja-JP" altLang="en-US" dirty="0"/>
              <a:t>境界要素法に提案したモデルを組み込み，</a:t>
            </a:r>
            <a:r>
              <a:rPr lang="ja-JP" altLang="en-US" b="1" u="sng" dirty="0"/>
              <a:t>あらゆる実験条件での１枚板電着を精度良く予測</a:t>
            </a:r>
            <a:r>
              <a:rPr lang="ja-JP" altLang="en-US" dirty="0"/>
              <a:t>できることを示した．</a:t>
            </a:r>
            <a:endParaRPr lang="en-US" altLang="ja-JP" dirty="0"/>
          </a:p>
          <a:p>
            <a:pPr lvl="1"/>
            <a:r>
              <a:rPr lang="ja-JP" altLang="en-US" b="1" u="sng" dirty="0"/>
              <a:t>電流の</a:t>
            </a:r>
            <a:r>
              <a:rPr lang="en-US" altLang="ja-JP" b="1" u="sng" dirty="0"/>
              <a:t>2nd</a:t>
            </a:r>
            <a:r>
              <a:rPr lang="ja-JP" altLang="en-US" b="1" u="sng" dirty="0"/>
              <a:t>ピークの再現に成功</a:t>
            </a:r>
            <a:r>
              <a:rPr lang="ja-JP" altLang="en-US" dirty="0"/>
              <a:t>した．</a:t>
            </a:r>
            <a:endParaRPr lang="en-US" altLang="ja-JP" dirty="0"/>
          </a:p>
          <a:p>
            <a:pPr eaLnBrk="1" hangingPunct="1">
              <a:lnSpc>
                <a:spcPct val="90000"/>
              </a:lnSpc>
            </a:pPr>
            <a:endParaRPr lang="en-US" altLang="ja-JP" dirty="0"/>
          </a:p>
          <a:p>
            <a:pPr eaLnBrk="1" hangingPunct="1">
              <a:lnSpc>
                <a:spcPct val="90000"/>
              </a:lnSpc>
            </a:pPr>
            <a:r>
              <a:rPr lang="ja-JP" altLang="en-US" dirty="0"/>
              <a:t>今後の予定</a:t>
            </a:r>
            <a:endParaRPr lang="en-US" altLang="ja-JP" dirty="0"/>
          </a:p>
          <a:p>
            <a:pPr lvl="1" eaLnBrk="1" hangingPunct="1">
              <a:lnSpc>
                <a:spcPct val="90000"/>
              </a:lnSpc>
            </a:pPr>
            <a:r>
              <a:rPr lang="ja-JP" altLang="en-US" dirty="0"/>
              <a:t>撹拌速度とクーロン効率の関係の詳細検討</a:t>
            </a:r>
            <a:endParaRPr lang="en-US" altLang="ja-JP" dirty="0"/>
          </a:p>
          <a:p>
            <a:pPr lvl="1" eaLnBrk="1" hangingPunct="1">
              <a:lnSpc>
                <a:spcPct val="90000"/>
              </a:lnSpc>
            </a:pPr>
            <a:r>
              <a:rPr lang="en-US" altLang="ja-JP" dirty="0"/>
              <a:t>4</a:t>
            </a:r>
            <a:r>
              <a:rPr lang="ja-JP" altLang="en-US" dirty="0"/>
              <a:t>枚</a:t>
            </a:r>
            <a:r>
              <a:rPr lang="en-US" altLang="ja-JP" dirty="0"/>
              <a:t>BOX</a:t>
            </a:r>
            <a:r>
              <a:rPr lang="ja-JP" altLang="en-US" dirty="0"/>
              <a:t>の内側の面での塗膜精度を改善</a:t>
            </a:r>
            <a:endParaRPr lang="en-US" altLang="ja-JP" dirty="0"/>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41</a:t>
            </a:fld>
            <a:endParaRPr lang="ja-JP" altLang="en-US" dirty="0"/>
          </a:p>
        </p:txBody>
      </p:sp>
    </p:spTree>
    <p:extLst>
      <p:ext uri="{BB962C8B-B14F-4D97-AF65-F5344CB8AC3E}">
        <p14:creationId xmlns:p14="http://schemas.microsoft.com/office/powerpoint/2010/main" val="1512501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lgn="ctr">
              <a:buNone/>
            </a:pPr>
            <a:endParaRPr lang="en-US" altLang="ja-JP" sz="9600" dirty="0"/>
          </a:p>
          <a:p>
            <a:pPr marL="0" indent="0" algn="ctr">
              <a:buNone/>
            </a:pPr>
            <a:r>
              <a:rPr lang="ja-JP" altLang="en-US" sz="9600" dirty="0"/>
              <a:t>付録</a:t>
            </a:r>
            <a:endParaRPr kumimoji="1" lang="ja-JP" altLang="en-US" sz="9600"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42</a:t>
            </a:fld>
            <a:endParaRPr lang="ja-JP" altLang="en-US" dirty="0"/>
          </a:p>
        </p:txBody>
      </p:sp>
    </p:spTree>
    <p:extLst>
      <p:ext uri="{BB962C8B-B14F-4D97-AF65-F5344CB8AC3E}">
        <p14:creationId xmlns:p14="http://schemas.microsoft.com/office/powerpoint/2010/main" val="128982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撹拌速度依存性の原因</a:t>
            </a:r>
            <a:endParaRPr kumimoji="1" lang="ja-JP" altLang="en-US" dirty="0"/>
          </a:p>
        </p:txBody>
      </p:sp>
      <p:sp>
        <p:nvSpPr>
          <p:cNvPr id="3" name="コンテンツ プレースホルダー 2"/>
          <p:cNvSpPr>
            <a:spLocks noGrp="1"/>
          </p:cNvSpPr>
          <p:nvPr>
            <p:ph idx="1"/>
          </p:nvPr>
        </p:nvSpPr>
        <p:spPr>
          <a:xfrm>
            <a:off x="251520" y="5589239"/>
            <a:ext cx="8630543" cy="789311"/>
          </a:xfrm>
        </p:spPr>
        <p:txBody>
          <a:bodyPr/>
          <a:lstStyle/>
          <a:p>
            <a:pPr marL="0" indent="0">
              <a:buNone/>
            </a:pPr>
            <a:r>
              <a:rPr kumimoji="1" lang="ja-JP" altLang="en-US" sz="2400" u="sng" dirty="0">
                <a:solidFill>
                  <a:srgbClr val="C00000"/>
                </a:solidFill>
              </a:rPr>
              <a:t>撹拌流速</a:t>
            </a:r>
            <a:r>
              <a:rPr kumimoji="1" lang="ja-JP" altLang="en-US" sz="2400" u="sng" dirty="0"/>
              <a:t>が速いと電気泳動よりも</a:t>
            </a:r>
            <a:r>
              <a:rPr kumimoji="1" lang="ja-JP" altLang="en-US" sz="2400" u="sng" dirty="0">
                <a:solidFill>
                  <a:srgbClr val="C00000"/>
                </a:solidFill>
              </a:rPr>
              <a:t>対流が卓越</a:t>
            </a:r>
            <a:r>
              <a:rPr kumimoji="1" lang="ja-JP" altLang="en-US" sz="2400" u="sng" dirty="0"/>
              <a:t>し，</a:t>
            </a:r>
            <a:br>
              <a:rPr lang="en-US" altLang="ja-JP" sz="2400" u="sng" dirty="0"/>
            </a:br>
            <a:r>
              <a:rPr kumimoji="1" lang="ja-JP" altLang="en-US" sz="2400" u="sng" dirty="0"/>
              <a:t>塗料粒子が飛ばされて拡散・再溶解してしまう．</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43</a:t>
            </a:fld>
            <a:endParaRPr lang="ja-JP" altLang="en-US" dirty="0"/>
          </a:p>
        </p:txBody>
      </p:sp>
      <p:sp>
        <p:nvSpPr>
          <p:cNvPr id="5" name="正方形/長方形 4"/>
          <p:cNvSpPr/>
          <p:nvPr/>
        </p:nvSpPr>
        <p:spPr>
          <a:xfrm>
            <a:off x="7056276" y="872716"/>
            <a:ext cx="1440160" cy="4716523"/>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rgbClr val="000000"/>
                </a:solidFill>
              </a:rPr>
              <a:t>鋼板</a:t>
            </a:r>
            <a:endParaRPr kumimoji="1" lang="ja-JP" altLang="en-US" dirty="0">
              <a:solidFill>
                <a:srgbClr val="000000"/>
              </a:solidFill>
            </a:endParaRPr>
          </a:p>
        </p:txBody>
      </p:sp>
      <p:sp>
        <p:nvSpPr>
          <p:cNvPr id="6" name="正方形/長方形 5"/>
          <p:cNvSpPr/>
          <p:nvPr/>
        </p:nvSpPr>
        <p:spPr>
          <a:xfrm>
            <a:off x="6696236" y="872716"/>
            <a:ext cx="360040" cy="4716523"/>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rgbClr val="000000"/>
                </a:solidFill>
              </a:rPr>
              <a:t>析出塗膜</a:t>
            </a:r>
          </a:p>
        </p:txBody>
      </p:sp>
      <p:grpSp>
        <p:nvGrpSpPr>
          <p:cNvPr id="8" name="グループ化 7"/>
          <p:cNvGrpSpPr/>
          <p:nvPr/>
        </p:nvGrpSpPr>
        <p:grpSpPr>
          <a:xfrm>
            <a:off x="465393" y="1448780"/>
            <a:ext cx="1692188" cy="1332148"/>
            <a:chOff x="3275856" y="2852936"/>
            <a:chExt cx="1692188" cy="1332148"/>
          </a:xfrm>
        </p:grpSpPr>
        <p:grpSp>
          <p:nvGrpSpPr>
            <p:cNvPr id="9" name="グループ化 8"/>
            <p:cNvGrpSpPr/>
            <p:nvPr/>
          </p:nvGrpSpPr>
          <p:grpSpPr>
            <a:xfrm>
              <a:off x="3275856" y="3212976"/>
              <a:ext cx="1368152" cy="720080"/>
              <a:chOff x="2937158" y="2981196"/>
              <a:chExt cx="1368152" cy="720080"/>
            </a:xfrm>
          </p:grpSpPr>
          <p:sp>
            <p:nvSpPr>
              <p:cNvPr id="13" name="円/楕円 12"/>
              <p:cNvSpPr/>
              <p:nvPr/>
            </p:nvSpPr>
            <p:spPr>
              <a:xfrm>
                <a:off x="2937158" y="2981196"/>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塗料</a:t>
                </a:r>
                <a:endParaRPr kumimoji="1" lang="en-US" altLang="ja-JP" dirty="0">
                  <a:solidFill>
                    <a:schemeClr val="tx1"/>
                  </a:solidFill>
                </a:endParaRPr>
              </a:p>
              <a:p>
                <a:pPr algn="ctr"/>
                <a:r>
                  <a:rPr lang="ja-JP" altLang="en-US" dirty="0">
                    <a:solidFill>
                      <a:schemeClr val="tx1"/>
                    </a:solidFill>
                  </a:rPr>
                  <a:t>イオン</a:t>
                </a:r>
                <a:endParaRPr kumimoji="1" lang="ja-JP" altLang="en-US" dirty="0">
                  <a:solidFill>
                    <a:schemeClr val="tx1"/>
                  </a:solidFill>
                </a:endParaRPr>
              </a:p>
            </p:txBody>
          </p:sp>
          <p:sp>
            <p:nvSpPr>
              <p:cNvPr id="14" name="テキスト ボックス 13"/>
              <p:cNvSpPr txBox="1"/>
              <p:nvPr/>
            </p:nvSpPr>
            <p:spPr>
              <a:xfrm>
                <a:off x="3784268" y="3125212"/>
                <a:ext cx="377026" cy="400110"/>
              </a:xfrm>
              <a:prstGeom prst="rect">
                <a:avLst/>
              </a:prstGeom>
              <a:noFill/>
            </p:spPr>
            <p:txBody>
              <a:bodyPr wrap="none" rtlCol="0">
                <a:spAutoFit/>
              </a:bodyPr>
              <a:lstStyle/>
              <a:p>
                <a:r>
                  <a:rPr kumimoji="1" lang="en-US" altLang="ja-JP" sz="2000" dirty="0">
                    <a:latin typeface="Cambria Math" pitchFamily="18" charset="0"/>
                    <a:ea typeface="Cambria Math" pitchFamily="18" charset="0"/>
                  </a:rPr>
                  <a:t>+</a:t>
                </a:r>
                <a:endParaRPr kumimoji="1" lang="ja-JP" altLang="en-US" sz="2000" dirty="0">
                  <a:latin typeface="Cambria Math" pitchFamily="18" charset="0"/>
                </a:endParaRPr>
              </a:p>
            </p:txBody>
          </p:sp>
        </p:grpSp>
        <mc:AlternateContent xmlns:mc="http://schemas.openxmlformats.org/markup-compatibility/2006" xmlns:a14="http://schemas.microsoft.com/office/drawing/2010/main">
          <mc:Choice Requires="a14">
            <p:sp>
              <p:nvSpPr>
                <p:cNvPr id="11" name="円/楕円 10"/>
                <p:cNvSpPr/>
                <p:nvPr/>
              </p:nvSpPr>
              <p:spPr>
                <a:xfrm>
                  <a:off x="3275856" y="28529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3275856" y="2852936"/>
                  <a:ext cx="720080" cy="432048"/>
                </a:xfrm>
                <a:prstGeom prst="ellipse">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円/楕円 11"/>
                <p:cNvSpPr/>
                <p:nvPr/>
              </p:nvSpPr>
              <p:spPr>
                <a:xfrm>
                  <a:off x="4247964" y="37530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247964" y="3753036"/>
                  <a:ext cx="720080" cy="432048"/>
                </a:xfrm>
                <a:prstGeom prst="ellipse">
                  <a:avLst/>
                </a:prstGeom>
                <a:blipFill rotWithShape="1">
                  <a:blip r:embed="rId8"/>
                  <a:stretch>
                    <a:fillRect/>
                  </a:stretch>
                </a:blipFill>
              </p:spPr>
              <p:txBody>
                <a:bodyPr/>
                <a:lstStyle/>
                <a:p>
                  <a:r>
                    <a:rPr lang="ja-JP" altLang="en-US">
                      <a:noFill/>
                    </a:rPr>
                    <a:t> </a:t>
                  </a:r>
                </a:p>
              </p:txBody>
            </p:sp>
          </mc:Fallback>
        </mc:AlternateContent>
      </p:grpSp>
      <p:cxnSp>
        <p:nvCxnSpPr>
          <p:cNvPr id="16" name="直線矢印コネクタ 15"/>
          <p:cNvCxnSpPr/>
          <p:nvPr/>
        </p:nvCxnSpPr>
        <p:spPr>
          <a:xfrm>
            <a:off x="251520" y="1016732"/>
            <a:ext cx="6444716"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915816" y="656692"/>
            <a:ext cx="1467068" cy="400110"/>
          </a:xfrm>
          <a:prstGeom prst="rect">
            <a:avLst/>
          </a:prstGeom>
          <a:noFill/>
        </p:spPr>
        <p:txBody>
          <a:bodyPr wrap="none" rtlCol="0">
            <a:spAutoFit/>
          </a:bodyPr>
          <a:lstStyle/>
          <a:p>
            <a:r>
              <a:rPr kumimoji="1" lang="ja-JP" altLang="en-US" sz="2000" dirty="0"/>
              <a:t>乱流境界層</a:t>
            </a:r>
          </a:p>
        </p:txBody>
      </p:sp>
      <p:grpSp>
        <p:nvGrpSpPr>
          <p:cNvPr id="35" name="グループ化 34"/>
          <p:cNvGrpSpPr/>
          <p:nvPr/>
        </p:nvGrpSpPr>
        <p:grpSpPr>
          <a:xfrm>
            <a:off x="2462572" y="2384884"/>
            <a:ext cx="2253444" cy="1448336"/>
            <a:chOff x="2462572" y="2600908"/>
            <a:chExt cx="2253444" cy="1448336"/>
          </a:xfrm>
        </p:grpSpPr>
        <p:grpSp>
          <p:nvGrpSpPr>
            <p:cNvPr id="18" name="グループ化 17"/>
            <p:cNvGrpSpPr/>
            <p:nvPr/>
          </p:nvGrpSpPr>
          <p:grpSpPr>
            <a:xfrm>
              <a:off x="2462572" y="2600908"/>
              <a:ext cx="2188840" cy="1332148"/>
              <a:chOff x="2779204" y="2852936"/>
              <a:chExt cx="2188840" cy="1332148"/>
            </a:xfrm>
          </p:grpSpPr>
          <p:grpSp>
            <p:nvGrpSpPr>
              <p:cNvPr id="19" name="グループ化 18"/>
              <p:cNvGrpSpPr/>
              <p:nvPr/>
            </p:nvGrpSpPr>
            <p:grpSpPr>
              <a:xfrm>
                <a:off x="3275856" y="3212976"/>
                <a:ext cx="1368152" cy="720080"/>
                <a:chOff x="2937158" y="2981196"/>
                <a:chExt cx="1368152" cy="720080"/>
              </a:xfrm>
            </p:grpSpPr>
            <p:sp>
              <p:nvSpPr>
                <p:cNvPr id="23" name="円/楕円 22"/>
                <p:cNvSpPr/>
                <p:nvPr/>
              </p:nvSpPr>
              <p:spPr>
                <a:xfrm>
                  <a:off x="2937158" y="2981196"/>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塗料</a:t>
                  </a:r>
                  <a:endParaRPr kumimoji="1" lang="en-US" altLang="ja-JP" dirty="0">
                    <a:solidFill>
                      <a:schemeClr val="tx1"/>
                    </a:solidFill>
                  </a:endParaRPr>
                </a:p>
                <a:p>
                  <a:pPr algn="ctr"/>
                  <a:r>
                    <a:rPr lang="ja-JP" altLang="en-US" dirty="0">
                      <a:solidFill>
                        <a:schemeClr val="tx1"/>
                      </a:solidFill>
                    </a:rPr>
                    <a:t>イオン</a:t>
                  </a:r>
                  <a:endParaRPr kumimoji="1" lang="ja-JP" altLang="en-US" dirty="0">
                    <a:solidFill>
                      <a:schemeClr val="tx1"/>
                    </a:solidFill>
                  </a:endParaRPr>
                </a:p>
              </p:txBody>
            </p:sp>
            <p:sp>
              <p:nvSpPr>
                <p:cNvPr id="24" name="テキスト ボックス 23"/>
                <p:cNvSpPr txBox="1"/>
                <p:nvPr/>
              </p:nvSpPr>
              <p:spPr>
                <a:xfrm>
                  <a:off x="3784268" y="3125212"/>
                  <a:ext cx="377026" cy="400110"/>
                </a:xfrm>
                <a:prstGeom prst="rect">
                  <a:avLst/>
                </a:prstGeom>
                <a:noFill/>
              </p:spPr>
              <p:txBody>
                <a:bodyPr wrap="none" rtlCol="0">
                  <a:spAutoFit/>
                </a:bodyPr>
                <a:lstStyle/>
                <a:p>
                  <a:r>
                    <a:rPr kumimoji="1" lang="en-US" altLang="ja-JP" sz="2000" dirty="0">
                      <a:latin typeface="Cambria Math" pitchFamily="18" charset="0"/>
                      <a:ea typeface="Cambria Math" pitchFamily="18" charset="0"/>
                    </a:rPr>
                    <a:t>+</a:t>
                  </a:r>
                  <a:endParaRPr kumimoji="1" lang="ja-JP" altLang="en-US" sz="2000" dirty="0">
                    <a:latin typeface="Cambria Math" pitchFamily="18" charset="0"/>
                  </a:endParaRPr>
                </a:p>
              </p:txBody>
            </p:sp>
          </p:grpSp>
          <mc:AlternateContent xmlns:mc="http://schemas.openxmlformats.org/markup-compatibility/2006" xmlns:a14="http://schemas.microsoft.com/office/drawing/2010/main">
            <mc:Choice Requires="a14">
              <p:sp>
                <p:nvSpPr>
                  <p:cNvPr id="20" name="円/楕円 19"/>
                  <p:cNvSpPr/>
                  <p:nvPr/>
                </p:nvSpPr>
                <p:spPr>
                  <a:xfrm>
                    <a:off x="2779204" y="328498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20" name="円/楕円 19"/>
                  <p:cNvSpPr>
                    <a:spLocks noRot="1" noChangeAspect="1" noMove="1" noResize="1" noEditPoints="1" noAdjustHandles="1" noChangeArrowheads="1" noChangeShapeType="1" noTextEdit="1"/>
                  </p:cNvSpPr>
                  <p:nvPr/>
                </p:nvSpPr>
                <p:spPr>
                  <a:xfrm>
                    <a:off x="2779204" y="3284984"/>
                    <a:ext cx="720080" cy="432048"/>
                  </a:xfrm>
                  <a:prstGeom prst="ellipse">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円/楕円 20"/>
                  <p:cNvSpPr/>
                  <p:nvPr/>
                </p:nvSpPr>
                <p:spPr>
                  <a:xfrm>
                    <a:off x="3275856" y="28529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3275856" y="2852936"/>
                    <a:ext cx="720080" cy="432048"/>
                  </a:xfrm>
                  <a:prstGeom prst="ellipse">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4247964" y="37530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247964" y="3753036"/>
                    <a:ext cx="720080" cy="432048"/>
                  </a:xfrm>
                  <a:prstGeom prst="ellipse">
                    <a:avLst/>
                  </a:prstGeom>
                  <a:blipFill rotWithShape="1">
                    <a:blip r:embed="rId8"/>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5" name="円/楕円 24"/>
                <p:cNvSpPr/>
                <p:nvPr/>
              </p:nvSpPr>
              <p:spPr>
                <a:xfrm>
                  <a:off x="3995936" y="2705717"/>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3995936" y="2705717"/>
                  <a:ext cx="720080" cy="432048"/>
                </a:xfrm>
                <a:prstGeom prst="ellipse">
                  <a:avLst/>
                </a:prstGeom>
                <a:blipFill rotWithShape="1">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円/楕円 25"/>
                <p:cNvSpPr/>
                <p:nvPr/>
              </p:nvSpPr>
              <p:spPr>
                <a:xfrm>
                  <a:off x="3167578" y="361719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3167578" y="3617196"/>
                  <a:ext cx="720080" cy="432048"/>
                </a:xfrm>
                <a:prstGeom prst="ellipse">
                  <a:avLst/>
                </a:prstGeom>
                <a:blipFill rotWithShape="1">
                  <a:blip r:embed="rId11"/>
                  <a:stretch>
                    <a:fillRect/>
                  </a:stretch>
                </a:blipFill>
              </p:spPr>
              <p:txBody>
                <a:bodyPr/>
                <a:lstStyle/>
                <a:p>
                  <a:r>
                    <a:rPr lang="ja-JP" altLang="en-US">
                      <a:noFill/>
                    </a:rPr>
                    <a:t> </a:t>
                  </a:r>
                </a:p>
              </p:txBody>
            </p:sp>
          </mc:Fallback>
        </mc:AlternateContent>
      </p:grpSp>
      <p:sp>
        <p:nvSpPr>
          <p:cNvPr id="27" name="テキスト ボックス 26"/>
          <p:cNvSpPr txBox="1"/>
          <p:nvPr/>
        </p:nvSpPr>
        <p:spPr>
          <a:xfrm>
            <a:off x="321377" y="2987542"/>
            <a:ext cx="1946367" cy="707886"/>
          </a:xfrm>
          <a:prstGeom prst="rect">
            <a:avLst/>
          </a:prstGeom>
          <a:noFill/>
        </p:spPr>
        <p:txBody>
          <a:bodyPr wrap="none" rtlCol="0">
            <a:spAutoFit/>
          </a:bodyPr>
          <a:lstStyle/>
          <a:p>
            <a:pPr algn="ctr"/>
            <a:r>
              <a:rPr kumimoji="1" lang="ja-JP" altLang="en-US" sz="2000" dirty="0"/>
              <a:t>陽イオン価数</a:t>
            </a:r>
            <a:r>
              <a:rPr kumimoji="1" lang="ja-JP" altLang="en-US" sz="2000" dirty="0">
                <a:solidFill>
                  <a:srgbClr val="FF0000"/>
                </a:solidFill>
              </a:rPr>
              <a:t>大</a:t>
            </a:r>
            <a:endParaRPr kumimoji="1" lang="en-US" altLang="ja-JP" sz="2000" dirty="0">
              <a:solidFill>
                <a:srgbClr val="FF0000"/>
              </a:solidFill>
            </a:endParaRPr>
          </a:p>
          <a:p>
            <a:pPr algn="ctr"/>
            <a:r>
              <a:rPr lang="ja-JP" altLang="en-US" sz="2000" dirty="0"/>
              <a:t>電気泳動力</a:t>
            </a:r>
            <a:r>
              <a:rPr lang="ja-JP" altLang="en-US" sz="2000" dirty="0">
                <a:solidFill>
                  <a:srgbClr val="FF0000"/>
                </a:solidFill>
              </a:rPr>
              <a:t>大</a:t>
            </a:r>
            <a:endParaRPr kumimoji="1" lang="ja-JP" altLang="en-US" sz="2000" dirty="0">
              <a:solidFill>
                <a:srgbClr val="FF0000"/>
              </a:solidFill>
            </a:endParaRPr>
          </a:p>
        </p:txBody>
      </p:sp>
      <p:sp>
        <p:nvSpPr>
          <p:cNvPr id="28" name="テキスト ボックス 27"/>
          <p:cNvSpPr txBox="1"/>
          <p:nvPr/>
        </p:nvSpPr>
        <p:spPr>
          <a:xfrm>
            <a:off x="2671192" y="3825044"/>
            <a:ext cx="1882247" cy="707886"/>
          </a:xfrm>
          <a:prstGeom prst="rect">
            <a:avLst/>
          </a:prstGeom>
          <a:noFill/>
        </p:spPr>
        <p:txBody>
          <a:bodyPr wrap="none" rtlCol="0">
            <a:spAutoFit/>
          </a:bodyPr>
          <a:lstStyle/>
          <a:p>
            <a:pPr algn="ctr"/>
            <a:r>
              <a:rPr kumimoji="1" lang="ja-JP" altLang="en-US" sz="2000" dirty="0"/>
              <a:t>陽イオン価数</a:t>
            </a:r>
            <a:r>
              <a:rPr lang="ja-JP" altLang="en-US" sz="2000" dirty="0">
                <a:solidFill>
                  <a:srgbClr val="0000CC"/>
                </a:solidFill>
              </a:rPr>
              <a:t>小</a:t>
            </a:r>
            <a:endParaRPr lang="en-US" altLang="ja-JP" sz="2000" dirty="0">
              <a:solidFill>
                <a:srgbClr val="0000CC"/>
              </a:solidFill>
            </a:endParaRPr>
          </a:p>
          <a:p>
            <a:pPr algn="ctr"/>
            <a:r>
              <a:rPr kumimoji="1" lang="ja-JP" altLang="en-US" sz="2000" dirty="0"/>
              <a:t>電気泳動力</a:t>
            </a:r>
            <a:r>
              <a:rPr kumimoji="1" lang="ja-JP" altLang="en-US" sz="2000" dirty="0">
                <a:solidFill>
                  <a:srgbClr val="0000CC"/>
                </a:solidFill>
              </a:rPr>
              <a:t>小</a:t>
            </a:r>
          </a:p>
        </p:txBody>
      </p:sp>
      <p:sp>
        <p:nvSpPr>
          <p:cNvPr id="29" name="円/楕円 28"/>
          <p:cNvSpPr/>
          <p:nvPr/>
        </p:nvSpPr>
        <p:spPr>
          <a:xfrm>
            <a:off x="5125851" y="3684012"/>
            <a:ext cx="1273204" cy="114670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000000"/>
                </a:solidFill>
              </a:rPr>
              <a:t>塗料</a:t>
            </a:r>
            <a:endParaRPr lang="en-US" altLang="ja-JP" sz="2000" dirty="0">
              <a:solidFill>
                <a:srgbClr val="000000"/>
              </a:solidFill>
            </a:endParaRPr>
          </a:p>
          <a:p>
            <a:pPr algn="ctr"/>
            <a:r>
              <a:rPr kumimoji="1" lang="ja-JP" altLang="en-US" sz="2000" dirty="0">
                <a:solidFill>
                  <a:srgbClr val="000000"/>
                </a:solidFill>
              </a:rPr>
              <a:t>粒子</a:t>
            </a:r>
          </a:p>
        </p:txBody>
      </p:sp>
      <p:sp>
        <p:nvSpPr>
          <p:cNvPr id="30" name="テキスト ボックス 29"/>
          <p:cNvSpPr txBox="1"/>
          <p:nvPr/>
        </p:nvSpPr>
        <p:spPr>
          <a:xfrm>
            <a:off x="4841368" y="4809346"/>
            <a:ext cx="1842171" cy="707886"/>
          </a:xfrm>
          <a:prstGeom prst="rect">
            <a:avLst/>
          </a:prstGeom>
          <a:noFill/>
        </p:spPr>
        <p:txBody>
          <a:bodyPr wrap="none" rtlCol="0">
            <a:spAutoFit/>
          </a:bodyPr>
          <a:lstStyle/>
          <a:p>
            <a:pPr algn="ctr"/>
            <a:r>
              <a:rPr kumimoji="1" lang="ja-JP" altLang="en-US" sz="2000" dirty="0"/>
              <a:t>イオン価数</a:t>
            </a:r>
            <a:r>
              <a:rPr kumimoji="1" lang="ja-JP" altLang="en-US" sz="2000" dirty="0">
                <a:solidFill>
                  <a:srgbClr val="008000"/>
                </a:solidFill>
              </a:rPr>
              <a:t>ゼロ</a:t>
            </a:r>
            <a:endParaRPr kumimoji="1" lang="en-US" altLang="ja-JP" sz="2000" dirty="0">
              <a:solidFill>
                <a:srgbClr val="008000"/>
              </a:solidFill>
            </a:endParaRPr>
          </a:p>
          <a:p>
            <a:pPr algn="ctr"/>
            <a:r>
              <a:rPr lang="ja-JP" altLang="en-US" sz="2000" dirty="0"/>
              <a:t>電気泳動力</a:t>
            </a:r>
            <a:r>
              <a:rPr lang="ja-JP" altLang="en-US" sz="2000" dirty="0">
                <a:solidFill>
                  <a:srgbClr val="008000"/>
                </a:solidFill>
              </a:rPr>
              <a:t>無</a:t>
            </a:r>
            <a:endParaRPr kumimoji="1" lang="ja-JP" altLang="en-US" sz="2000" dirty="0">
              <a:solidFill>
                <a:srgbClr val="008000"/>
              </a:solidFill>
            </a:endParaRPr>
          </a:p>
        </p:txBody>
      </p:sp>
      <p:sp>
        <p:nvSpPr>
          <p:cNvPr id="33" name="右矢印 32"/>
          <p:cNvSpPr/>
          <p:nvPr/>
        </p:nvSpPr>
        <p:spPr>
          <a:xfrm rot="2557033">
            <a:off x="2210498" y="2507582"/>
            <a:ext cx="368424"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4" name="右矢印 33"/>
          <p:cNvSpPr/>
          <p:nvPr/>
        </p:nvSpPr>
        <p:spPr>
          <a:xfrm rot="2578572">
            <a:off x="4766904" y="3695948"/>
            <a:ext cx="368424"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6" name="下矢印 35"/>
          <p:cNvSpPr/>
          <p:nvPr/>
        </p:nvSpPr>
        <p:spPr>
          <a:xfrm>
            <a:off x="2164950" y="1304764"/>
            <a:ext cx="466698" cy="9721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37" name="テキスト ボックス 36"/>
          <p:cNvSpPr txBox="1"/>
          <p:nvPr/>
        </p:nvSpPr>
        <p:spPr>
          <a:xfrm>
            <a:off x="2541354" y="1480138"/>
            <a:ext cx="1107996" cy="369332"/>
          </a:xfrm>
          <a:prstGeom prst="rect">
            <a:avLst/>
          </a:prstGeom>
          <a:noFill/>
        </p:spPr>
        <p:txBody>
          <a:bodyPr wrap="none" rtlCol="0">
            <a:spAutoFit/>
          </a:bodyPr>
          <a:lstStyle/>
          <a:p>
            <a:r>
              <a:rPr kumimoji="1" lang="ja-JP" altLang="en-US" dirty="0">
                <a:solidFill>
                  <a:srgbClr val="C00000"/>
                </a:solidFill>
              </a:rPr>
              <a:t>撹拌流速</a:t>
            </a:r>
          </a:p>
        </p:txBody>
      </p:sp>
      <p:sp>
        <p:nvSpPr>
          <p:cNvPr id="38" name="下矢印 37"/>
          <p:cNvSpPr/>
          <p:nvPr/>
        </p:nvSpPr>
        <p:spPr>
          <a:xfrm>
            <a:off x="4753374" y="2816932"/>
            <a:ext cx="466698" cy="65666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125851" y="2848290"/>
            <a:ext cx="1107996" cy="369332"/>
          </a:xfrm>
          <a:prstGeom prst="rect">
            <a:avLst/>
          </a:prstGeom>
          <a:noFill/>
        </p:spPr>
        <p:txBody>
          <a:bodyPr wrap="none" rtlCol="0">
            <a:spAutoFit/>
          </a:bodyPr>
          <a:lstStyle/>
          <a:p>
            <a:r>
              <a:rPr kumimoji="1" lang="ja-JP" altLang="en-US" dirty="0">
                <a:solidFill>
                  <a:srgbClr val="C00000"/>
                </a:solidFill>
              </a:rPr>
              <a:t>撹拌流速</a:t>
            </a:r>
          </a:p>
        </p:txBody>
      </p:sp>
      <p:sp>
        <p:nvSpPr>
          <p:cNvPr id="41" name="右矢印 40"/>
          <p:cNvSpPr/>
          <p:nvPr/>
        </p:nvSpPr>
        <p:spPr>
          <a:xfrm>
            <a:off x="465393" y="4977172"/>
            <a:ext cx="2853871"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498109" y="4646048"/>
            <a:ext cx="697627" cy="400110"/>
          </a:xfrm>
          <a:prstGeom prst="rect">
            <a:avLst/>
          </a:prstGeom>
          <a:noFill/>
        </p:spPr>
        <p:txBody>
          <a:bodyPr wrap="none" rtlCol="0">
            <a:spAutoFit/>
          </a:bodyPr>
          <a:lstStyle/>
          <a:p>
            <a:r>
              <a:rPr kumimoji="1" lang="ja-JP" altLang="en-US" sz="2000" dirty="0"/>
              <a:t>電場</a:t>
            </a:r>
          </a:p>
        </p:txBody>
      </p:sp>
    </p:spTree>
    <p:extLst>
      <p:ext uri="{BB962C8B-B14F-4D97-AF65-F5344CB8AC3E}">
        <p14:creationId xmlns:p14="http://schemas.microsoft.com/office/powerpoint/2010/main" val="591153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電流密度時刻歴</a:t>
            </a:r>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44</a:t>
            </a:fld>
            <a:endParaRPr lang="ja-JP" altLang="en-US" dirty="0"/>
          </a:p>
        </p:txBody>
      </p:sp>
      <p:grpSp>
        <p:nvGrpSpPr>
          <p:cNvPr id="25" name="グループ化 24"/>
          <p:cNvGrpSpPr/>
          <p:nvPr/>
        </p:nvGrpSpPr>
        <p:grpSpPr>
          <a:xfrm>
            <a:off x="179512" y="1275437"/>
            <a:ext cx="4467475" cy="3953763"/>
            <a:chOff x="395536" y="971436"/>
            <a:chExt cx="7193797" cy="4617804"/>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700808"/>
              <a:ext cx="5899479" cy="3888432"/>
            </a:xfrm>
            <a:prstGeom prst="rect">
              <a:avLst/>
            </a:prstGeom>
          </p:spPr>
        </p:pic>
        <p:cxnSp>
          <p:nvCxnSpPr>
            <p:cNvPr id="8" name="直線コネクタ 7"/>
            <p:cNvCxnSpPr/>
            <p:nvPr/>
          </p:nvCxnSpPr>
          <p:spPr>
            <a:xfrm flipH="1">
              <a:off x="1331640" y="2996952"/>
              <a:ext cx="1512168" cy="2232248"/>
            </a:xfrm>
            <a:prstGeom prst="line">
              <a:avLst/>
            </a:prstGeom>
            <a:ln w="158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2843808" y="2996952"/>
              <a:ext cx="3168352" cy="0"/>
            </a:xfrm>
            <a:prstGeom prst="line">
              <a:avLst/>
            </a:prstGeom>
            <a:ln w="15875">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077165" y="2659917"/>
              <a:ext cx="1512168" cy="826777"/>
            </a:xfrm>
            <a:prstGeom prst="rect">
              <a:avLst/>
            </a:prstGeom>
            <a:noFill/>
            <a:ln>
              <a:solidFill>
                <a:schemeClr val="accent6"/>
              </a:solidFill>
            </a:ln>
          </p:spPr>
          <p:txBody>
            <a:bodyPr wrap="square" rtlCol="0">
              <a:spAutoFit/>
            </a:bodyPr>
            <a:lstStyle/>
            <a:p>
              <a:pPr algn="ctr"/>
              <a:r>
                <a:rPr kumimoji="1" lang="ja-JP" altLang="en-US" sz="2000" dirty="0"/>
                <a:t>電圧 </a:t>
              </a:r>
              <a:r>
                <a:rPr kumimoji="1" lang="en-US" altLang="ja-JP" sz="2000" dirty="0"/>
                <a:t>(250V)</a:t>
              </a:r>
              <a:endParaRPr kumimoji="1" lang="ja-JP" altLang="en-US" sz="2000" dirty="0"/>
            </a:p>
          </p:txBody>
        </p:sp>
        <p:sp>
          <p:nvSpPr>
            <p:cNvPr id="16" name="テキスト ボックス 15"/>
            <p:cNvSpPr txBox="1"/>
            <p:nvPr/>
          </p:nvSpPr>
          <p:spPr>
            <a:xfrm>
              <a:off x="6077165" y="4725144"/>
              <a:ext cx="1294317" cy="467309"/>
            </a:xfrm>
            <a:prstGeom prst="rect">
              <a:avLst/>
            </a:prstGeom>
            <a:noFill/>
            <a:ln>
              <a:solidFill>
                <a:srgbClr val="FF0000"/>
              </a:solidFill>
            </a:ln>
          </p:spPr>
          <p:txBody>
            <a:bodyPr wrap="square" rtlCol="0">
              <a:spAutoFit/>
            </a:bodyPr>
            <a:lstStyle/>
            <a:p>
              <a:pPr algn="ctr"/>
              <a:r>
                <a:rPr kumimoji="1" lang="ja-JP" altLang="en-US" sz="2000" dirty="0"/>
                <a:t>電流</a:t>
              </a:r>
              <a:endParaRPr kumimoji="1" lang="en-US" altLang="ja-JP" sz="2000" dirty="0"/>
            </a:p>
          </p:txBody>
        </p:sp>
        <p:cxnSp>
          <p:nvCxnSpPr>
            <p:cNvPr id="18" name="直線コネクタ 17"/>
            <p:cNvCxnSpPr/>
            <p:nvPr/>
          </p:nvCxnSpPr>
          <p:spPr>
            <a:xfrm>
              <a:off x="2879872" y="2996952"/>
              <a:ext cx="0" cy="22322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403648" y="1340768"/>
              <a:ext cx="0"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115616" y="971436"/>
              <a:ext cx="1021433" cy="369332"/>
            </a:xfrm>
            <a:prstGeom prst="rect">
              <a:avLst/>
            </a:prstGeom>
            <a:noFill/>
          </p:spPr>
          <p:txBody>
            <a:bodyPr wrap="none" rtlCol="0">
              <a:spAutoFit/>
            </a:bodyPr>
            <a:lstStyle/>
            <a:p>
              <a:r>
                <a:rPr kumimoji="1" lang="ja-JP" altLang="en-US" dirty="0"/>
                <a:t>ピーク①</a:t>
              </a:r>
            </a:p>
          </p:txBody>
        </p:sp>
        <p:sp>
          <p:nvSpPr>
            <p:cNvPr id="24" name="テキスト ボックス 23"/>
            <p:cNvSpPr txBox="1"/>
            <p:nvPr/>
          </p:nvSpPr>
          <p:spPr>
            <a:xfrm>
              <a:off x="3062423" y="3706074"/>
              <a:ext cx="1021433" cy="369332"/>
            </a:xfrm>
            <a:prstGeom prst="rect">
              <a:avLst/>
            </a:prstGeom>
            <a:noFill/>
          </p:spPr>
          <p:txBody>
            <a:bodyPr wrap="none" rtlCol="0">
              <a:spAutoFit/>
            </a:bodyPr>
            <a:lstStyle/>
            <a:p>
              <a:r>
                <a:rPr kumimoji="1" lang="ja-JP" altLang="en-US" dirty="0"/>
                <a:t>ピーク②</a:t>
              </a:r>
            </a:p>
          </p:txBody>
        </p:sp>
      </p:grpSp>
      <p:sp>
        <p:nvSpPr>
          <p:cNvPr id="26" name="テキスト ボックス 25"/>
          <p:cNvSpPr txBox="1"/>
          <p:nvPr/>
        </p:nvSpPr>
        <p:spPr>
          <a:xfrm>
            <a:off x="4759363" y="1124744"/>
            <a:ext cx="4205125" cy="4339650"/>
          </a:xfrm>
          <a:prstGeom prst="rect">
            <a:avLst/>
          </a:prstGeom>
          <a:noFill/>
        </p:spPr>
        <p:txBody>
          <a:bodyPr wrap="square" rtlCol="0">
            <a:spAutoFit/>
          </a:bodyPr>
          <a:lstStyle/>
          <a:p>
            <a:r>
              <a:rPr kumimoji="1" lang="ja-JP" altLang="en-US" sz="2400" u="sng" dirty="0"/>
              <a:t>塗膜析出前</a:t>
            </a:r>
            <a:r>
              <a:rPr kumimoji="1" lang="ja-JP" altLang="en-US" sz="2400" dirty="0"/>
              <a:t>：</a:t>
            </a:r>
            <a:endParaRPr lang="en-US" altLang="ja-JP" sz="2400" dirty="0"/>
          </a:p>
          <a:p>
            <a:pPr algn="r"/>
            <a:r>
              <a:rPr lang="ja-JP" altLang="en-US" sz="2000" dirty="0"/>
              <a:t>抵抗が小さく電流が一気に上昇</a:t>
            </a:r>
            <a:endParaRPr lang="en-US" altLang="ja-JP" sz="2000" dirty="0"/>
          </a:p>
          <a:p>
            <a:pPr algn="r"/>
            <a:endParaRPr lang="en-US" altLang="ja-JP" sz="2000" dirty="0"/>
          </a:p>
          <a:p>
            <a:r>
              <a:rPr lang="ja-JP" altLang="en-US" sz="2400" u="sng" dirty="0"/>
              <a:t>塗膜析出開始</a:t>
            </a:r>
            <a:r>
              <a:rPr lang="ja-JP" altLang="en-US" sz="2400" dirty="0"/>
              <a:t>：</a:t>
            </a:r>
            <a:endParaRPr lang="en-US" altLang="ja-JP" sz="2400" dirty="0"/>
          </a:p>
          <a:p>
            <a:pPr algn="r"/>
            <a:r>
              <a:rPr lang="ja-JP" altLang="en-US" sz="2000" dirty="0"/>
              <a:t>塗膜により一気に抵抗が大きくなる</a:t>
            </a:r>
            <a:endParaRPr lang="en-US" altLang="ja-JP" sz="2000" dirty="0"/>
          </a:p>
          <a:p>
            <a:pPr algn="r"/>
            <a:endParaRPr lang="en-US" altLang="ja-JP" sz="2000" dirty="0"/>
          </a:p>
          <a:p>
            <a:r>
              <a:rPr lang="ja-JP" altLang="en-US" sz="2400" u="sng" dirty="0"/>
              <a:t>再び上昇</a:t>
            </a:r>
            <a:r>
              <a:rPr lang="ja-JP" altLang="en-US" sz="2400" dirty="0"/>
              <a:t>：</a:t>
            </a:r>
            <a:endParaRPr lang="en-US" altLang="ja-JP" sz="2400" dirty="0"/>
          </a:p>
          <a:p>
            <a:pPr algn="r"/>
            <a:r>
              <a:rPr lang="ja-JP" altLang="en-US" sz="2000" dirty="0"/>
              <a:t>塗膜抵抗の上昇による電流の減少を電圧の上昇による電流増加が上回る</a:t>
            </a:r>
            <a:endParaRPr lang="en-US" altLang="ja-JP" sz="2000" dirty="0"/>
          </a:p>
          <a:p>
            <a:pPr algn="r"/>
            <a:endParaRPr lang="en-US" altLang="ja-JP" sz="2000" dirty="0"/>
          </a:p>
          <a:p>
            <a:r>
              <a:rPr lang="ja-JP" altLang="en-US" sz="2400" u="sng" dirty="0"/>
              <a:t>ピーク②後</a:t>
            </a:r>
            <a:r>
              <a:rPr lang="ja-JP" altLang="en-US" sz="2400" dirty="0"/>
              <a:t>：</a:t>
            </a:r>
            <a:endParaRPr lang="en-US" altLang="ja-JP" sz="2400" dirty="0"/>
          </a:p>
          <a:p>
            <a:pPr lvl="1"/>
            <a:r>
              <a:rPr lang="ja-JP" altLang="en-US" sz="2000" dirty="0"/>
              <a:t>電圧の上昇が終わるが，塗膜析出による抵抗の上昇は続く．</a:t>
            </a:r>
            <a:endParaRPr lang="en-US" altLang="ja-JP" sz="2000" dirty="0"/>
          </a:p>
        </p:txBody>
      </p:sp>
    </p:spTree>
    <p:extLst>
      <p:ext uri="{BB962C8B-B14F-4D97-AF65-F5344CB8AC3E}">
        <p14:creationId xmlns:p14="http://schemas.microsoft.com/office/powerpoint/2010/main" val="1129651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参考</a:t>
            </a:r>
            <a:r>
              <a:rPr kumimoji="1" lang="en-US" altLang="ja-JP" dirty="0"/>
              <a:t>‐</a:t>
            </a:r>
            <a:r>
              <a:rPr kumimoji="1" lang="ja-JP" altLang="en-US" dirty="0"/>
              <a:t>塗膜析出（従来モデル）</a:t>
            </a:r>
          </a:p>
        </p:txBody>
      </p:sp>
      <p:sp>
        <p:nvSpPr>
          <p:cNvPr id="3" name="コンテンツ プレースホルダー 2"/>
          <p:cNvSpPr>
            <a:spLocks noGrp="1"/>
          </p:cNvSpPr>
          <p:nvPr>
            <p:ph idx="1"/>
          </p:nvPr>
        </p:nvSpPr>
        <p:spPr>
          <a:xfrm>
            <a:off x="215900" y="4293096"/>
            <a:ext cx="8928100" cy="2088654"/>
          </a:xfrm>
        </p:spPr>
        <p:txBody>
          <a:bodyPr/>
          <a:lstStyle/>
          <a:p>
            <a:r>
              <a:rPr kumimoji="1" lang="ja-JP" altLang="en-US" dirty="0"/>
              <a:t>析出開始が遅い</a:t>
            </a:r>
            <a:r>
              <a:rPr lang="ja-JP" altLang="en-US" dirty="0"/>
              <a:t>．．．</a:t>
            </a:r>
            <a:r>
              <a:rPr lang="en-US" altLang="ja-JP" dirty="0"/>
              <a:t>D0</a:t>
            </a:r>
            <a:r>
              <a:rPr lang="ja-JP" altLang="en-US" dirty="0"/>
              <a:t>を大きく見積もり過ぎ</a:t>
            </a:r>
            <a:endParaRPr lang="en-US" altLang="ja-JP" dirty="0"/>
          </a:p>
          <a:p>
            <a:r>
              <a:rPr kumimoji="1" lang="ja-JP" altLang="en-US" dirty="0"/>
              <a:t>反る</a:t>
            </a:r>
            <a:r>
              <a:rPr kumimoji="1" lang="ja-JP" altLang="en-US" dirty="0" err="1"/>
              <a:t>．．．</a:t>
            </a:r>
            <a:r>
              <a:rPr kumimoji="1" lang="en-US" altLang="ja-JP" dirty="0"/>
              <a:t>j0</a:t>
            </a:r>
            <a:r>
              <a:rPr kumimoji="1" lang="ja-JP" altLang="en-US" dirty="0"/>
              <a:t>を大きく見積もり過ぎ</a:t>
            </a:r>
            <a:endParaRPr kumimoji="1" lang="en-US" altLang="ja-JP" dirty="0"/>
          </a:p>
          <a:p>
            <a:pPr marL="0" indent="0" algn="ctr">
              <a:buNone/>
            </a:pPr>
            <a:r>
              <a:rPr kumimoji="1" lang="ja-JP" altLang="en-US" dirty="0"/>
              <a:t>⇒何らかの要素が足りない</a:t>
            </a:r>
            <a:endParaRPr kumimoji="1" lang="en-US" altLang="ja-JP" dirty="0"/>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45</a:t>
            </a:fld>
            <a:endParaRPr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712652"/>
            <a:ext cx="5112568" cy="3571494"/>
          </a:xfrm>
          <a:prstGeom prst="rect">
            <a:avLst/>
          </a:prstGeom>
        </p:spPr>
      </p:pic>
    </p:spTree>
    <p:extLst>
      <p:ext uri="{BB962C8B-B14F-4D97-AF65-F5344CB8AC3E}">
        <p14:creationId xmlns:p14="http://schemas.microsoft.com/office/powerpoint/2010/main" val="25029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クーロン効率</a:t>
            </a: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313" y="712788"/>
            <a:ext cx="7687110" cy="4804444"/>
          </a:xfrm>
        </p:spPr>
      </p:pic>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46</a:t>
            </a:fld>
            <a:endParaRPr lang="ja-JP" altLang="en-US" dirty="0"/>
          </a:p>
        </p:txBody>
      </p:sp>
    </p:spTree>
    <p:extLst>
      <p:ext uri="{BB962C8B-B14F-4D97-AF65-F5344CB8AC3E}">
        <p14:creationId xmlns:p14="http://schemas.microsoft.com/office/powerpoint/2010/main" val="2591157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実験結果と従来の塗膜抵抗モデル</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47</a:t>
            </a:fld>
            <a:endParaRPr lang="ja-JP" altLang="en-US" dirty="0"/>
          </a:p>
        </p:txBody>
      </p:sp>
      <p:sp>
        <p:nvSpPr>
          <p:cNvPr id="11" name="コンテンツ プレースホルダー 10"/>
          <p:cNvSpPr>
            <a:spLocks noGrp="1"/>
          </p:cNvSpPr>
          <p:nvPr>
            <p:ph idx="1"/>
          </p:nvPr>
        </p:nvSpPr>
        <p:spPr>
          <a:xfrm>
            <a:off x="899592" y="4878452"/>
            <a:ext cx="8244408" cy="1503298"/>
          </a:xfrm>
        </p:spPr>
        <p:txBody>
          <a:bodyPr/>
          <a:lstStyle/>
          <a:p>
            <a:r>
              <a:rPr kumimoji="1" lang="ja-JP" altLang="en-US" dirty="0"/>
              <a:t>塗膜抵抗は膜厚と電圧降下に依存する</a:t>
            </a:r>
            <a:endParaRPr kumimoji="1" lang="en-US" altLang="ja-JP" dirty="0"/>
          </a:p>
          <a:p>
            <a:endParaRPr kumimoji="1" lang="ja-JP" altLang="en-US" dirty="0"/>
          </a:p>
        </p:txBody>
      </p:sp>
      <p:grpSp>
        <p:nvGrpSpPr>
          <p:cNvPr id="23" name="グループ化 22"/>
          <p:cNvGrpSpPr/>
          <p:nvPr/>
        </p:nvGrpSpPr>
        <p:grpSpPr>
          <a:xfrm>
            <a:off x="1259632" y="933702"/>
            <a:ext cx="5886952" cy="3944750"/>
            <a:chOff x="1349344" y="933702"/>
            <a:chExt cx="5886952" cy="3944750"/>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034" y="939418"/>
              <a:ext cx="5317262" cy="3394587"/>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034" y="933702"/>
              <a:ext cx="5317262" cy="3394587"/>
            </a:xfrm>
            <a:prstGeom prst="rect">
              <a:avLst/>
            </a:prstGeom>
          </p:spPr>
        </p:pic>
        <p:sp>
          <p:nvSpPr>
            <p:cNvPr id="18" name="テキスト ボックス 17"/>
            <p:cNvSpPr txBox="1"/>
            <p:nvPr/>
          </p:nvSpPr>
          <p:spPr>
            <a:xfrm>
              <a:off x="3995936" y="4509120"/>
              <a:ext cx="1495922" cy="369332"/>
            </a:xfrm>
            <a:prstGeom prst="rect">
              <a:avLst/>
            </a:prstGeom>
            <a:noFill/>
          </p:spPr>
          <p:txBody>
            <a:bodyPr wrap="none" rtlCol="0">
              <a:spAutoFit/>
            </a:bodyPr>
            <a:lstStyle/>
            <a:p>
              <a:r>
                <a:rPr kumimoji="1" lang="ja-JP" altLang="en-US" dirty="0"/>
                <a:t>膜厚</a:t>
              </a:r>
              <a:r>
                <a:rPr lang="en-US" altLang="ja-JP" dirty="0">
                  <a:latin typeface="Cambria Math" pitchFamily="18" charset="0"/>
                  <a:ea typeface="Cambria Math" pitchFamily="18" charset="0"/>
                </a:rPr>
                <a:t>(</a:t>
              </a:r>
              <a:r>
                <a:rPr lang="en-US" altLang="ja-JP" i="1" dirty="0">
                  <a:latin typeface="Cambria Math"/>
                  <a:ea typeface="Cambria Math"/>
                </a:rPr>
                <a:t>h</a:t>
              </a:r>
              <a:r>
                <a:rPr lang="en-US" altLang="ja-JP" dirty="0">
                  <a:latin typeface="Cambria Math" pitchFamily="18" charset="0"/>
                  <a:ea typeface="Cambria Math" pitchFamily="18" charset="0"/>
                </a:rPr>
                <a:t>) [</a:t>
              </a:r>
              <a:r>
                <a:rPr lang="el-GR" altLang="ja-JP" dirty="0">
                  <a:latin typeface="Cambria Math"/>
                  <a:ea typeface="Cambria Math"/>
                </a:rPr>
                <a:t>μ</a:t>
              </a:r>
              <a:r>
                <a:rPr lang="en-US" altLang="ja-JP" dirty="0">
                  <a:latin typeface="Cambria Math"/>
                  <a:ea typeface="Cambria Math"/>
                </a:rPr>
                <a:t>m</a:t>
              </a:r>
              <a:r>
                <a:rPr lang="en-US" altLang="ja-JP" dirty="0">
                  <a:latin typeface="Cambria Math" pitchFamily="18" charset="0"/>
                  <a:ea typeface="Cambria Math" pitchFamily="18" charset="0"/>
                </a:rPr>
                <a:t>]</a:t>
              </a:r>
            </a:p>
          </p:txBody>
        </p:sp>
        <mc:AlternateContent xmlns:mc="http://schemas.openxmlformats.org/markup-compatibility/2006" xmlns:a14="http://schemas.microsoft.com/office/drawing/2010/main">
          <mc:Choice Requires="a14">
            <p:sp>
              <p:nvSpPr>
                <p:cNvPr id="19" name="テキスト ボックス 18"/>
                <p:cNvSpPr txBox="1"/>
                <p:nvPr/>
              </p:nvSpPr>
              <p:spPr>
                <a:xfrm>
                  <a:off x="1349344" y="966927"/>
                  <a:ext cx="486352" cy="3126753"/>
                </a:xfrm>
                <a:prstGeom prst="rect">
                  <a:avLst/>
                </a:prstGeom>
                <a:noFill/>
              </p:spPr>
              <p:txBody>
                <a:bodyPr vert="eaVert" wrap="none" rtlCol="0">
                  <a:spAutoFit/>
                </a:bodyPr>
                <a:lstStyle/>
                <a:p>
                  <a:r>
                    <a:rPr kumimoji="1" lang="ja-JP" altLang="en-US" dirty="0"/>
                    <a:t>塗膜の電気抵抗率 </a:t>
                  </a:r>
                  <a:r>
                    <a:rPr kumimoji="1" lang="en-US" altLang="ja-JP" dirty="0">
                      <a:latin typeface="Cambria Math" pitchFamily="18" charset="0"/>
                      <a:ea typeface="Cambria Math" pitchFamily="18" charset="0"/>
                    </a:rPr>
                    <a:t>(</a:t>
                  </a:r>
                  <a14:m>
                    <m:oMath xmlns:m="http://schemas.openxmlformats.org/officeDocument/2006/math">
                      <m:sSub>
                        <m:sSubPr>
                          <m:ctrlPr>
                            <a:rPr kumimoji="1" lang="en-US" altLang="ja-JP" i="1" smtClean="0">
                              <a:latin typeface="Cambria Math" panose="02040503050406030204" pitchFamily="18" charset="0"/>
                              <a:ea typeface="Cambria Math" pitchFamily="18" charset="0"/>
                            </a:rPr>
                          </m:ctrlPr>
                        </m:sSubPr>
                        <m:e>
                          <m:r>
                            <m:rPr>
                              <m:sty m:val="p"/>
                            </m:rPr>
                            <a:rPr kumimoji="1" lang="el-GR" altLang="ja-JP" i="1" smtClean="0">
                              <a:latin typeface="Cambria Math"/>
                              <a:ea typeface="Cambria Math"/>
                            </a:rPr>
                            <m:t>ρ</m:t>
                          </m:r>
                        </m:e>
                        <m:sub>
                          <m:r>
                            <m:rPr>
                              <m:sty m:val="p"/>
                            </m:rPr>
                            <a:rPr kumimoji="1" lang="en-US" altLang="ja-JP" b="0" i="0" smtClean="0">
                              <a:latin typeface="Cambria Math" pitchFamily="18" charset="0"/>
                              <a:ea typeface="Cambria Math" pitchFamily="18" charset="0"/>
                            </a:rPr>
                            <m:t>pai</m:t>
                          </m:r>
                        </m:sub>
                      </m:sSub>
                    </m:oMath>
                  </a14:m>
                  <a:r>
                    <a:rPr kumimoji="1" lang="en-US" altLang="ja-JP" dirty="0">
                      <a:latin typeface="Cambria Math" pitchFamily="18" charset="0"/>
                      <a:ea typeface="Cambria Math" pitchFamily="18" charset="0"/>
                    </a:rPr>
                    <a:t>) [</a:t>
                  </a:r>
                  <a:r>
                    <a:rPr kumimoji="1" lang="el-GR" altLang="ja-JP" dirty="0">
                      <a:latin typeface="Cambria Math"/>
                      <a:ea typeface="Cambria Math"/>
                    </a:rPr>
                    <a:t>Ω</a:t>
                  </a:r>
                  <a:r>
                    <a:rPr kumimoji="1" lang="en-US" altLang="ja-JP" dirty="0">
                      <a:latin typeface="Cambria Math"/>
                      <a:ea typeface="Cambria Math"/>
                    </a:rPr>
                    <a:t>m]</a:t>
                  </a:r>
                  <a:endParaRPr kumimoji="1" lang="ja-JP" altLang="en-US" dirty="0">
                    <a:latin typeface="Cambria Math" pitchFamily="18" charset="0"/>
                  </a:endParaRP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1349344" y="966927"/>
                  <a:ext cx="486352" cy="3126753"/>
                </a:xfrm>
                <a:prstGeom prst="rect">
                  <a:avLst/>
                </a:prstGeom>
                <a:blipFill rotWithShape="1">
                  <a:blip r:embed="rId5"/>
                  <a:stretch>
                    <a:fillRect l="-8861" t="-3119" b="-23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5004048" y="3068959"/>
                  <a:ext cx="1989584" cy="394019"/>
                </a:xfrm>
                <a:prstGeom prst="rect">
                  <a:avLst/>
                </a:prstGeom>
                <a:noFill/>
              </p:spPr>
              <p:txBody>
                <a:bodyPr wrap="none" rtlCol="0">
                  <a:spAutoFit/>
                </a:bodyPr>
                <a:lstStyle/>
                <a:p>
                  <a14:m>
                    <m:oMath xmlns:m="http://schemas.openxmlformats.org/officeDocument/2006/math">
                      <m:r>
                        <m:rPr>
                          <m:sty m:val="p"/>
                        </m:rPr>
                        <a:rPr kumimoji="1" lang="el-GR" altLang="ja-JP" i="1" smtClean="0">
                          <a:latin typeface="Cambria Math"/>
                          <a:ea typeface="Cambria Math"/>
                        </a:rPr>
                        <m:t>Δ</m:t>
                      </m:r>
                      <m:sSub>
                        <m:sSubPr>
                          <m:ctrlPr>
                            <a:rPr kumimoji="1" lang="el-GR" altLang="ja-JP" i="1" smtClean="0">
                              <a:latin typeface="Cambria Math" panose="02040503050406030204" pitchFamily="18" charset="0"/>
                              <a:ea typeface="Cambria Math"/>
                            </a:rPr>
                          </m:ctrlPr>
                        </m:sSubPr>
                        <m:e>
                          <m:r>
                            <a:rPr kumimoji="1" lang="ja-JP" altLang="el-GR" i="1" smtClean="0">
                              <a:latin typeface="Cambria Math"/>
                              <a:ea typeface="Cambria Math"/>
                            </a:rPr>
                            <m:t>𝜙</m:t>
                          </m:r>
                        </m:e>
                        <m:sub>
                          <m:r>
                            <m:rPr>
                              <m:sty m:val="p"/>
                            </m:rPr>
                            <a:rPr kumimoji="1" lang="en-US" altLang="ja-JP" b="0" i="0" smtClean="0">
                              <a:latin typeface="Cambria Math"/>
                              <a:ea typeface="Cambria Math"/>
                            </a:rPr>
                            <m:t>pai</m:t>
                          </m:r>
                        </m:sub>
                      </m:sSub>
                    </m:oMath>
                  </a14:m>
                  <a:r>
                    <a:rPr kumimoji="1" lang="en-US" altLang="ja-JP" dirty="0">
                      <a:latin typeface="Cambria Math" pitchFamily="18" charset="0"/>
                      <a:ea typeface="Cambria Math" pitchFamily="18" charset="0"/>
                    </a:rPr>
                    <a:t>=240~250V</a:t>
                  </a:r>
                  <a:endParaRPr kumimoji="1" lang="ja-JP" altLang="en-US" dirty="0">
                    <a:latin typeface="Cambria Math" pitchFamily="18" charset="0"/>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5004048" y="3068959"/>
                  <a:ext cx="1989584" cy="394019"/>
                </a:xfrm>
                <a:prstGeom prst="rect">
                  <a:avLst/>
                </a:prstGeom>
                <a:blipFill rotWithShape="1">
                  <a:blip r:embed="rId6"/>
                  <a:stretch>
                    <a:fillRect t="-9231" r="-2141"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2654424" y="1700808"/>
                  <a:ext cx="1989584" cy="394019"/>
                </a:xfrm>
                <a:prstGeom prst="rect">
                  <a:avLst/>
                </a:prstGeom>
                <a:noFill/>
              </p:spPr>
              <p:txBody>
                <a:bodyPr wrap="none" rtlCol="0">
                  <a:spAutoFit/>
                </a:bodyPr>
                <a:lstStyle/>
                <a:p>
                  <a14:m>
                    <m:oMath xmlns:m="http://schemas.openxmlformats.org/officeDocument/2006/math">
                      <m:r>
                        <m:rPr>
                          <m:sty m:val="p"/>
                        </m:rPr>
                        <a:rPr kumimoji="1" lang="el-GR" altLang="ja-JP" i="1" smtClean="0">
                          <a:latin typeface="Cambria Math"/>
                          <a:ea typeface="Cambria Math"/>
                        </a:rPr>
                        <m:t>Δ</m:t>
                      </m:r>
                      <m:sSub>
                        <m:sSubPr>
                          <m:ctrlPr>
                            <a:rPr kumimoji="1" lang="el-GR" altLang="ja-JP" i="1" smtClean="0">
                              <a:latin typeface="Cambria Math" panose="02040503050406030204" pitchFamily="18" charset="0"/>
                              <a:ea typeface="Cambria Math"/>
                            </a:rPr>
                          </m:ctrlPr>
                        </m:sSubPr>
                        <m:e>
                          <m:r>
                            <a:rPr kumimoji="1" lang="ja-JP" altLang="el-GR" i="1" smtClean="0">
                              <a:latin typeface="Cambria Math"/>
                              <a:ea typeface="Cambria Math"/>
                            </a:rPr>
                            <m:t>𝜙</m:t>
                          </m:r>
                        </m:e>
                        <m:sub>
                          <m:r>
                            <m:rPr>
                              <m:sty m:val="p"/>
                            </m:rPr>
                            <a:rPr kumimoji="1" lang="en-US" altLang="ja-JP" b="0" i="0" smtClean="0">
                              <a:latin typeface="Cambria Math"/>
                              <a:ea typeface="Cambria Math"/>
                            </a:rPr>
                            <m:t>pai</m:t>
                          </m:r>
                        </m:sub>
                      </m:sSub>
                    </m:oMath>
                  </a14:m>
                  <a:r>
                    <a:rPr kumimoji="1" lang="en-US" altLang="ja-JP" dirty="0">
                      <a:latin typeface="Cambria Math" pitchFamily="18" charset="0"/>
                      <a:ea typeface="Cambria Math" pitchFamily="18" charset="0"/>
                    </a:rPr>
                    <a:t>=140~150V</a:t>
                  </a:r>
                  <a:endParaRPr kumimoji="1" lang="ja-JP" altLang="en-US" dirty="0">
                    <a:latin typeface="Cambria Math"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654424" y="1700808"/>
                  <a:ext cx="1989584" cy="394019"/>
                </a:xfrm>
                <a:prstGeom prst="rect">
                  <a:avLst/>
                </a:prstGeom>
                <a:blipFill rotWithShape="1">
                  <a:blip r:embed="rId7"/>
                  <a:stretch>
                    <a:fillRect t="-9231" r="-2147" b="-1538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4" name="テキスト ボックス 23"/>
              <p:cNvSpPr txBox="1"/>
              <p:nvPr/>
            </p:nvSpPr>
            <p:spPr>
              <a:xfrm>
                <a:off x="7020272" y="2348880"/>
                <a:ext cx="2092239" cy="799578"/>
              </a:xfrm>
              <a:prstGeom prst="rect">
                <a:avLst/>
              </a:prstGeom>
              <a:noFill/>
              <a:ln w="22225">
                <a:solidFill>
                  <a:srgbClr val="92D050"/>
                </a:solidFill>
              </a:ln>
            </p:spPr>
            <p:txBody>
              <a:bodyPr wrap="none" rtlCol="0">
                <a:spAutoFit/>
              </a:bodyPr>
              <a:lstStyle/>
              <a:p>
                <a:pPr algn="ctr"/>
                <a:r>
                  <a:rPr kumimoji="1" lang="ja-JP" altLang="en-US" sz="2200" dirty="0"/>
                  <a:t>従来モデルでは</a:t>
                </a:r>
                <a:endParaRPr kumimoji="1" lang="en-US" altLang="ja-JP" sz="2200" dirty="0"/>
              </a:p>
              <a:p>
                <a:pPr algn="ctr"/>
                <a14:m>
                  <m:oMath xmlns:m="http://schemas.openxmlformats.org/officeDocument/2006/math">
                    <m:sSub>
                      <m:sSubPr>
                        <m:ctrlPr>
                          <a:rPr lang="en-US" altLang="ja-JP" sz="2200" i="1">
                            <a:latin typeface="Cambria Math" panose="02040503050406030204" pitchFamily="18" charset="0"/>
                            <a:ea typeface="Cambria Math" pitchFamily="18" charset="0"/>
                          </a:rPr>
                        </m:ctrlPr>
                      </m:sSubPr>
                      <m:e>
                        <m:r>
                          <m:rPr>
                            <m:sty m:val="p"/>
                          </m:rPr>
                          <a:rPr lang="el-GR" altLang="ja-JP" sz="2200" i="1">
                            <a:latin typeface="Cambria Math"/>
                            <a:ea typeface="Cambria Math"/>
                          </a:rPr>
                          <m:t>ρ</m:t>
                        </m:r>
                      </m:e>
                      <m:sub>
                        <m:r>
                          <m:rPr>
                            <m:sty m:val="p"/>
                          </m:rPr>
                          <a:rPr lang="en-US" altLang="ja-JP" sz="2200">
                            <a:latin typeface="Cambria Math" pitchFamily="18" charset="0"/>
                            <a:ea typeface="Cambria Math" pitchFamily="18" charset="0"/>
                          </a:rPr>
                          <m:t>pai</m:t>
                        </m:r>
                      </m:sub>
                    </m:sSub>
                  </m:oMath>
                </a14:m>
                <a:r>
                  <a:rPr kumimoji="1" lang="ja-JP" altLang="en-US" sz="2200" dirty="0"/>
                  <a:t>は一定値</a:t>
                </a: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7020272" y="2348880"/>
                <a:ext cx="2092239" cy="799578"/>
              </a:xfrm>
              <a:prstGeom prst="rect">
                <a:avLst/>
              </a:prstGeom>
              <a:blipFill rotWithShape="1">
                <a:blip r:embed="rId8"/>
                <a:stretch>
                  <a:fillRect l="-2882" t="-3704" r="-2882" b="-6667"/>
                </a:stretch>
              </a:blipFill>
              <a:ln w="22225">
                <a:solidFill>
                  <a:srgbClr val="92D050"/>
                </a:solidFill>
              </a:ln>
            </p:spPr>
            <p:txBody>
              <a:bodyPr/>
              <a:lstStyle/>
              <a:p>
                <a:r>
                  <a:rPr lang="ja-JP" altLang="en-US">
                    <a:noFill/>
                  </a:rPr>
                  <a:t> </a:t>
                </a:r>
              </a:p>
            </p:txBody>
          </p:sp>
        </mc:Fallback>
      </mc:AlternateContent>
    </p:spTree>
    <p:extLst>
      <p:ext uri="{BB962C8B-B14F-4D97-AF65-F5344CB8AC3E}">
        <p14:creationId xmlns:p14="http://schemas.microsoft.com/office/powerpoint/2010/main" val="3855463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
            <a:ext cx="9144000" cy="620712"/>
          </a:xfrm>
        </p:spPr>
        <p:txBody>
          <a:bodyPr/>
          <a:lstStyle/>
          <a:p>
            <a:r>
              <a:rPr kumimoji="1" lang="ja-JP" altLang="en-US" dirty="0"/>
              <a:t>実験結果（塗膜の電気抵抗率）</a:t>
            </a:r>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48</a:t>
            </a:fld>
            <a:endParaRPr lang="ja-JP" altLang="en-US" dirty="0"/>
          </a:p>
        </p:txBody>
      </p:sp>
      <p:sp>
        <p:nvSpPr>
          <p:cNvPr id="11" name="コンテンツ プレースホルダー 10"/>
          <p:cNvSpPr>
            <a:spLocks noGrp="1"/>
          </p:cNvSpPr>
          <p:nvPr>
            <p:ph idx="1"/>
          </p:nvPr>
        </p:nvSpPr>
        <p:spPr>
          <a:xfrm>
            <a:off x="323528" y="5301208"/>
            <a:ext cx="8676456" cy="1080542"/>
          </a:xfrm>
        </p:spPr>
        <p:txBody>
          <a:bodyPr/>
          <a:lstStyle/>
          <a:p>
            <a:pPr marL="0" indent="0">
              <a:buNone/>
            </a:pPr>
            <a:r>
              <a:rPr kumimoji="1" lang="ja-JP" altLang="en-US" dirty="0"/>
              <a:t>塗膜の電気抵抗率は膜厚と電圧降下に依存する</a:t>
            </a:r>
            <a:endParaRPr kumimoji="1" lang="en-US" altLang="ja-JP" dirty="0"/>
          </a:p>
          <a:p>
            <a:endParaRPr kumimoji="1" lang="ja-JP" altLang="en-US" dirty="0"/>
          </a:p>
        </p:txBody>
      </p:sp>
      <p:grpSp>
        <p:nvGrpSpPr>
          <p:cNvPr id="22" name="グループ化 21"/>
          <p:cNvGrpSpPr/>
          <p:nvPr/>
        </p:nvGrpSpPr>
        <p:grpSpPr>
          <a:xfrm>
            <a:off x="902676" y="1285390"/>
            <a:ext cx="8133820" cy="3727785"/>
            <a:chOff x="902676" y="921602"/>
            <a:chExt cx="8133820" cy="3812834"/>
          </a:xfrm>
        </p:grpSpPr>
        <mc:AlternateContent xmlns:mc="http://schemas.openxmlformats.org/markup-compatibility/2006" xmlns:a14="http://schemas.microsoft.com/office/drawing/2010/main">
          <mc:Choice Requires="a14">
            <p:sp>
              <p:nvSpPr>
                <p:cNvPr id="24" name="テキスト ボックス 23"/>
                <p:cNvSpPr txBox="1"/>
                <p:nvPr/>
              </p:nvSpPr>
              <p:spPr>
                <a:xfrm>
                  <a:off x="6944256" y="1786617"/>
                  <a:ext cx="2092240" cy="799578"/>
                </a:xfrm>
                <a:prstGeom prst="rect">
                  <a:avLst/>
                </a:prstGeom>
                <a:noFill/>
                <a:ln w="22225">
                  <a:solidFill>
                    <a:srgbClr val="92D050"/>
                  </a:solidFill>
                </a:ln>
              </p:spPr>
              <p:txBody>
                <a:bodyPr wrap="none" rtlCol="0">
                  <a:spAutoFit/>
                </a:bodyPr>
                <a:lstStyle/>
                <a:p>
                  <a:pPr algn="ctr"/>
                  <a:r>
                    <a:rPr kumimoji="1" lang="ja-JP" altLang="en-US" sz="2200" dirty="0"/>
                    <a:t>従来モデルでは</a:t>
                  </a:r>
                  <a:endParaRPr kumimoji="1" lang="en-US" altLang="ja-JP" sz="2200" dirty="0"/>
                </a:p>
                <a:p>
                  <a:pPr algn="ctr"/>
                  <a14:m>
                    <m:oMath xmlns:m="http://schemas.openxmlformats.org/officeDocument/2006/math">
                      <m:sSub>
                        <m:sSubPr>
                          <m:ctrlPr>
                            <a:rPr lang="en-US" altLang="ja-JP" sz="2200" i="1">
                              <a:latin typeface="Cambria Math" panose="02040503050406030204" pitchFamily="18" charset="0"/>
                              <a:ea typeface="Cambria Math" pitchFamily="18" charset="0"/>
                            </a:rPr>
                          </m:ctrlPr>
                        </m:sSubPr>
                        <m:e>
                          <m:r>
                            <m:rPr>
                              <m:sty m:val="p"/>
                            </m:rPr>
                            <a:rPr lang="el-GR" altLang="ja-JP" sz="2200" i="1">
                              <a:latin typeface="Cambria Math" panose="02040503050406030204" pitchFamily="18" charset="0"/>
                              <a:ea typeface="Cambria Math" pitchFamily="18" charset="0"/>
                            </a:rPr>
                            <m:t>ρ</m:t>
                          </m:r>
                        </m:e>
                        <m:sub>
                          <m:r>
                            <m:rPr>
                              <m:sty m:val="p"/>
                            </m:rPr>
                            <a:rPr lang="en-US" altLang="ja-JP" sz="2200">
                              <a:latin typeface="Cambria Math" pitchFamily="18" charset="0"/>
                              <a:ea typeface="Cambria Math" pitchFamily="18" charset="0"/>
                            </a:rPr>
                            <m:t>pai</m:t>
                          </m:r>
                        </m:sub>
                      </m:sSub>
                    </m:oMath>
                  </a14:m>
                  <a:r>
                    <a:rPr kumimoji="1" lang="ja-JP" altLang="en-US" sz="2200" dirty="0">
                      <a:latin typeface="Cambria Math" pitchFamily="18" charset="0"/>
                    </a:rPr>
                    <a:t>一定</a:t>
                  </a: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6944256" y="1786617"/>
                  <a:ext cx="2092240" cy="799578"/>
                </a:xfrm>
                <a:prstGeom prst="rect">
                  <a:avLst/>
                </a:prstGeom>
                <a:blipFill rotWithShape="1">
                  <a:blip r:embed="rId3"/>
                  <a:stretch>
                    <a:fillRect l="-2594" t="-3704" r="-3170" b="-6667"/>
                  </a:stretch>
                </a:blipFill>
                <a:ln w="22225">
                  <a:solidFill>
                    <a:srgbClr val="92D050"/>
                  </a:solidFill>
                </a:ln>
              </p:spPr>
              <p:txBody>
                <a:bodyPr/>
                <a:lstStyle/>
                <a:p>
                  <a:r>
                    <a:rPr lang="ja-JP" altLang="en-US">
                      <a:noFill/>
                    </a:rPr>
                    <a:t> </a:t>
                  </a:r>
                </a:p>
              </p:txBody>
            </p:sp>
          </mc:Fallback>
        </mc:AlternateContent>
        <p:grpSp>
          <p:nvGrpSpPr>
            <p:cNvPr id="13" name="グループ化 12"/>
            <p:cNvGrpSpPr/>
            <p:nvPr/>
          </p:nvGrpSpPr>
          <p:grpSpPr>
            <a:xfrm>
              <a:off x="902676" y="921602"/>
              <a:ext cx="6117594" cy="3812834"/>
              <a:chOff x="902676" y="921602"/>
              <a:chExt cx="6117594" cy="3812834"/>
            </a:xfrm>
          </p:grpSpPr>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3009" y="921602"/>
                <a:ext cx="5317261" cy="3394587"/>
              </a:xfrm>
              <a:prstGeom prst="rect">
                <a:avLst/>
              </a:prstGeom>
            </p:spPr>
          </p:pic>
          <p:sp>
            <p:nvSpPr>
              <p:cNvPr id="18" name="テキスト ボックス 17"/>
              <p:cNvSpPr txBox="1"/>
              <p:nvPr/>
            </p:nvSpPr>
            <p:spPr>
              <a:xfrm>
                <a:off x="3906224" y="4365104"/>
                <a:ext cx="1495922" cy="369332"/>
              </a:xfrm>
              <a:prstGeom prst="rect">
                <a:avLst/>
              </a:prstGeom>
              <a:noFill/>
            </p:spPr>
            <p:txBody>
              <a:bodyPr wrap="none" rtlCol="0">
                <a:spAutoFit/>
              </a:bodyPr>
              <a:lstStyle/>
              <a:p>
                <a:r>
                  <a:rPr kumimoji="1" lang="ja-JP" altLang="en-US" dirty="0"/>
                  <a:t>膜厚</a:t>
                </a:r>
                <a:r>
                  <a:rPr lang="en-US" altLang="ja-JP" dirty="0">
                    <a:latin typeface="Cambria Math" pitchFamily="18" charset="0"/>
                    <a:ea typeface="Cambria Math" pitchFamily="18" charset="0"/>
                  </a:rPr>
                  <a:t>(</a:t>
                </a:r>
                <a:r>
                  <a:rPr lang="en-US" altLang="ja-JP" i="1" dirty="0">
                    <a:latin typeface="Cambria Math"/>
                    <a:ea typeface="Cambria Math"/>
                  </a:rPr>
                  <a:t>h</a:t>
                </a:r>
                <a:r>
                  <a:rPr lang="en-US" altLang="ja-JP" dirty="0">
                    <a:latin typeface="Cambria Math" pitchFamily="18" charset="0"/>
                    <a:ea typeface="Cambria Math" pitchFamily="18" charset="0"/>
                  </a:rPr>
                  <a:t>) [</a:t>
                </a:r>
                <a:r>
                  <a:rPr lang="el-GR" altLang="ja-JP" dirty="0">
                    <a:latin typeface="Cambria Math"/>
                    <a:ea typeface="Cambria Math"/>
                  </a:rPr>
                  <a:t>μ</a:t>
                </a:r>
                <a:r>
                  <a:rPr lang="en-US" altLang="ja-JP" dirty="0">
                    <a:latin typeface="Cambria Math"/>
                    <a:ea typeface="Cambria Math"/>
                  </a:rPr>
                  <a:t>m</a:t>
                </a:r>
                <a:r>
                  <a:rPr lang="en-US" altLang="ja-JP" dirty="0">
                    <a:latin typeface="Cambria Math" pitchFamily="18" charset="0"/>
                    <a:ea typeface="Cambria Math" pitchFamily="18" charset="0"/>
                  </a:rPr>
                  <a:t>]</a:t>
                </a:r>
              </a:p>
            </p:txBody>
          </p:sp>
          <p:sp>
            <p:nvSpPr>
              <p:cNvPr id="19" name="テキスト ボックス 18"/>
              <p:cNvSpPr txBox="1"/>
              <p:nvPr/>
            </p:nvSpPr>
            <p:spPr>
              <a:xfrm>
                <a:off x="1053485" y="1145586"/>
                <a:ext cx="461665" cy="1916550"/>
              </a:xfrm>
              <a:prstGeom prst="rect">
                <a:avLst/>
              </a:prstGeom>
              <a:noFill/>
            </p:spPr>
            <p:txBody>
              <a:bodyPr vert="eaVert" wrap="none" rtlCol="0">
                <a:spAutoFit/>
              </a:bodyPr>
              <a:lstStyle/>
              <a:p>
                <a:r>
                  <a:rPr kumimoji="1" lang="ja-JP" altLang="en-US" dirty="0"/>
                  <a:t>塗膜の電気抵抗率</a:t>
                </a:r>
                <a:endParaRPr kumimoji="1" lang="ja-JP" altLang="en-US" dirty="0">
                  <a:latin typeface="Cambria Math" pitchFamily="18" charset="0"/>
                </a:endParaRPr>
              </a:p>
            </p:txBody>
          </p:sp>
          <mc:AlternateContent xmlns:mc="http://schemas.openxmlformats.org/markup-compatibility/2006" xmlns:a14="http://schemas.microsoft.com/office/drawing/2010/main">
            <mc:Choice Requires="a14">
              <p:sp>
                <p:nvSpPr>
                  <p:cNvPr id="20" name="テキスト ボックス 19"/>
                  <p:cNvSpPr txBox="1"/>
                  <p:nvPr/>
                </p:nvSpPr>
                <p:spPr>
                  <a:xfrm>
                    <a:off x="4914336" y="2506696"/>
                    <a:ext cx="1989584" cy="394019"/>
                  </a:xfrm>
                  <a:prstGeom prst="rect">
                    <a:avLst/>
                  </a:prstGeom>
                  <a:noFill/>
                </p:spPr>
                <p:txBody>
                  <a:bodyPr wrap="none" rtlCol="0">
                    <a:spAutoFit/>
                  </a:bodyPr>
                  <a:lstStyle/>
                  <a:p>
                    <a14:m>
                      <m:oMath xmlns:m="http://schemas.openxmlformats.org/officeDocument/2006/math">
                        <m:r>
                          <m:rPr>
                            <m:sty m:val="p"/>
                          </m:rPr>
                          <a:rPr kumimoji="1" lang="el-GR" altLang="ja-JP" i="1" smtClean="0">
                            <a:latin typeface="Cambria Math"/>
                            <a:ea typeface="Cambria Math"/>
                          </a:rPr>
                          <m:t>Δ</m:t>
                        </m:r>
                        <m:sSub>
                          <m:sSubPr>
                            <m:ctrlPr>
                              <a:rPr kumimoji="1" lang="el-GR" altLang="ja-JP" i="1" smtClean="0">
                                <a:latin typeface="Cambria Math" panose="02040503050406030204" pitchFamily="18" charset="0"/>
                                <a:ea typeface="Cambria Math"/>
                              </a:rPr>
                            </m:ctrlPr>
                          </m:sSubPr>
                          <m:e>
                            <m:r>
                              <a:rPr kumimoji="1" lang="ja-JP" altLang="el-GR" i="1" smtClean="0">
                                <a:latin typeface="Cambria Math"/>
                                <a:ea typeface="Cambria Math"/>
                              </a:rPr>
                              <m:t>𝜙</m:t>
                            </m:r>
                          </m:e>
                          <m:sub>
                            <m:r>
                              <m:rPr>
                                <m:sty m:val="p"/>
                              </m:rPr>
                              <a:rPr kumimoji="1" lang="en-US" altLang="ja-JP" b="0" i="0" smtClean="0">
                                <a:latin typeface="Cambria Math"/>
                                <a:ea typeface="Cambria Math"/>
                              </a:rPr>
                              <m:t>pai</m:t>
                            </m:r>
                          </m:sub>
                        </m:sSub>
                      </m:oMath>
                    </a14:m>
                    <a:r>
                      <a:rPr kumimoji="1" lang="en-US" altLang="ja-JP" dirty="0">
                        <a:latin typeface="Cambria Math" pitchFamily="18" charset="0"/>
                        <a:ea typeface="Cambria Math" pitchFamily="18" charset="0"/>
                      </a:rPr>
                      <a:t>=240~250V</a:t>
                    </a:r>
                    <a:endParaRPr kumimoji="1" lang="ja-JP" altLang="en-US" dirty="0">
                      <a:latin typeface="Cambria Math" pitchFamily="18" charset="0"/>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914336" y="2506696"/>
                    <a:ext cx="1989584" cy="394019"/>
                  </a:xfrm>
                  <a:prstGeom prst="rect">
                    <a:avLst/>
                  </a:prstGeom>
                  <a:blipFill rotWithShape="1">
                    <a:blip r:embed="rId5"/>
                    <a:stretch>
                      <a:fillRect t="-9231" r="-2141"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2564712" y="1138545"/>
                    <a:ext cx="1989584" cy="394019"/>
                  </a:xfrm>
                  <a:prstGeom prst="rect">
                    <a:avLst/>
                  </a:prstGeom>
                  <a:noFill/>
                </p:spPr>
                <p:txBody>
                  <a:bodyPr wrap="none" rtlCol="0">
                    <a:spAutoFit/>
                  </a:bodyPr>
                  <a:lstStyle/>
                  <a:p>
                    <a14:m>
                      <m:oMath xmlns:m="http://schemas.openxmlformats.org/officeDocument/2006/math">
                        <m:r>
                          <m:rPr>
                            <m:sty m:val="p"/>
                          </m:rPr>
                          <a:rPr kumimoji="1" lang="el-GR" altLang="ja-JP" i="1" smtClean="0">
                            <a:latin typeface="Cambria Math"/>
                            <a:ea typeface="Cambria Math"/>
                          </a:rPr>
                          <m:t>Δ</m:t>
                        </m:r>
                        <m:sSub>
                          <m:sSubPr>
                            <m:ctrlPr>
                              <a:rPr kumimoji="1" lang="el-GR" altLang="ja-JP" i="1" smtClean="0">
                                <a:latin typeface="Cambria Math" panose="02040503050406030204" pitchFamily="18" charset="0"/>
                                <a:ea typeface="Cambria Math"/>
                              </a:rPr>
                            </m:ctrlPr>
                          </m:sSubPr>
                          <m:e>
                            <m:r>
                              <a:rPr kumimoji="1" lang="ja-JP" altLang="el-GR" i="1" smtClean="0">
                                <a:latin typeface="Cambria Math"/>
                                <a:ea typeface="Cambria Math"/>
                              </a:rPr>
                              <m:t>𝜙</m:t>
                            </m:r>
                          </m:e>
                          <m:sub>
                            <m:r>
                              <m:rPr>
                                <m:sty m:val="p"/>
                              </m:rPr>
                              <a:rPr kumimoji="1" lang="en-US" altLang="ja-JP" b="0" i="0" smtClean="0">
                                <a:latin typeface="Cambria Math"/>
                                <a:ea typeface="Cambria Math"/>
                              </a:rPr>
                              <m:t>pai</m:t>
                            </m:r>
                          </m:sub>
                        </m:sSub>
                      </m:oMath>
                    </a14:m>
                    <a:r>
                      <a:rPr kumimoji="1" lang="en-US" altLang="ja-JP" dirty="0">
                        <a:latin typeface="Cambria Math" pitchFamily="18" charset="0"/>
                        <a:ea typeface="Cambria Math" pitchFamily="18" charset="0"/>
                      </a:rPr>
                      <a:t>=140~150V</a:t>
                    </a:r>
                    <a:endParaRPr kumimoji="1" lang="ja-JP" altLang="en-US" dirty="0">
                      <a:latin typeface="Cambria Math"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564712" y="1138545"/>
                    <a:ext cx="1989584" cy="394019"/>
                  </a:xfrm>
                  <a:prstGeom prst="rect">
                    <a:avLst/>
                  </a:prstGeom>
                  <a:blipFill rotWithShape="1">
                    <a:blip r:embed="rId6"/>
                    <a:stretch>
                      <a:fillRect t="-9375" r="-2147" b="-171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902676" y="2969286"/>
                    <a:ext cx="763286" cy="671018"/>
                  </a:xfrm>
                  <a:prstGeom prst="rect">
                    <a:avLst/>
                  </a:prstGeom>
                  <a:noFill/>
                </p:spPr>
                <p:txBody>
                  <a:bodyPr wrap="none" rtlCol="0">
                    <a:spAutoFit/>
                  </a:bodyPr>
                  <a:lstStyle/>
                  <a:p>
                    <a:pPr algn="ctr"/>
                    <a:r>
                      <a:rPr lang="en-US" altLang="ja-JP" dirty="0">
                        <a:latin typeface="Cambria Math" pitchFamily="18" charset="0"/>
                        <a:ea typeface="Cambria Math" pitchFamily="18" charset="0"/>
                      </a:rPr>
                      <a:t>(</a:t>
                    </a:r>
                    <a14:m>
                      <m:oMath xmlns:m="http://schemas.openxmlformats.org/officeDocument/2006/math">
                        <m:sSub>
                          <m:sSubPr>
                            <m:ctrlPr>
                              <a:rPr lang="en-US" altLang="ja-JP" i="1">
                                <a:latin typeface="Cambria Math" panose="02040503050406030204" pitchFamily="18" charset="0"/>
                                <a:ea typeface="Cambria Math" pitchFamily="18" charset="0"/>
                              </a:rPr>
                            </m:ctrlPr>
                          </m:sSubPr>
                          <m:e>
                            <m:r>
                              <m:rPr>
                                <m:sty m:val="p"/>
                              </m:rPr>
                              <a:rPr lang="el-GR" altLang="ja-JP" i="1">
                                <a:latin typeface="Cambria Math"/>
                                <a:ea typeface="Cambria Math"/>
                              </a:rPr>
                              <m:t>ρ</m:t>
                            </m:r>
                          </m:e>
                          <m:sub>
                            <m:r>
                              <m:rPr>
                                <m:sty m:val="p"/>
                              </m:rPr>
                              <a:rPr lang="en-US" altLang="ja-JP">
                                <a:latin typeface="Cambria Math" pitchFamily="18" charset="0"/>
                                <a:ea typeface="Cambria Math" pitchFamily="18" charset="0"/>
                              </a:rPr>
                              <m:t>pai</m:t>
                            </m:r>
                          </m:sub>
                        </m:sSub>
                      </m:oMath>
                    </a14:m>
                    <a:r>
                      <a:rPr lang="en-US" altLang="ja-JP" dirty="0">
                        <a:latin typeface="Cambria Math" pitchFamily="18" charset="0"/>
                        <a:ea typeface="Cambria Math" pitchFamily="18" charset="0"/>
                      </a:rPr>
                      <a:t>)</a:t>
                    </a:r>
                  </a:p>
                  <a:p>
                    <a:pPr algn="ctr"/>
                    <a:r>
                      <a:rPr lang="en-US" altLang="ja-JP" dirty="0">
                        <a:latin typeface="Cambria Math" pitchFamily="18" charset="0"/>
                        <a:ea typeface="Cambria Math" pitchFamily="18" charset="0"/>
                      </a:rPr>
                      <a:t>[</a:t>
                    </a:r>
                    <a:r>
                      <a:rPr lang="el-GR" altLang="ja-JP" dirty="0">
                        <a:latin typeface="Cambria Math"/>
                        <a:ea typeface="Cambria Math"/>
                      </a:rPr>
                      <a:t>Ω</a:t>
                    </a:r>
                    <a:r>
                      <a:rPr lang="en-US" altLang="ja-JP" dirty="0">
                        <a:latin typeface="Cambria Math"/>
                        <a:ea typeface="Cambria Math"/>
                      </a:rPr>
                      <a:t>m]</a:t>
                    </a:r>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902676" y="2969286"/>
                    <a:ext cx="763286" cy="671018"/>
                  </a:xfrm>
                  <a:prstGeom prst="rect">
                    <a:avLst/>
                  </a:prstGeom>
                  <a:blipFill rotWithShape="1">
                    <a:blip r:embed="rId7"/>
                    <a:stretch>
                      <a:fillRect l="-6400" t="-5455" r="-7200" b="-13636"/>
                    </a:stretch>
                  </a:blipFill>
                </p:spPr>
                <p:txBody>
                  <a:bodyPr/>
                  <a:lstStyle/>
                  <a:p>
                    <a:r>
                      <a:rPr lang="ja-JP" altLang="en-US">
                        <a:noFill/>
                      </a:rPr>
                      <a:t> </a:t>
                    </a:r>
                  </a:p>
                </p:txBody>
              </p:sp>
            </mc:Fallback>
          </mc:AlternateContent>
          <p:cxnSp>
            <p:nvCxnSpPr>
              <p:cNvPr id="8" name="直線コネクタ 7"/>
              <p:cNvCxnSpPr/>
              <p:nvPr/>
            </p:nvCxnSpPr>
            <p:spPr>
              <a:xfrm flipV="1">
                <a:off x="2483768" y="2204864"/>
                <a:ext cx="4320480"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5" name="テキスト ボックス 4"/>
              <p:cNvSpPr txBox="1"/>
              <p:nvPr/>
            </p:nvSpPr>
            <p:spPr>
              <a:xfrm>
                <a:off x="3707904" y="764704"/>
                <a:ext cx="1803955" cy="5615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a:ea typeface="Cambria Math" pitchFamily="18" charset="0"/>
                        </a:rPr>
                        <m:t>𝑅</m:t>
                      </m:r>
                      <m:r>
                        <a:rPr lang="en-US" altLang="ja-JP" sz="2800" b="0" i="1" smtClean="0">
                          <a:latin typeface="Cambria Math"/>
                          <a:ea typeface="Cambria Math" pitchFamily="18" charset="0"/>
                        </a:rPr>
                        <m:t>=</m:t>
                      </m:r>
                      <m:sSub>
                        <m:sSubPr>
                          <m:ctrlPr>
                            <a:rPr lang="en-US" altLang="ja-JP" sz="2800" i="1">
                              <a:latin typeface="Cambria Math" panose="02040503050406030204" pitchFamily="18" charset="0"/>
                              <a:ea typeface="Cambria Math" pitchFamily="18" charset="0"/>
                            </a:rPr>
                          </m:ctrlPr>
                        </m:sSubPr>
                        <m:e>
                          <m:r>
                            <m:rPr>
                              <m:sty m:val="p"/>
                            </m:rPr>
                            <a:rPr lang="el-GR" altLang="ja-JP" sz="2800" i="1">
                              <a:latin typeface="Cambria Math"/>
                              <a:ea typeface="Cambria Math"/>
                            </a:rPr>
                            <m:t>ρ</m:t>
                          </m:r>
                        </m:e>
                        <m:sub>
                          <m:r>
                            <m:rPr>
                              <m:sty m:val="p"/>
                            </m:rPr>
                            <a:rPr lang="en-US" altLang="ja-JP" sz="2800">
                              <a:latin typeface="Cambria Math" pitchFamily="18" charset="0"/>
                              <a:ea typeface="Cambria Math" pitchFamily="18" charset="0"/>
                            </a:rPr>
                            <m:t>pai</m:t>
                          </m:r>
                        </m:sub>
                      </m:sSub>
                      <m:r>
                        <a:rPr lang="en-US" altLang="ja-JP" sz="2800" b="0" i="1" smtClean="0">
                          <a:latin typeface="Cambria Math"/>
                          <a:ea typeface="Cambria Math" pitchFamily="18" charset="0"/>
                        </a:rPr>
                        <m:t>h</m:t>
                      </m:r>
                    </m:oMath>
                  </m:oMathPara>
                </a14:m>
                <a:endParaRPr kumimoji="1" lang="ja-JP" altLang="en-US"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707904" y="764704"/>
                <a:ext cx="1803955" cy="561564"/>
              </a:xfrm>
              <a:prstGeom prst="rect">
                <a:avLst/>
              </a:prstGeom>
              <a:blipFill rotWithShape="1">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33096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撹拌速度依存性の検証（電流密度）</a:t>
            </a:r>
            <a:endParaRPr kumimoji="1" lang="ja-JP" altLang="en-US" dirty="0"/>
          </a:p>
        </p:txBody>
      </p:sp>
      <p:sp>
        <p:nvSpPr>
          <p:cNvPr id="3" name="コンテンツ プレースホルダー 2"/>
          <p:cNvSpPr>
            <a:spLocks noGrp="1"/>
          </p:cNvSpPr>
          <p:nvPr>
            <p:ph idx="1"/>
          </p:nvPr>
        </p:nvSpPr>
        <p:spPr>
          <a:xfrm>
            <a:off x="0" y="5013176"/>
            <a:ext cx="9144000" cy="1368574"/>
          </a:xfrm>
        </p:spPr>
        <p:txBody>
          <a:bodyPr/>
          <a:lstStyle/>
          <a:p>
            <a:pPr marL="0" indent="0" algn="ctr">
              <a:buNone/>
            </a:pPr>
            <a:r>
              <a:rPr kumimoji="1" lang="ja-JP" altLang="en-US" dirty="0"/>
              <a:t>撹拌速度による差がみられる</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49</a:t>
            </a:fld>
            <a:endParaRPr lang="ja-JP" altLang="en-US" dirty="0"/>
          </a:p>
        </p:txBody>
      </p:sp>
      <p:grpSp>
        <p:nvGrpSpPr>
          <p:cNvPr id="9" name="グループ化 8"/>
          <p:cNvGrpSpPr/>
          <p:nvPr/>
        </p:nvGrpSpPr>
        <p:grpSpPr>
          <a:xfrm>
            <a:off x="1220981" y="879542"/>
            <a:ext cx="6048834" cy="3917610"/>
            <a:chOff x="1220981" y="879542"/>
            <a:chExt cx="6048834" cy="391761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4455" b="7478"/>
            <a:stretch/>
          </p:blipFill>
          <p:spPr>
            <a:xfrm>
              <a:off x="2066794" y="879542"/>
              <a:ext cx="5203021" cy="3517094"/>
            </a:xfrm>
            <a:prstGeom prst="rect">
              <a:avLst/>
            </a:prstGeom>
          </p:spPr>
        </p:pic>
        <p:sp>
          <p:nvSpPr>
            <p:cNvPr id="6" name="テキスト ボックス 5"/>
            <p:cNvSpPr txBox="1"/>
            <p:nvPr/>
          </p:nvSpPr>
          <p:spPr>
            <a:xfrm>
              <a:off x="3978568" y="4427820"/>
              <a:ext cx="1298753" cy="369332"/>
            </a:xfrm>
            <a:prstGeom prst="rect">
              <a:avLst/>
            </a:prstGeom>
            <a:solidFill>
              <a:schemeClr val="bg1"/>
            </a:solidFill>
          </p:spPr>
          <p:txBody>
            <a:bodyPr wrap="none" rtlCol="0">
              <a:spAutoFit/>
            </a:bodyPr>
            <a:lstStyle/>
            <a:p>
              <a:r>
                <a:rPr kumimoji="1" lang="ja-JP" altLang="en-US" dirty="0"/>
                <a:t>時刻 </a:t>
              </a:r>
              <a:r>
                <a:rPr kumimoji="1" lang="en-US" altLang="ja-JP" dirty="0">
                  <a:latin typeface="Cambria Math" pitchFamily="18" charset="0"/>
                  <a:ea typeface="Cambria Math" pitchFamily="18" charset="0"/>
                </a:rPr>
                <a:t>(t)</a:t>
              </a:r>
              <a:r>
                <a:rPr lang="ja-JP" altLang="en-US" dirty="0">
                  <a:latin typeface="Cambria Math" pitchFamily="18" charset="0"/>
                </a:rPr>
                <a:t> </a:t>
              </a:r>
              <a:r>
                <a:rPr lang="en-US" altLang="ja-JP" dirty="0">
                  <a:latin typeface="Cambria Math" pitchFamily="18" charset="0"/>
                  <a:ea typeface="Cambria Math" pitchFamily="18" charset="0"/>
                </a:rPr>
                <a:t>[s]</a:t>
              </a:r>
              <a:endParaRPr kumimoji="1" lang="ja-JP" altLang="en-US" dirty="0">
                <a:latin typeface="Cambria Math" pitchFamily="18" charset="0"/>
              </a:endParaRPr>
            </a:p>
          </p:txBody>
        </p:sp>
        <p:sp>
          <p:nvSpPr>
            <p:cNvPr id="7" name="テキスト ボックス 6"/>
            <p:cNvSpPr txBox="1"/>
            <p:nvPr/>
          </p:nvSpPr>
          <p:spPr>
            <a:xfrm>
              <a:off x="1504019" y="1052736"/>
              <a:ext cx="461665" cy="2088232"/>
            </a:xfrm>
            <a:prstGeom prst="rect">
              <a:avLst/>
            </a:prstGeom>
            <a:solidFill>
              <a:schemeClr val="bg1"/>
            </a:solidFill>
          </p:spPr>
          <p:txBody>
            <a:bodyPr vert="eaVert" wrap="square" rtlCol="0">
              <a:spAutoFit/>
            </a:bodyPr>
            <a:lstStyle/>
            <a:p>
              <a:r>
                <a:rPr lang="ja-JP" altLang="en-US" dirty="0"/>
                <a:t>　カソード電流密度</a:t>
              </a:r>
              <a:endParaRPr kumimoji="1" lang="ja-JP" altLang="en-US" dirty="0"/>
            </a:p>
          </p:txBody>
        </p:sp>
        <mc:AlternateContent xmlns:mc="http://schemas.openxmlformats.org/markup-compatibility/2006" xmlns:a14="http://schemas.microsoft.com/office/drawing/2010/main">
          <mc:Choice Requires="a14">
            <p:sp>
              <p:nvSpPr>
                <p:cNvPr id="8" name="テキスト ボックス 7"/>
                <p:cNvSpPr txBox="1"/>
                <p:nvPr/>
              </p:nvSpPr>
              <p:spPr>
                <a:xfrm>
                  <a:off x="1220981" y="3135698"/>
                  <a:ext cx="902747" cy="923330"/>
                </a:xfrm>
                <a:prstGeom prst="rect">
                  <a:avLst/>
                </a:prstGeom>
                <a:solidFill>
                  <a:schemeClr val="bg1"/>
                </a:solidFill>
              </p:spPr>
              <p:txBody>
                <a:bodyPr wrap="none" rtlCol="0">
                  <a:spAutoFit/>
                </a:bodyPr>
                <a:lstStyle/>
                <a:p>
                  <a:pPr algn="ctr"/>
                  <a:r>
                    <a:rPr lang="en-US" altLang="ja-JP" dirty="0">
                      <a:latin typeface="Cambria Math" pitchFamily="18" charset="0"/>
                      <a:ea typeface="Cambria Math" pitchFamily="18" charset="0"/>
                    </a:rPr>
                    <a:t>(</a:t>
                  </a:r>
                  <a14:m>
                    <m:oMath xmlns:m="http://schemas.openxmlformats.org/officeDocument/2006/math">
                      <m:sSub>
                        <m:sSubPr>
                          <m:ctrlPr>
                            <a:rPr lang="en-US" altLang="ja-JP" i="1">
                              <a:latin typeface="Cambria Math" panose="02040503050406030204" pitchFamily="18" charset="0"/>
                              <a:ea typeface="Cambria Math" pitchFamily="18" charset="0"/>
                            </a:rPr>
                          </m:ctrlPr>
                        </m:sSubPr>
                        <m:e>
                          <m:r>
                            <a:rPr lang="en-US" altLang="ja-JP" i="1">
                              <a:latin typeface="Cambria Math"/>
                              <a:ea typeface="Cambria Math" pitchFamily="18" charset="0"/>
                            </a:rPr>
                            <m:t>𝑗</m:t>
                          </m:r>
                        </m:e>
                        <m:sub>
                          <m:r>
                            <m:rPr>
                              <m:sty m:val="p"/>
                            </m:rPr>
                            <a:rPr lang="en-US" altLang="ja-JP">
                              <a:latin typeface="Cambria Math"/>
                              <a:ea typeface="Cambria Math" pitchFamily="18" charset="0"/>
                            </a:rPr>
                            <m:t>cat</m:t>
                          </m:r>
                        </m:sub>
                      </m:sSub>
                    </m:oMath>
                  </a14:m>
                  <a:r>
                    <a:rPr lang="en-US" altLang="ja-JP" dirty="0">
                      <a:latin typeface="Cambria Math" pitchFamily="18" charset="0"/>
                      <a:ea typeface="Cambria Math" pitchFamily="18" charset="0"/>
                    </a:rPr>
                    <a:t>)</a:t>
                  </a:r>
                </a:p>
                <a:p>
                  <a:pPr algn="ctr"/>
                  <a:r>
                    <a:rPr lang="en-US" altLang="ja-JP" dirty="0">
                      <a:latin typeface="Cambria Math" pitchFamily="18" charset="0"/>
                      <a:ea typeface="Cambria Math" pitchFamily="18" charset="0"/>
                    </a:rPr>
                    <a:t>[A/</a:t>
                  </a:r>
                  <a14:m>
                    <m:oMath xmlns:m="http://schemas.openxmlformats.org/officeDocument/2006/math">
                      <m:sSup>
                        <m:sSupPr>
                          <m:ctrlPr>
                            <a:rPr lang="en-US" altLang="ja-JP" i="1">
                              <a:latin typeface="Cambria Math" panose="02040503050406030204" pitchFamily="18" charset="0"/>
                              <a:ea typeface="Cambria Math" pitchFamily="18" charset="0"/>
                            </a:rPr>
                          </m:ctrlPr>
                        </m:sSupPr>
                        <m:e>
                          <m:r>
                            <m:rPr>
                              <m:sty m:val="p"/>
                            </m:rPr>
                            <a:rPr lang="en-US" altLang="ja-JP">
                              <a:latin typeface="Cambria Math"/>
                              <a:ea typeface="Cambria Math" pitchFamily="18" charset="0"/>
                            </a:rPr>
                            <m:t>m</m:t>
                          </m:r>
                        </m:e>
                        <m:sup>
                          <m:r>
                            <a:rPr lang="en-US" altLang="ja-JP">
                              <a:latin typeface="Cambria Math"/>
                              <a:ea typeface="Cambria Math" pitchFamily="18" charset="0"/>
                            </a:rPr>
                            <m:t>2</m:t>
                          </m:r>
                        </m:sup>
                      </m:sSup>
                      <m:r>
                        <a:rPr lang="en-US" altLang="ja-JP" i="1">
                          <a:latin typeface="Cambria Math"/>
                          <a:ea typeface="Cambria Math" pitchFamily="18" charset="0"/>
                        </a:rPr>
                        <m:t>]</m:t>
                      </m:r>
                    </m:oMath>
                  </a14:m>
                  <a:endParaRPr lang="en-US" altLang="ja-JP" dirty="0">
                    <a:latin typeface="Cambria Math" pitchFamily="18" charset="0"/>
                    <a:ea typeface="Cambria Math" pitchFamily="18" charset="0"/>
                  </a:endParaRPr>
                </a:p>
                <a:p>
                  <a:pPr algn="ctr"/>
                  <a:endParaRPr lang="ja-JP" altLang="en-US" dirty="0">
                    <a:latin typeface="Cambria Math"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220981" y="3135698"/>
                  <a:ext cx="902747" cy="923330"/>
                </a:xfrm>
                <a:prstGeom prst="rect">
                  <a:avLst/>
                </a:prstGeom>
                <a:blipFill rotWithShape="1">
                  <a:blip r:embed="rId4"/>
                  <a:stretch>
                    <a:fillRect l="-5405" t="-3947" r="-3378"/>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19081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従来研究の代表的な解析例</a:t>
            </a:r>
          </a:p>
        </p:txBody>
      </p:sp>
      <p:sp>
        <p:nvSpPr>
          <p:cNvPr id="3" name="コンテンツ プレースホルダー 2"/>
          <p:cNvSpPr>
            <a:spLocks noGrp="1"/>
          </p:cNvSpPr>
          <p:nvPr>
            <p:ph idx="1"/>
          </p:nvPr>
        </p:nvSpPr>
        <p:spPr/>
        <p:txBody>
          <a:bodyPr/>
          <a:lstStyle/>
          <a:p>
            <a:pPr marL="0" indent="0">
              <a:buNone/>
            </a:pPr>
            <a:r>
              <a:rPr kumimoji="1" lang="en-US" altLang="ja-JP" dirty="0"/>
              <a:t>【</a:t>
            </a:r>
            <a:r>
              <a:rPr kumimoji="1" lang="ja-JP" altLang="en-US" dirty="0"/>
              <a:t>一枚板電着の</a:t>
            </a:r>
            <a:r>
              <a:rPr kumimoji="1" lang="ja-JP" altLang="en-US" b="1" dirty="0">
                <a:effectLst>
                  <a:outerShdw blurRad="38100" dist="38100" dir="2700000" algn="tl">
                    <a:srgbClr val="000000">
                      <a:alpha val="43137"/>
                    </a:srgbClr>
                  </a:outerShdw>
                </a:effectLst>
              </a:rPr>
              <a:t>電流</a:t>
            </a:r>
            <a:r>
              <a:rPr kumimoji="1" lang="ja-JP" altLang="en-US" dirty="0"/>
              <a:t>時刻歴</a:t>
            </a:r>
            <a:r>
              <a:rPr kumimoji="1" lang="en-US" altLang="ja-JP" dirty="0"/>
              <a:t>】</a:t>
            </a:r>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lgn="ctr">
              <a:buNone/>
            </a:pPr>
            <a:r>
              <a:rPr lang="ja-JP" altLang="en-US" dirty="0"/>
              <a:t>塗装前半（＝</a:t>
            </a:r>
            <a:r>
              <a:rPr lang="ja-JP" altLang="en-US" u="sng" dirty="0"/>
              <a:t>膜厚が薄い間</a:t>
            </a:r>
            <a:r>
              <a:rPr lang="ja-JP" altLang="en-US" dirty="0"/>
              <a:t>）の精度が悪い</a:t>
            </a:r>
            <a:endParaRPr lang="en-US" altLang="ja-JP" dirty="0"/>
          </a:p>
          <a:p>
            <a:pPr marL="0" indent="0" algn="ctr">
              <a:buNone/>
            </a:pPr>
            <a:r>
              <a:rPr lang="en-US" altLang="ja-JP" sz="2800" dirty="0"/>
              <a:t>1st</a:t>
            </a:r>
            <a:r>
              <a:rPr lang="ja-JP" altLang="en-US" sz="2800" dirty="0"/>
              <a:t>ピークの時刻が違う，　</a:t>
            </a:r>
            <a:r>
              <a:rPr lang="en-US" altLang="ja-JP" sz="2800" dirty="0"/>
              <a:t>2nd</a:t>
            </a:r>
            <a:r>
              <a:rPr lang="ja-JP" altLang="en-US" sz="2800" dirty="0"/>
              <a:t>ピークが無い　など</a:t>
            </a:r>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5</a:t>
            </a:fld>
            <a:endParaRPr lang="ja-JP" altLang="en-US" dirty="0"/>
          </a:p>
        </p:txBody>
      </p:sp>
      <p:sp>
        <p:nvSpPr>
          <p:cNvPr id="12" name="テキスト ボックス 11"/>
          <p:cNvSpPr txBox="1"/>
          <p:nvPr/>
        </p:nvSpPr>
        <p:spPr>
          <a:xfrm>
            <a:off x="3819116" y="4787860"/>
            <a:ext cx="1281120" cy="400110"/>
          </a:xfrm>
          <a:prstGeom prst="rect">
            <a:avLst/>
          </a:prstGeom>
          <a:solidFill>
            <a:schemeClr val="bg1"/>
          </a:solidFill>
        </p:spPr>
        <p:txBody>
          <a:bodyPr wrap="none" rtlCol="0">
            <a:spAutoFit/>
          </a:bodyPr>
          <a:lstStyle/>
          <a:p>
            <a:r>
              <a:rPr kumimoji="1" lang="ja-JP" altLang="en-US" sz="2000" dirty="0"/>
              <a:t>時刻 </a:t>
            </a:r>
            <a:r>
              <a:rPr lang="ja-JP" altLang="en-US" sz="2000" dirty="0">
                <a:latin typeface="Cambria Math" pitchFamily="18" charset="0"/>
              </a:rPr>
              <a:t>（秒）</a:t>
            </a:r>
            <a:endParaRPr kumimoji="1" lang="ja-JP" altLang="en-US" sz="2000" dirty="0">
              <a:latin typeface="Cambria Math" pitchFamily="18" charset="0"/>
            </a:endParaRPr>
          </a:p>
        </p:txBody>
      </p:sp>
      <p:grpSp>
        <p:nvGrpSpPr>
          <p:cNvPr id="18" name="グループ化 17"/>
          <p:cNvGrpSpPr/>
          <p:nvPr/>
        </p:nvGrpSpPr>
        <p:grpSpPr>
          <a:xfrm>
            <a:off x="902461" y="2222787"/>
            <a:ext cx="990977" cy="1518365"/>
            <a:chOff x="1386584" y="2222787"/>
            <a:chExt cx="990977" cy="1518365"/>
          </a:xfrm>
        </p:grpSpPr>
        <p:sp>
          <p:nvSpPr>
            <p:cNvPr id="14" name="テキスト ボックス 13"/>
            <p:cNvSpPr txBox="1"/>
            <p:nvPr/>
          </p:nvSpPr>
          <p:spPr>
            <a:xfrm>
              <a:off x="1635850" y="2222787"/>
              <a:ext cx="492443" cy="1118255"/>
            </a:xfrm>
            <a:prstGeom prst="rect">
              <a:avLst/>
            </a:prstGeom>
            <a:noFill/>
          </p:spPr>
          <p:txBody>
            <a:bodyPr vert="eaVert" wrap="none" rtlCol="0">
              <a:spAutoFit/>
            </a:bodyPr>
            <a:lstStyle/>
            <a:p>
              <a:r>
                <a:rPr kumimoji="1" lang="ja-JP" altLang="en-US" sz="2000" dirty="0"/>
                <a:t>電流密度</a:t>
              </a:r>
            </a:p>
          </p:txBody>
        </p:sp>
        <p:sp>
          <p:nvSpPr>
            <p:cNvPr id="17" name="テキスト ボックス 16"/>
            <p:cNvSpPr txBox="1"/>
            <p:nvPr/>
          </p:nvSpPr>
          <p:spPr>
            <a:xfrm>
              <a:off x="1386584" y="3341042"/>
              <a:ext cx="990977" cy="400110"/>
            </a:xfrm>
            <a:prstGeom prst="rect">
              <a:avLst/>
            </a:prstGeom>
            <a:solidFill>
              <a:schemeClr val="bg1"/>
            </a:solidFill>
          </p:spPr>
          <p:txBody>
            <a:bodyPr wrap="none" rtlCol="0">
              <a:spAutoFit/>
            </a:bodyPr>
            <a:lstStyle/>
            <a:p>
              <a:r>
                <a:rPr lang="ja-JP" altLang="en-US" sz="2000" dirty="0"/>
                <a:t>（</a:t>
              </a:r>
              <a:r>
                <a:rPr lang="en-US" altLang="ja-JP" sz="2000" dirty="0"/>
                <a:t>A/m</a:t>
              </a:r>
              <a:r>
                <a:rPr lang="en-US" altLang="ja-JP" sz="2000" baseline="30000" dirty="0"/>
                <a:t>2</a:t>
              </a:r>
              <a:r>
                <a:rPr lang="ja-JP" altLang="en-US" sz="2000" dirty="0">
                  <a:latin typeface="Cambria Math" pitchFamily="18" charset="0"/>
                </a:rPr>
                <a:t>）</a:t>
              </a:r>
              <a:endParaRPr kumimoji="1" lang="ja-JP" altLang="en-US" sz="2000" dirty="0">
                <a:latin typeface="Cambria Math" pitchFamily="18" charset="0"/>
              </a:endParaRPr>
            </a:p>
          </p:txBody>
        </p:sp>
      </p:grpSp>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l="15433" b="8512"/>
          <a:stretch/>
        </p:blipFill>
        <p:spPr>
          <a:xfrm>
            <a:off x="1844398" y="1224547"/>
            <a:ext cx="5355894" cy="3621414"/>
          </a:xfrm>
          <a:prstGeom prst="rect">
            <a:avLst/>
          </a:prstGeom>
        </p:spPr>
      </p:pic>
      <p:sp>
        <p:nvSpPr>
          <p:cNvPr id="15" name="テキスト ボックス 14"/>
          <p:cNvSpPr txBox="1"/>
          <p:nvPr/>
        </p:nvSpPr>
        <p:spPr>
          <a:xfrm>
            <a:off x="3383868" y="1520788"/>
            <a:ext cx="3420380" cy="1938992"/>
          </a:xfrm>
          <a:prstGeom prst="rect">
            <a:avLst/>
          </a:prstGeom>
          <a:solidFill>
            <a:schemeClr val="bg1"/>
          </a:solidFill>
        </p:spPr>
        <p:txBody>
          <a:bodyPr wrap="square" rtlCol="0">
            <a:spAutoFit/>
          </a:bodyPr>
          <a:lstStyle/>
          <a:p>
            <a:pPr algn="ctr"/>
            <a:r>
              <a:rPr lang="ja-JP" altLang="en-US" sz="2000" dirty="0">
                <a:solidFill>
                  <a:srgbClr val="FF0000"/>
                </a:solidFill>
              </a:rPr>
              <a:t>赤線</a:t>
            </a:r>
            <a:r>
              <a:rPr kumimoji="1" lang="ja-JP" altLang="en-US" sz="2000" dirty="0">
                <a:solidFill>
                  <a:srgbClr val="FF0000"/>
                </a:solidFill>
              </a:rPr>
              <a:t>は実験値</a:t>
            </a:r>
            <a:endParaRPr kumimoji="1" lang="en-US" altLang="ja-JP" sz="2000" dirty="0">
              <a:solidFill>
                <a:srgbClr val="FF0000"/>
              </a:solidFill>
            </a:endParaRPr>
          </a:p>
          <a:p>
            <a:pPr algn="ctr"/>
            <a:r>
              <a:rPr lang="ja-JP" altLang="en-US" sz="2000" dirty="0">
                <a:solidFill>
                  <a:srgbClr val="0000CC"/>
                </a:solidFill>
              </a:rPr>
              <a:t>青線は解析値</a:t>
            </a:r>
            <a:endParaRPr lang="en-US" altLang="ja-JP" sz="2000" dirty="0">
              <a:solidFill>
                <a:srgbClr val="0000CC"/>
              </a:solidFill>
            </a:endParaRPr>
          </a:p>
          <a:p>
            <a:pPr algn="ctr"/>
            <a:endParaRPr lang="en-US" altLang="ja-JP" sz="2000" dirty="0">
              <a:solidFill>
                <a:srgbClr val="0000CC"/>
              </a:solidFill>
            </a:endParaRPr>
          </a:p>
          <a:p>
            <a:pPr algn="ctr"/>
            <a:endParaRPr lang="en-US" altLang="ja-JP" sz="2000" dirty="0">
              <a:solidFill>
                <a:srgbClr val="0000CC"/>
              </a:solidFill>
            </a:endParaRPr>
          </a:p>
          <a:p>
            <a:pPr algn="ctr"/>
            <a:r>
              <a:rPr lang="ja-JP" altLang="en-US" sz="2000" dirty="0"/>
              <a:t>電源電圧は</a:t>
            </a:r>
            <a:r>
              <a:rPr lang="en-US" altLang="ja-JP" sz="2000" dirty="0"/>
              <a:t>250V</a:t>
            </a:r>
          </a:p>
          <a:p>
            <a:pPr algn="ctr"/>
            <a:endParaRPr lang="en-US" altLang="ja-JP" sz="2000" dirty="0">
              <a:solidFill>
                <a:srgbClr val="0000CC"/>
              </a:solidFill>
            </a:endParaRPr>
          </a:p>
        </p:txBody>
      </p:sp>
    </p:spTree>
    <p:extLst>
      <p:ext uri="{BB962C8B-B14F-4D97-AF65-F5344CB8AC3E}">
        <p14:creationId xmlns:p14="http://schemas.microsoft.com/office/powerpoint/2010/main" val="331663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従来手法の問題点</a:t>
            </a:r>
          </a:p>
        </p:txBody>
      </p:sp>
      <p:sp>
        <p:nvSpPr>
          <p:cNvPr id="3" name="コンテンツ プレースホルダー 2"/>
          <p:cNvSpPr>
            <a:spLocks noGrp="1"/>
          </p:cNvSpPr>
          <p:nvPr>
            <p:ph idx="1"/>
          </p:nvPr>
        </p:nvSpPr>
        <p:spPr/>
        <p:txBody>
          <a:bodyPr/>
          <a:lstStyle/>
          <a:p>
            <a:pPr marL="0" indent="0">
              <a:buNone/>
            </a:pPr>
            <a:r>
              <a:rPr kumimoji="1" lang="ja-JP" altLang="en-US" dirty="0"/>
              <a:t>＜仮説＞</a:t>
            </a:r>
            <a:endParaRPr kumimoji="1" lang="en-US" altLang="ja-JP" dirty="0"/>
          </a:p>
          <a:p>
            <a:pPr marL="0" indent="0" algn="ctr">
              <a:buNone/>
            </a:pPr>
            <a:r>
              <a:rPr kumimoji="1" lang="ja-JP" altLang="en-US" dirty="0"/>
              <a:t>従来手法は</a:t>
            </a:r>
            <a:r>
              <a:rPr kumimoji="1" lang="ja-JP" altLang="en-US" dirty="0">
                <a:solidFill>
                  <a:srgbClr val="FF0000"/>
                </a:solidFill>
              </a:rPr>
              <a:t>電気化学的数理モデル</a:t>
            </a:r>
            <a:r>
              <a:rPr kumimoji="1" lang="ja-JP" altLang="en-US" dirty="0"/>
              <a:t>に問題がある</a:t>
            </a:r>
            <a:endParaRPr kumimoji="1" lang="en-US" altLang="ja-JP" dirty="0"/>
          </a:p>
          <a:p>
            <a:pPr marL="0" indent="0" algn="ctr">
              <a:buNone/>
            </a:pPr>
            <a:endParaRPr kumimoji="1" lang="en-US" altLang="ja-JP" sz="800" dirty="0"/>
          </a:p>
          <a:p>
            <a:pPr marL="0" indent="0">
              <a:buNone/>
            </a:pPr>
            <a:r>
              <a:rPr lang="ja-JP" altLang="en-US" dirty="0"/>
              <a:t>　</a:t>
            </a:r>
            <a:r>
              <a:rPr lang="ja-JP" altLang="en-US" u="sng" dirty="0"/>
              <a:t>４つの電気化学的数理モデル</a:t>
            </a:r>
            <a:r>
              <a:rPr lang="ja-JP" altLang="en-US" dirty="0"/>
              <a:t>：</a:t>
            </a:r>
            <a:endParaRPr lang="en-US" altLang="ja-JP" dirty="0"/>
          </a:p>
          <a:p>
            <a:pPr marL="0" indent="0" algn="ctr">
              <a:buNone/>
            </a:pPr>
            <a:endParaRPr kumimoji="1" lang="en-US" altLang="ja-JP" sz="800" dirty="0"/>
          </a:p>
          <a:p>
            <a:pPr marL="971550" lvl="1" indent="-514350">
              <a:buFont typeface="+mj-lt"/>
              <a:buAutoNum type="arabicPeriod"/>
            </a:pPr>
            <a:r>
              <a:rPr lang="ja-JP" altLang="en-US" dirty="0"/>
              <a:t>アノード分極抵抗モデル　（表面抵抗率一定）</a:t>
            </a:r>
            <a:endParaRPr lang="en-US" altLang="ja-JP" dirty="0"/>
          </a:p>
          <a:p>
            <a:pPr marL="971550" lvl="1" indent="-514350">
              <a:buFont typeface="+mj-lt"/>
              <a:buAutoNum type="arabicPeriod"/>
            </a:pPr>
            <a:r>
              <a:rPr lang="ja-JP" altLang="en-US" dirty="0"/>
              <a:t>カソード分極抵抗モデル　（表面抵抗率一定）</a:t>
            </a:r>
            <a:endParaRPr lang="en-US" altLang="ja-JP" dirty="0"/>
          </a:p>
          <a:p>
            <a:pPr marL="971550" lvl="1" indent="-514350">
              <a:buFont typeface="+mj-lt"/>
              <a:buAutoNum type="arabicPeriod"/>
            </a:pPr>
            <a:r>
              <a:rPr lang="ja-JP" altLang="en-US" dirty="0"/>
              <a:t>塗膜抵抗モデル　　　　　　（塗膜抵抗∝膜厚）</a:t>
            </a:r>
            <a:endParaRPr lang="en-US" altLang="ja-JP" dirty="0"/>
          </a:p>
          <a:p>
            <a:pPr marL="971550" lvl="1" indent="-514350">
              <a:buFont typeface="+mj-lt"/>
              <a:buAutoNum type="arabicPeriod"/>
            </a:pPr>
            <a:r>
              <a:rPr kumimoji="1" lang="ja-JP" altLang="en-US" dirty="0"/>
              <a:t>塗膜析出モデル　　　（膜厚∝クーロン量－</a:t>
            </a:r>
            <a:r>
              <a:rPr lang="ja-JP" altLang="en-US" dirty="0"/>
              <a:t>ロス量</a:t>
            </a:r>
            <a:r>
              <a:rPr kumimoji="1" lang="ja-JP" altLang="en-US" dirty="0"/>
              <a:t>）</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6</a:t>
            </a:fld>
            <a:endParaRPr lang="ja-JP" altLang="en-US" dirty="0"/>
          </a:p>
        </p:txBody>
      </p:sp>
      <p:sp>
        <p:nvSpPr>
          <p:cNvPr id="5" name="テキスト ボックス 4"/>
          <p:cNvSpPr txBox="1"/>
          <p:nvPr/>
        </p:nvSpPr>
        <p:spPr>
          <a:xfrm>
            <a:off x="4716016" y="5247201"/>
            <a:ext cx="3685624" cy="954107"/>
          </a:xfrm>
          <a:prstGeom prst="rect">
            <a:avLst/>
          </a:prstGeom>
          <a:solidFill>
            <a:srgbClr val="DDDDDD"/>
          </a:solidFill>
          <a:ln>
            <a:solidFill>
              <a:schemeClr val="tx1"/>
            </a:solidFill>
          </a:ln>
        </p:spPr>
        <p:txBody>
          <a:bodyPr wrap="none" rtlCol="0">
            <a:spAutoFit/>
          </a:bodyPr>
          <a:lstStyle/>
          <a:p>
            <a:r>
              <a:rPr lang="ja-JP" altLang="en-US" sz="2800" dirty="0">
                <a:solidFill>
                  <a:srgbClr val="0000CC"/>
                </a:solidFill>
              </a:rPr>
              <a:t>単純</a:t>
            </a:r>
            <a:r>
              <a:rPr kumimoji="1" lang="ja-JP" altLang="en-US" sz="2800" dirty="0">
                <a:solidFill>
                  <a:srgbClr val="0000CC"/>
                </a:solidFill>
              </a:rPr>
              <a:t>過ぎて精度が悪い</a:t>
            </a:r>
            <a:endParaRPr kumimoji="1" lang="en-US" altLang="ja-JP" sz="2800" dirty="0">
              <a:solidFill>
                <a:srgbClr val="0000CC"/>
              </a:solidFill>
            </a:endParaRPr>
          </a:p>
          <a:p>
            <a:r>
              <a:rPr kumimoji="1" lang="ja-JP" altLang="en-US" sz="2800" dirty="0">
                <a:solidFill>
                  <a:srgbClr val="0000CC"/>
                </a:solidFill>
              </a:rPr>
              <a:t>のではないか？</a:t>
            </a:r>
          </a:p>
        </p:txBody>
      </p:sp>
      <p:sp>
        <p:nvSpPr>
          <p:cNvPr id="6" name="下矢印 5"/>
          <p:cNvSpPr/>
          <p:nvPr/>
        </p:nvSpPr>
        <p:spPr>
          <a:xfrm rot="10800000">
            <a:off x="6252795" y="4563125"/>
            <a:ext cx="612068" cy="643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3759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研究目的</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a:p>
          <a:p>
            <a:endParaRPr lang="en-US" altLang="ja-JP" dirty="0"/>
          </a:p>
          <a:p>
            <a:endParaRPr kumimoji="1" lang="en-US" altLang="ja-JP" dirty="0"/>
          </a:p>
          <a:p>
            <a:endParaRPr lang="en-US" altLang="ja-JP" dirty="0"/>
          </a:p>
          <a:p>
            <a:pPr marL="0" indent="0">
              <a:buNone/>
            </a:pPr>
            <a:r>
              <a:rPr kumimoji="1" lang="ja-JP" altLang="en-US" dirty="0"/>
              <a:t>＜発表内容＞</a:t>
            </a:r>
            <a:endParaRPr kumimoji="1" lang="en-US" altLang="ja-JP" dirty="0"/>
          </a:p>
          <a:p>
            <a:pPr lvl="1"/>
            <a:r>
              <a:rPr lang="ja-JP" altLang="en-US" dirty="0"/>
              <a:t>一枚板電着実験による電着挙動の詳細な観察</a:t>
            </a:r>
            <a:endParaRPr lang="en-US" altLang="ja-JP" dirty="0"/>
          </a:p>
          <a:p>
            <a:pPr lvl="1"/>
            <a:r>
              <a:rPr kumimoji="1" lang="ja-JP" altLang="en-US" dirty="0"/>
              <a:t>４つの電気化学的数理モデルの構築</a:t>
            </a:r>
            <a:endParaRPr kumimoji="1" lang="en-US" altLang="ja-JP" dirty="0"/>
          </a:p>
          <a:p>
            <a:pPr lvl="1"/>
            <a:r>
              <a:rPr lang="ja-JP" altLang="en-US" dirty="0"/>
              <a:t>新モデルを用いた解析の精度検証</a:t>
            </a:r>
            <a:endParaRPr lang="en-US" altLang="ja-JP" dirty="0"/>
          </a:p>
          <a:p>
            <a:pPr lvl="1"/>
            <a:r>
              <a:rPr lang="ja-JP" altLang="en-US" dirty="0"/>
              <a:t>まとめ</a:t>
            </a:r>
            <a:endParaRPr kumimoji="1" lang="en-US" altLang="ja-JP"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7</a:t>
            </a:fld>
            <a:endParaRPr lang="ja-JP" altLang="en-US" dirty="0"/>
          </a:p>
        </p:txBody>
      </p:sp>
      <p:sp>
        <p:nvSpPr>
          <p:cNvPr id="5" name="テキスト ボックス 4"/>
          <p:cNvSpPr txBox="1"/>
          <p:nvPr/>
        </p:nvSpPr>
        <p:spPr>
          <a:xfrm>
            <a:off x="972254" y="980728"/>
            <a:ext cx="7164142" cy="1569660"/>
          </a:xfrm>
          <a:prstGeom prst="rect">
            <a:avLst/>
          </a:prstGeom>
          <a:solidFill>
            <a:srgbClr val="FFFF00"/>
          </a:solidFill>
          <a:ln w="38100">
            <a:solidFill>
              <a:schemeClr val="tx1"/>
            </a:solidFill>
          </a:ln>
        </p:spPr>
        <p:txBody>
          <a:bodyPr wrap="none" rtlCol="0">
            <a:spAutoFit/>
          </a:bodyPr>
          <a:lstStyle/>
          <a:p>
            <a:pPr algn="ctr"/>
            <a:r>
              <a:rPr lang="ja-JP" altLang="en-US" sz="3200" dirty="0"/>
              <a:t>従来使われて来たものよりも正確な</a:t>
            </a:r>
            <a:endParaRPr lang="en-US" altLang="ja-JP" sz="3200" dirty="0"/>
          </a:p>
          <a:p>
            <a:pPr algn="ctr"/>
            <a:r>
              <a:rPr lang="ja-JP" altLang="en-US" sz="3200" dirty="0">
                <a:solidFill>
                  <a:srgbClr val="FF0000"/>
                </a:solidFill>
              </a:rPr>
              <a:t>電気化学的数理モデルを新たに構築し</a:t>
            </a:r>
            <a:r>
              <a:rPr lang="ja-JP" altLang="en-US" sz="3200" dirty="0"/>
              <a:t>，</a:t>
            </a:r>
            <a:endParaRPr lang="en-US" altLang="ja-JP" sz="3200" dirty="0"/>
          </a:p>
          <a:p>
            <a:pPr algn="ctr"/>
            <a:r>
              <a:rPr lang="ja-JP" altLang="en-US" sz="3200" dirty="0">
                <a:solidFill>
                  <a:srgbClr val="0000CC"/>
                </a:solidFill>
              </a:rPr>
              <a:t>電着塗装シミュレータの</a:t>
            </a:r>
            <a:r>
              <a:rPr kumimoji="1" lang="ja-JP" altLang="en-US" sz="3200" dirty="0">
                <a:solidFill>
                  <a:srgbClr val="0000CC"/>
                </a:solidFill>
              </a:rPr>
              <a:t>精度向上</a:t>
            </a:r>
            <a:r>
              <a:rPr kumimoji="1" lang="ja-JP" altLang="en-US" sz="3200" dirty="0"/>
              <a:t>を図る</a:t>
            </a:r>
          </a:p>
        </p:txBody>
      </p:sp>
    </p:spTree>
    <p:extLst>
      <p:ext uri="{BB962C8B-B14F-4D97-AF65-F5344CB8AC3E}">
        <p14:creationId xmlns:p14="http://schemas.microsoft.com/office/powerpoint/2010/main" val="83759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endParaRPr lang="en-US" altLang="ja-JP" sz="4000" dirty="0"/>
          </a:p>
          <a:p>
            <a:pPr marL="0" indent="0">
              <a:buNone/>
            </a:pPr>
            <a:endParaRPr lang="en-US" altLang="ja-JP" sz="4000" dirty="0"/>
          </a:p>
          <a:p>
            <a:pPr marL="0" lvl="1" indent="0" algn="ctr">
              <a:buNone/>
            </a:pPr>
            <a:endParaRPr lang="en-US" altLang="ja-JP" sz="2400" dirty="0"/>
          </a:p>
          <a:p>
            <a:pPr marL="0" lvl="1" indent="0" algn="ctr">
              <a:buNone/>
            </a:pPr>
            <a:r>
              <a:rPr lang="ja-JP" altLang="en-US" sz="4000" dirty="0"/>
              <a:t>一枚板電着実験による</a:t>
            </a:r>
            <a:endParaRPr lang="en-US" altLang="ja-JP" sz="4000" dirty="0"/>
          </a:p>
          <a:p>
            <a:pPr marL="0" lvl="1" indent="0" algn="ctr">
              <a:buNone/>
            </a:pPr>
            <a:r>
              <a:rPr lang="ja-JP" altLang="en-US" sz="4000" dirty="0"/>
              <a:t>電着挙動の詳細な観察</a:t>
            </a:r>
            <a:endParaRPr lang="en-US" altLang="ja-JP" sz="4000" dirty="0"/>
          </a:p>
          <a:p>
            <a:pPr marL="0" indent="0" algn="ctr">
              <a:buNone/>
            </a:pPr>
            <a:endParaRPr kumimoji="1" lang="ja-JP" altLang="en-US" sz="4000"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8</a:t>
            </a:fld>
            <a:endParaRPr lang="ja-JP" altLang="en-US" dirty="0"/>
          </a:p>
        </p:txBody>
      </p:sp>
    </p:spTree>
    <p:extLst>
      <p:ext uri="{BB962C8B-B14F-4D97-AF65-F5344CB8AC3E}">
        <p14:creationId xmlns:p14="http://schemas.microsoft.com/office/powerpoint/2010/main" val="212652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実験概要</a:t>
            </a:r>
          </a:p>
        </p:txBody>
      </p:sp>
      <p:sp>
        <p:nvSpPr>
          <p:cNvPr id="3" name="コンテンツ プレースホルダー 2"/>
          <p:cNvSpPr>
            <a:spLocks noGrp="1"/>
          </p:cNvSpPr>
          <p:nvPr>
            <p:ph idx="1"/>
          </p:nvPr>
        </p:nvSpPr>
        <p:spPr>
          <a:xfrm>
            <a:off x="3995936" y="623888"/>
            <a:ext cx="5148064" cy="5757862"/>
          </a:xfrm>
        </p:spPr>
        <p:txBody>
          <a:bodyPr/>
          <a:lstStyle/>
          <a:p>
            <a:r>
              <a:rPr lang="ja-JP" altLang="en-US" sz="2800" dirty="0"/>
              <a:t>一般的な自動車電着塗料</a:t>
            </a:r>
            <a:br>
              <a:rPr lang="en-US" altLang="ja-JP" sz="2800" dirty="0"/>
            </a:br>
            <a:r>
              <a:rPr lang="ja-JP" altLang="en-US" sz="2800" dirty="0"/>
              <a:t>（日本ペイント社製）</a:t>
            </a:r>
            <a:endParaRPr lang="en-US" altLang="ja-JP" sz="2800" dirty="0"/>
          </a:p>
          <a:p>
            <a:r>
              <a:rPr lang="ja-JP" altLang="en-US" sz="2800" dirty="0"/>
              <a:t>一枚の</a:t>
            </a:r>
            <a:r>
              <a:rPr lang="en-US" altLang="ja-JP" sz="2800" dirty="0"/>
              <a:t>SPCC</a:t>
            </a:r>
            <a:r>
              <a:rPr lang="ja-JP" altLang="en-US" sz="2800" dirty="0"/>
              <a:t>鋼板を電着</a:t>
            </a:r>
            <a:endParaRPr lang="en-US" altLang="ja-JP" sz="2800" dirty="0"/>
          </a:p>
          <a:p>
            <a:r>
              <a:rPr lang="ja-JP" altLang="en-US" sz="2800" dirty="0"/>
              <a:t>アノードは</a:t>
            </a:r>
            <a:r>
              <a:rPr lang="en-US" altLang="ja-JP" sz="2800" dirty="0"/>
              <a:t>SUS304</a:t>
            </a:r>
            <a:r>
              <a:rPr lang="ja-JP" altLang="en-US" sz="2800" dirty="0"/>
              <a:t>の円筒</a:t>
            </a:r>
            <a:endParaRPr lang="en-US" altLang="ja-JP" sz="2800" dirty="0"/>
          </a:p>
          <a:p>
            <a:r>
              <a:rPr lang="ja-JP" altLang="en-US" sz="2800" dirty="0">
                <a:uFill>
                  <a:solidFill>
                    <a:srgbClr val="FF0000"/>
                  </a:solidFill>
                </a:uFill>
              </a:rPr>
              <a:t>温度一定（３０℃）</a:t>
            </a:r>
            <a:endParaRPr lang="en-US" altLang="ja-JP" sz="2800" dirty="0">
              <a:uFill>
                <a:solidFill>
                  <a:srgbClr val="FF0000"/>
                </a:solidFill>
              </a:uFill>
            </a:endParaRPr>
          </a:p>
          <a:p>
            <a:r>
              <a:rPr lang="ja-JP" altLang="en-US" sz="2800" dirty="0">
                <a:uFill>
                  <a:solidFill>
                    <a:srgbClr val="FF0000"/>
                  </a:solidFill>
                </a:uFill>
              </a:rPr>
              <a:t>撹拌速度一定</a:t>
            </a:r>
            <a:endParaRPr lang="en-US" altLang="ja-JP" sz="2800" dirty="0">
              <a:uFill>
                <a:solidFill>
                  <a:srgbClr val="FF0000"/>
                </a:solidFill>
              </a:uFill>
            </a:endParaRPr>
          </a:p>
          <a:p>
            <a:r>
              <a:rPr lang="ja-JP" altLang="en-US" sz="2800" dirty="0">
                <a:uFill>
                  <a:solidFill>
                    <a:srgbClr val="FF0000"/>
                  </a:solidFill>
                </a:uFill>
              </a:rPr>
              <a:t>実験中にアノード表面電位と</a:t>
            </a:r>
            <a:br>
              <a:rPr lang="en-US" altLang="ja-JP" sz="2800" dirty="0">
                <a:uFill>
                  <a:solidFill>
                    <a:srgbClr val="FF0000"/>
                  </a:solidFill>
                </a:uFill>
              </a:rPr>
            </a:br>
            <a:r>
              <a:rPr lang="ja-JP" altLang="en-US" sz="2800" dirty="0">
                <a:uFill>
                  <a:solidFill>
                    <a:srgbClr val="FF0000"/>
                  </a:solidFill>
                </a:uFill>
              </a:rPr>
              <a:t>電流を計測</a:t>
            </a:r>
            <a:endParaRPr lang="en-US" altLang="ja-JP" sz="2800" dirty="0">
              <a:uFill>
                <a:solidFill>
                  <a:srgbClr val="FF0000"/>
                </a:solidFill>
              </a:uFill>
            </a:endParaRPr>
          </a:p>
          <a:p>
            <a:r>
              <a:rPr lang="ja-JP" altLang="en-US" sz="2800" dirty="0">
                <a:uFill>
                  <a:solidFill>
                    <a:srgbClr val="FF0000"/>
                  </a:solidFill>
                </a:uFill>
              </a:rPr>
              <a:t>実験終了時に塗膜重量と膜厚を計測</a:t>
            </a:r>
            <a:endParaRPr lang="en-US" altLang="ja-JP" sz="2800" dirty="0">
              <a:solidFill>
                <a:srgbClr val="FF0000"/>
              </a:solidFill>
              <a:uFill>
                <a:solidFill>
                  <a:srgbClr val="FF0000"/>
                </a:solidFill>
              </a:uFill>
            </a:endParaRPr>
          </a:p>
          <a:p>
            <a:r>
              <a:rPr lang="ja-JP" altLang="en-US" sz="2800" dirty="0">
                <a:uFill>
                  <a:solidFill>
                    <a:srgbClr val="FF0000"/>
                  </a:solidFill>
                </a:uFill>
              </a:rPr>
              <a:t>電源電圧</a:t>
            </a:r>
            <a:r>
              <a:rPr lang="ja-JP" altLang="en-US" sz="2800" dirty="0"/>
              <a:t>と</a:t>
            </a:r>
            <a:r>
              <a:rPr lang="ja-JP" altLang="en-US" sz="2800" dirty="0">
                <a:uFill>
                  <a:solidFill>
                    <a:srgbClr val="FF0000"/>
                  </a:solidFill>
                </a:uFill>
              </a:rPr>
              <a:t>通電時間を様々に変える</a:t>
            </a:r>
            <a:endParaRPr lang="en-US" altLang="ja-JP" sz="2800" dirty="0"/>
          </a:p>
          <a:p>
            <a:pPr marL="0" indent="0">
              <a:buNone/>
            </a:pPr>
            <a:endParaRPr lang="en-US" altLang="ja-JP" sz="2800" dirty="0"/>
          </a:p>
          <a:p>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9</a:t>
            </a:fld>
            <a:endParaRPr lang="ja-JP" altLang="en-US" dirty="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9704" r="12666" b="22889"/>
          <a:stretch/>
        </p:blipFill>
        <p:spPr>
          <a:xfrm>
            <a:off x="-68952" y="836712"/>
            <a:ext cx="3992880" cy="5288280"/>
          </a:xfrm>
          <a:prstGeom prst="rect">
            <a:avLst/>
          </a:prstGeom>
        </p:spPr>
      </p:pic>
      <p:sp>
        <p:nvSpPr>
          <p:cNvPr id="8" name="テキスト ボックス 7"/>
          <p:cNvSpPr txBox="1"/>
          <p:nvPr/>
        </p:nvSpPr>
        <p:spPr>
          <a:xfrm>
            <a:off x="2267744" y="4355231"/>
            <a:ext cx="512961" cy="307777"/>
          </a:xfrm>
          <a:prstGeom prst="rect">
            <a:avLst/>
          </a:prstGeom>
          <a:solidFill>
            <a:schemeClr val="bg1">
              <a:alpha val="50000"/>
            </a:schemeClr>
          </a:solidFill>
        </p:spPr>
        <p:txBody>
          <a:bodyPr wrap="none" lIns="0" tIns="0" rIns="0" bIns="0" rtlCol="0">
            <a:spAutoFit/>
          </a:bodyPr>
          <a:lstStyle/>
          <a:p>
            <a:r>
              <a:rPr kumimoji="1" lang="ja-JP" altLang="en-US" sz="2000" dirty="0"/>
              <a:t>塗料</a:t>
            </a:r>
          </a:p>
        </p:txBody>
      </p:sp>
      <p:sp>
        <p:nvSpPr>
          <p:cNvPr id="9" name="テキスト ボックス 8"/>
          <p:cNvSpPr txBox="1"/>
          <p:nvPr/>
        </p:nvSpPr>
        <p:spPr>
          <a:xfrm>
            <a:off x="359532" y="2561419"/>
            <a:ext cx="846386" cy="615553"/>
          </a:xfrm>
          <a:prstGeom prst="rect">
            <a:avLst/>
          </a:prstGeom>
          <a:solidFill>
            <a:schemeClr val="bg1">
              <a:alpha val="50000"/>
            </a:schemeClr>
          </a:solidFill>
        </p:spPr>
        <p:txBody>
          <a:bodyPr wrap="none" lIns="0" tIns="0" rIns="0" bIns="0" rtlCol="0">
            <a:spAutoFit/>
          </a:bodyPr>
          <a:lstStyle/>
          <a:p>
            <a:pPr algn="ctr"/>
            <a:r>
              <a:rPr lang="ja-JP" altLang="en-US" sz="2000" dirty="0"/>
              <a:t>カソード</a:t>
            </a:r>
            <a:endParaRPr lang="en-US" altLang="ja-JP" sz="2000" dirty="0"/>
          </a:p>
          <a:p>
            <a:pPr algn="ctr"/>
            <a:r>
              <a:rPr lang="ja-JP" altLang="en-US" sz="2000" dirty="0"/>
              <a:t>一枚板</a:t>
            </a:r>
            <a:endParaRPr lang="en-US" altLang="ja-JP" sz="2000" dirty="0"/>
          </a:p>
        </p:txBody>
      </p:sp>
      <p:cxnSp>
        <p:nvCxnSpPr>
          <p:cNvPr id="6" name="直線コネクタ 5"/>
          <p:cNvCxnSpPr/>
          <p:nvPr/>
        </p:nvCxnSpPr>
        <p:spPr>
          <a:xfrm flipV="1">
            <a:off x="1547664" y="1268760"/>
            <a:ext cx="0" cy="792088"/>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547664" y="1268760"/>
            <a:ext cx="432048"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123728" y="1268760"/>
            <a:ext cx="1080120"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203848" y="1268760"/>
            <a:ext cx="0" cy="324036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123728" y="980728"/>
            <a:ext cx="0" cy="684076"/>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979712" y="1124744"/>
            <a:ext cx="0" cy="36004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591760" y="5261719"/>
            <a:ext cx="856004" cy="615553"/>
          </a:xfrm>
          <a:prstGeom prst="rect">
            <a:avLst/>
          </a:prstGeom>
          <a:solidFill>
            <a:schemeClr val="bg1">
              <a:alpha val="50000"/>
            </a:schemeClr>
          </a:solidFill>
        </p:spPr>
        <p:txBody>
          <a:bodyPr wrap="none" lIns="0" tIns="0" rIns="0" bIns="0" rtlCol="0">
            <a:spAutoFit/>
          </a:bodyPr>
          <a:lstStyle/>
          <a:p>
            <a:pPr algn="ctr"/>
            <a:r>
              <a:rPr lang="ja-JP" altLang="en-US" sz="2000" dirty="0"/>
              <a:t>アノード</a:t>
            </a:r>
            <a:endParaRPr lang="en-US" altLang="ja-JP" sz="2000" dirty="0"/>
          </a:p>
          <a:p>
            <a:pPr algn="ctr"/>
            <a:r>
              <a:rPr lang="ja-JP" altLang="en-US" sz="2000" dirty="0"/>
              <a:t>円筒</a:t>
            </a:r>
            <a:endParaRPr lang="en-US" altLang="ja-JP" sz="2000" dirty="0"/>
          </a:p>
        </p:txBody>
      </p:sp>
    </p:spTree>
    <p:extLst>
      <p:ext uri="{BB962C8B-B14F-4D97-AF65-F5344CB8AC3E}">
        <p14:creationId xmlns:p14="http://schemas.microsoft.com/office/powerpoint/2010/main" val="2014948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85AB2532-45B3-42F0-9A0D-DC88243DE59F"/>
  <p:tag name="ISPRING_CMI5_LAUNCH_METHOD" val="any window"/>
  <p:tag name="ISPRING_SCORM_ENDPOINT" val="&lt;endpoint&gt;&lt;enable&gt;0&lt;/enable&gt;&lt;lrs&gt;http://&lt;/lrs&gt;&lt;auth&gt;0&lt;/auth&gt;&lt;login&gt;&lt;/login&gt;&lt;password&gt;&lt;/password&gt;&lt;key&gt;&lt;/key&gt;&lt;name&gt;&lt;/name&gt;&lt;email&gt;&lt;/email&gt;&lt;/endpoint&gt;&#10;"/>
  <p:tag name="ISPRING_SCORM_RATE_SLIDES" val="1"/>
  <p:tag name="ISPRINGCLOUDFOLDERID" val="1"/>
  <p:tag name="ISPRINGONLINEFOLDERID" val="1"/>
  <p:tag name="ISPRING_OUTPUT_FOLDER" val="[[&quot;0\uFFFD\u0016\uFFFD{EE42B3B6-3D5D-4190-BC94-BBF25F07017C}&quot;,&quot;Z:\\_yuki\\public_html\\slid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advancedSettings&quot;:{&quot;enableTextAllocation&quot;:&quot;T_TRUE&quot;,&quot;viewingFromLocalDrive&quot;:&quot;T_TRUE&quot;,&quot;contentScale&quot;:75,&quot;contentScaleMode&quot;:&quot;FIT_TO_WINDOW&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 name="ISPRING_SCORM_PASSING_SCORE" val="100.000000"/>
  <p:tag name="ISPRING_PRESENTATION_TITLE" val="jcot2012-slide"/>
  <p:tag name="ISPRING_FIRST_PUBLISH" val="1"/>
</p:tagLst>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MS PGothic"/>
        <a:ea typeface="MS PGothic"/>
        <a:cs typeface=""/>
      </a:majorFont>
      <a:minorFont>
        <a:latin typeface="MS PGothic"/>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26805</TotalTime>
  <Words>3131</Words>
  <Application>Microsoft Office PowerPoint</Application>
  <PresentationFormat>画面に合わせる (4:3)</PresentationFormat>
  <Paragraphs>735</Paragraphs>
  <Slides>49</Slides>
  <Notes>49</Notes>
  <HiddenSlides>0</HiddenSlides>
  <MMClips>3</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49</vt:i4>
      </vt:variant>
    </vt:vector>
  </HeadingPairs>
  <TitlesOfParts>
    <vt:vector size="58" baseType="lpstr">
      <vt:lpstr>MS PGothic</vt:lpstr>
      <vt:lpstr>MS Gothic</vt:lpstr>
      <vt:lpstr>Arial</vt:lpstr>
      <vt:lpstr>Calibri</vt:lpstr>
      <vt:lpstr>Cambria Math</vt:lpstr>
      <vt:lpstr>Century</vt:lpstr>
      <vt:lpstr>Symbol</vt:lpstr>
      <vt:lpstr>Wingdings</vt:lpstr>
      <vt:lpstr>デザインの設定</vt:lpstr>
      <vt:lpstr>電着塗装シミュレーションのための 塗膜析出モデルに関する 基礎的研究</vt:lpstr>
      <vt:lpstr>研究背景</vt:lpstr>
      <vt:lpstr>従来研究</vt:lpstr>
      <vt:lpstr>従来研究の代表的な解析例</vt:lpstr>
      <vt:lpstr>従来研究の代表的な解析例</vt:lpstr>
      <vt:lpstr>従来手法の問題点</vt:lpstr>
      <vt:lpstr>研究目的</vt:lpstr>
      <vt:lpstr>PowerPoint プレゼンテーション</vt:lpstr>
      <vt:lpstr>実験概要</vt:lpstr>
      <vt:lpstr>１．標準的な電圧時刻歴を与えた実験</vt:lpstr>
      <vt:lpstr>１．標準的な電圧時刻歴を与えた実験</vt:lpstr>
      <vt:lpstr>１．標準的な電圧時刻歴を与えた実験</vt:lpstr>
      <vt:lpstr>２．急激な電源電圧変化を与えた実験</vt:lpstr>
      <vt:lpstr>２．急激な電源電圧変化を与えた実験</vt:lpstr>
      <vt:lpstr>２．急激な電源電圧変化を与えた実験</vt:lpstr>
      <vt:lpstr>塗膜析出に関する実験的知見のまとめ</vt:lpstr>
      <vt:lpstr>塗膜析出のイメージ</vt:lpstr>
      <vt:lpstr>塗膜析出のイメージ</vt:lpstr>
      <vt:lpstr>塗膜析出のイメージ</vt:lpstr>
      <vt:lpstr>PowerPoint プレゼンテーション</vt:lpstr>
      <vt:lpstr>一枚板電着の等価回路</vt:lpstr>
      <vt:lpstr>１．アノード分極抵抗モデル</vt:lpstr>
      <vt:lpstr>２．カソード分極抵抗モデル</vt:lpstr>
      <vt:lpstr>３．塗膜抵抗モデル</vt:lpstr>
      <vt:lpstr>４．塗膜析出モデル</vt:lpstr>
      <vt:lpstr>PowerPoint プレゼンテーション</vt:lpstr>
      <vt:lpstr>一枚板電着の解析例</vt:lpstr>
      <vt:lpstr>電流密度時刻歴のアニメーション</vt:lpstr>
      <vt:lpstr>結果比較（電流密度）</vt:lpstr>
      <vt:lpstr>結果比較（膜厚）</vt:lpstr>
      <vt:lpstr>４枚BOXの解析例</vt:lpstr>
      <vt:lpstr>電流密度のアニメーション</vt:lpstr>
      <vt:lpstr>４枚BOXの解析結果（電流密度）</vt:lpstr>
      <vt:lpstr>４枚BOXの解析結果（電流密度）</vt:lpstr>
      <vt:lpstr>４枚BOXの解析結果（電流密度）</vt:lpstr>
      <vt:lpstr>４枚BOXの解析結果（電流密度）</vt:lpstr>
      <vt:lpstr>膜厚のアニメーション</vt:lpstr>
      <vt:lpstr>４枚BOXの解析結果（膜厚）</vt:lpstr>
      <vt:lpstr>撹拌速度依存性の検証（析出効率）</vt:lpstr>
      <vt:lpstr>PowerPoint プレゼンテーション</vt:lpstr>
      <vt:lpstr>まとめ／今後の予定</vt:lpstr>
      <vt:lpstr>PowerPoint プレゼンテーション</vt:lpstr>
      <vt:lpstr>撹拌速度依存性の原因</vt:lpstr>
      <vt:lpstr>電流密度時刻歴</vt:lpstr>
      <vt:lpstr>参考‐塗膜析出（従来モデル）</vt:lpstr>
      <vt:lpstr>クーロン効率</vt:lpstr>
      <vt:lpstr>実験結果と従来の塗膜抵抗モデル</vt:lpstr>
      <vt:lpstr>実験結果（塗膜の電気抵抗率）</vt:lpstr>
      <vt:lpstr>撹拌速度依存性の検証（電流密度）</vt:lpstr>
    </vt:vector>
  </TitlesOfParts>
  <Company>みずほ情報総研</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jcot2012-slide</dc:title>
  <dc:creator/>
  <cp:lastModifiedBy>T20190041572</cp:lastModifiedBy>
  <cp:revision>1153</cp:revision>
  <dcterms:created xsi:type="dcterms:W3CDTF">2007-11-22T18:02:40Z</dcterms:created>
  <dcterms:modified xsi:type="dcterms:W3CDTF">2024-04-09T03:46:34Z</dcterms:modified>
</cp:coreProperties>
</file>