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9"/>
  </p:notesMasterIdLst>
  <p:handoutMasterIdLst>
    <p:handoutMasterId r:id="rId30"/>
  </p:handoutMasterIdLst>
  <p:sldIdLst>
    <p:sldId id="469" r:id="rId2"/>
    <p:sldId id="756" r:id="rId3"/>
    <p:sldId id="757" r:id="rId4"/>
    <p:sldId id="721" r:id="rId5"/>
    <p:sldId id="758" r:id="rId6"/>
    <p:sldId id="759" r:id="rId7"/>
    <p:sldId id="822" r:id="rId8"/>
    <p:sldId id="481" r:id="rId9"/>
    <p:sldId id="766" r:id="rId10"/>
    <p:sldId id="761" r:id="rId11"/>
    <p:sldId id="762" r:id="rId12"/>
    <p:sldId id="770" r:id="rId13"/>
    <p:sldId id="669" r:id="rId14"/>
    <p:sldId id="828" r:id="rId15"/>
    <p:sldId id="829" r:id="rId16"/>
    <p:sldId id="830" r:id="rId17"/>
    <p:sldId id="831" r:id="rId18"/>
    <p:sldId id="832" r:id="rId19"/>
    <p:sldId id="833" r:id="rId20"/>
    <p:sldId id="834" r:id="rId21"/>
    <p:sldId id="845" r:id="rId22"/>
    <p:sldId id="846" r:id="rId23"/>
    <p:sldId id="847" r:id="rId24"/>
    <p:sldId id="848" r:id="rId25"/>
    <p:sldId id="683" r:id="rId26"/>
    <p:sldId id="682" r:id="rId27"/>
    <p:sldId id="746" r:id="rId28"/>
  </p:sldIdLst>
  <p:sldSz cx="9144000" cy="6858000" type="screen4x3"/>
  <p:notesSz cx="9971088" cy="6823075"/>
  <p:custDataLst>
    <p:tags r:id="rId31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0000CC"/>
    <a:srgbClr val="00CC88"/>
    <a:srgbClr val="FF00FF"/>
    <a:srgbClr val="FF9900"/>
    <a:srgbClr val="FFFF80"/>
    <a:srgbClr val="FF0000"/>
    <a:srgbClr val="4DFFC4"/>
    <a:srgbClr val="666699"/>
    <a:srgbClr val="EDF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88252" autoAdjust="0"/>
  </p:normalViewPr>
  <p:slideViewPr>
    <p:cSldViewPr>
      <p:cViewPr varScale="1">
        <p:scale>
          <a:sx n="100" d="100"/>
          <a:sy n="100" d="100"/>
        </p:scale>
        <p:origin x="72" y="4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117" d="100"/>
          <a:sy n="117" d="100"/>
        </p:scale>
        <p:origin x="564" y="108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/>
              <a:t>2017/8/2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48325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5A802-9E04-459A-9DBB-836DB47BD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2017/8/2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41207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09267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04084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556981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3474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884625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836367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478622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766468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64460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67153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571356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664843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634613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758083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67674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78276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33221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04957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58533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16068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86118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06115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78287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>
            <a:lvl1pPr>
              <a:defRPr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 smtClean="0"/>
              <a:t>マスタ サブタイトルの書式設定</a:t>
            </a:r>
            <a:endParaRPr lang="ja-JP" altLang="en-US" dirty="0"/>
          </a:p>
        </p:txBody>
      </p:sp>
      <p:sp>
        <p:nvSpPr>
          <p:cNvPr id="6" name="スライド番号プレースホルダー 4"/>
          <p:cNvSpPr txBox="1">
            <a:spLocks/>
          </p:cNvSpPr>
          <p:nvPr userDrawn="1"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4097568" y="6402186"/>
              <a:ext cx="928707" cy="2730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36000" tIns="36000" rIns="36000" bIns="36000" anchor="ctr" anchorCtr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ja-JP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ICCM2017</a:t>
              </a:r>
              <a:endParaRPr kumimoji="0" lang="en-GB" altLang="ja-JP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accent2"/>
          </a:solidFill>
          <a:latin typeface="Comic Sans MS" panose="030F0702030302020204" pitchFamily="66" charset="0"/>
          <a:ea typeface="Arial Unicode MS" pitchFamily="50" charset="-128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32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4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wmf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wmf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avi"/><Relationship Id="rId7" Type="http://schemas.openxmlformats.org/officeDocument/2006/relationships/image" Target="../media/image6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0" y="1736812"/>
            <a:ext cx="9144000" cy="2870212"/>
          </a:xfrm>
        </p:spPr>
        <p:txBody>
          <a:bodyPr>
            <a:noAutofit/>
          </a:bodyPr>
          <a:lstStyle/>
          <a:p>
            <a:r>
              <a:rPr lang="en-US" altLang="ja-JP" sz="3600" dirty="0">
                <a:solidFill>
                  <a:srgbClr val="0000CC"/>
                </a:solidFill>
              </a:rPr>
              <a:t> </a:t>
            </a:r>
            <a:r>
              <a:rPr lang="en-US" altLang="ja-JP" sz="3600" dirty="0" smtClean="0">
                <a:solidFill>
                  <a:srgbClr val="0000CC"/>
                </a:solidFill>
              </a:rPr>
              <a:t>Accurate </a:t>
            </a:r>
            <a:r>
              <a:rPr lang="en-US" altLang="ja-JP" sz="3600" dirty="0" smtClean="0">
                <a:solidFill>
                  <a:srgbClr val="C00000"/>
                </a:solidFill>
              </a:rPr>
              <a:t>viscoelastic</a:t>
            </a:r>
            <a:r>
              <a:rPr lang="en-US" altLang="ja-JP" sz="3600" dirty="0" smtClean="0">
                <a:solidFill>
                  <a:srgbClr val="0000CC"/>
                </a:solidFill>
              </a:rPr>
              <a:t> large deformation</a:t>
            </a:r>
            <a:br>
              <a:rPr lang="en-US" altLang="ja-JP" sz="3600" dirty="0" smtClean="0">
                <a:solidFill>
                  <a:srgbClr val="0000CC"/>
                </a:solidFill>
              </a:rPr>
            </a:br>
            <a:r>
              <a:rPr lang="en-US" altLang="ja-JP" sz="3600" dirty="0" smtClean="0">
                <a:solidFill>
                  <a:srgbClr val="0000CC"/>
                </a:solidFill>
              </a:rPr>
              <a:t>analysis using F-bar </a:t>
            </a:r>
            <a:r>
              <a:rPr lang="en-US" altLang="ja-JP" sz="3600" dirty="0">
                <a:solidFill>
                  <a:srgbClr val="0000CC"/>
                </a:solidFill>
              </a:rPr>
              <a:t>aided edge-based </a:t>
            </a:r>
            <a:r>
              <a:rPr lang="en-US" altLang="ja-JP" sz="3600" dirty="0" smtClean="0">
                <a:solidFill>
                  <a:srgbClr val="0000CC"/>
                </a:solidFill>
              </a:rPr>
              <a:t/>
            </a:r>
            <a:br>
              <a:rPr lang="en-US" altLang="ja-JP" sz="3600" dirty="0" smtClean="0">
                <a:solidFill>
                  <a:srgbClr val="0000CC"/>
                </a:solidFill>
              </a:rPr>
            </a:br>
            <a:r>
              <a:rPr lang="en-US" altLang="ja-JP" sz="3600" dirty="0" smtClean="0">
                <a:solidFill>
                  <a:srgbClr val="0000CC"/>
                </a:solidFill>
              </a:rPr>
              <a:t>smoothed </a:t>
            </a:r>
            <a:r>
              <a:rPr lang="en-US" altLang="ja-JP" sz="3600" dirty="0">
                <a:solidFill>
                  <a:srgbClr val="0000CC"/>
                </a:solidFill>
              </a:rPr>
              <a:t>finite element </a:t>
            </a:r>
            <a:r>
              <a:rPr lang="en-US" altLang="ja-JP" sz="3600" dirty="0" smtClean="0">
                <a:solidFill>
                  <a:srgbClr val="0000CC"/>
                </a:solidFill>
              </a:rPr>
              <a:t>method</a:t>
            </a:r>
            <a:br>
              <a:rPr lang="en-US" altLang="ja-JP" sz="3600" dirty="0" smtClean="0">
                <a:solidFill>
                  <a:srgbClr val="0000CC"/>
                </a:solidFill>
              </a:rPr>
            </a:br>
            <a:r>
              <a:rPr lang="en-US" altLang="ja-JP" sz="3600" dirty="0" smtClean="0">
                <a:solidFill>
                  <a:srgbClr val="0000CC"/>
                </a:solidFill>
              </a:rPr>
              <a:t>for 4-node </a:t>
            </a:r>
            <a:r>
              <a:rPr lang="en-US" altLang="ja-JP" sz="3600" dirty="0">
                <a:solidFill>
                  <a:srgbClr val="0000CC"/>
                </a:solidFill>
              </a:rPr>
              <a:t>tetrahedral </a:t>
            </a:r>
            <a:r>
              <a:rPr lang="en-US" altLang="ja-JP" sz="3600" dirty="0" smtClean="0">
                <a:solidFill>
                  <a:srgbClr val="0000CC"/>
                </a:solidFill>
              </a:rPr>
              <a:t>meshes</a:t>
            </a:r>
            <a:br>
              <a:rPr lang="en-US" altLang="ja-JP" sz="3600" dirty="0" smtClean="0">
                <a:solidFill>
                  <a:srgbClr val="0000CC"/>
                </a:solidFill>
              </a:rPr>
            </a:br>
            <a:r>
              <a:rPr lang="en-US" altLang="ja-JP" sz="3200" dirty="0">
                <a:solidFill>
                  <a:schemeClr val="tx1"/>
                </a:solidFill>
              </a:rPr>
              <a:t>(F-barES-FEM-T4)</a:t>
            </a:r>
            <a:endParaRPr kumimoji="1" lang="ja-JP" altLang="en-US" sz="3200" b="1" dirty="0">
              <a:solidFill>
                <a:srgbClr val="FF00FF"/>
              </a:solidFill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1371600" y="4617132"/>
            <a:ext cx="6400800" cy="1080120"/>
          </a:xfrm>
        </p:spPr>
        <p:txBody>
          <a:bodyPr anchor="b"/>
          <a:lstStyle/>
          <a:p>
            <a:r>
              <a:rPr lang="en-US" altLang="zh-TW" sz="2400" b="1" u="sng" dirty="0" smtClean="0"/>
              <a:t>Yuki ONISHI</a:t>
            </a:r>
            <a:r>
              <a:rPr lang="en-US" altLang="zh-TW" sz="2400" b="1" dirty="0" smtClean="0"/>
              <a:t>, </a:t>
            </a:r>
            <a:r>
              <a:rPr lang="en-US" altLang="zh-TW" sz="2400" b="1" dirty="0" err="1" smtClean="0"/>
              <a:t>Ryoya</a:t>
            </a:r>
            <a:r>
              <a:rPr lang="en-US" altLang="zh-TW" sz="2400" b="1" dirty="0" smtClean="0"/>
              <a:t> IIDA, Kenji AMAYA</a:t>
            </a:r>
            <a:br>
              <a:rPr lang="en-US" altLang="zh-TW" sz="2400" b="1" dirty="0" smtClean="0"/>
            </a:br>
            <a:r>
              <a:rPr lang="en-US" altLang="zh-TW" sz="2400" b="1" dirty="0" smtClean="0"/>
              <a:t>Tokyo Institute of Technology, Japan</a:t>
            </a:r>
            <a:endParaRPr lang="zh-TW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0" y="6626225"/>
            <a:ext cx="1055688" cy="196850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958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dirty="0" smtClean="0"/>
              <a:t>1. Brief of </a:t>
            </a:r>
            <a:r>
              <a:rPr kumimoji="1" lang="en-US" altLang="ja-JP" sz="3200" dirty="0" smtClean="0">
                <a:solidFill>
                  <a:srgbClr val="FF0000"/>
                </a:solidFill>
              </a:rPr>
              <a:t>Edge</a:t>
            </a:r>
            <a:r>
              <a:rPr kumimoji="1" lang="en-US" altLang="ja-JP" sz="3200" dirty="0" smtClean="0"/>
              <a:t>-based S-FEM (</a:t>
            </a:r>
            <a:r>
              <a:rPr kumimoji="1" lang="en-US" altLang="ja-JP" sz="3200" dirty="0" smtClean="0">
                <a:solidFill>
                  <a:srgbClr val="FF0000"/>
                </a:solidFill>
              </a:rPr>
              <a:t>ES-FEM</a:t>
            </a:r>
            <a:r>
              <a:rPr kumimoji="1" lang="en-US" altLang="ja-JP" sz="3200" dirty="0" smtClean="0"/>
              <a:t>)</a:t>
            </a:r>
            <a:endParaRPr kumimoji="1" lang="ja-JP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 smtClean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 smtClean="0"/>
                  <a:t> </a:t>
                </a:r>
                <a:r>
                  <a:rPr lang="en-US" altLang="ja-JP" sz="2400" dirty="0" smtClean="0"/>
                  <a:t>at each element as usual.</a:t>
                </a:r>
                <a:endParaRPr lang="en-US" altLang="ja-JP" sz="2400" dirty="0"/>
              </a:p>
              <a:p>
                <a:r>
                  <a:rPr lang="en-US" altLang="ja-JP" sz="2400" dirty="0" smtClean="0"/>
                  <a:t>Distribute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 smtClean="0"/>
                  <a:t> </a:t>
                </a:r>
                <a:r>
                  <a:rPr lang="en-US" altLang="ja-JP" sz="2400" dirty="0" smtClean="0"/>
                  <a:t>to the connecting 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edges</a:t>
                </a:r>
                <a:r>
                  <a:rPr lang="en-US" altLang="ja-JP" sz="2400" dirty="0" smtClean="0"/>
                  <a:t> with area weight</a:t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and build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 smtClean="0"/>
                  <a:t> </a:t>
                </a:r>
                <a:r>
                  <a:rPr lang="en-US" altLang="ja-JP" sz="2400" dirty="0" smtClean="0"/>
                  <a:t>.</a:t>
                </a:r>
                <a:endParaRPr lang="en-US" altLang="ja-JP" sz="2400" dirty="0"/>
              </a:p>
              <a:p>
                <a:r>
                  <a:rPr lang="en-US" altLang="ja-JP" sz="2400" dirty="0" smtClean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{"/>
                        <m:endChr m:val="}"/>
                        <m:ctrlPr>
                          <a:rPr lang="en-US" altLang="ja-JP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ja-JP" sz="2400" dirty="0" smtClean="0"/>
                  <a:t> etc. in each 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edge</a:t>
                </a:r>
                <a:r>
                  <a:rPr lang="en-US" altLang="ja-JP" sz="2400" dirty="0" smtClean="0"/>
                  <a:t> smoothing domain.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75" t="-1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87" y="2312876"/>
            <a:ext cx="3362325" cy="406717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364" y="2332208"/>
            <a:ext cx="1119704" cy="192488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91025" y="2967335"/>
            <a:ext cx="2520242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As if putting 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an integration point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on each edge center</a:t>
            </a:r>
            <a:endParaRPr kumimoji="1" lang="ja-JP" altLang="en-US" sz="2000" dirty="0"/>
          </a:p>
        </p:txBody>
      </p:sp>
      <p:sp>
        <p:nvSpPr>
          <p:cNvPr id="6" name="正方形/長方形 5"/>
          <p:cNvSpPr/>
          <p:nvPr/>
        </p:nvSpPr>
        <p:spPr>
          <a:xfrm>
            <a:off x="5490259" y="4257092"/>
            <a:ext cx="3600399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ja-JP" sz="2000" b="1" dirty="0" smtClean="0">
                <a:solidFill>
                  <a:srgbClr val="C00000"/>
                </a:solidFill>
              </a:rPr>
              <a:t>✗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000" dirty="0" smtClean="0"/>
              <a:t>Volumetric locking</a:t>
            </a:r>
            <a:r>
              <a:rPr lang="en-US" altLang="ja-JP" sz="2000" dirty="0"/>
              <a:t/>
            </a:r>
            <a:br>
              <a:rPr lang="en-US" altLang="ja-JP" sz="2000" dirty="0"/>
            </a:br>
            <a:r>
              <a:rPr lang="en-US" altLang="ja-JP" sz="2000" b="1" dirty="0">
                <a:solidFill>
                  <a:srgbClr val="C00000"/>
                </a:solidFill>
              </a:rPr>
              <a:t>✗</a:t>
            </a:r>
            <a:r>
              <a:rPr lang="en-US" altLang="ja-JP" sz="2000" b="1" dirty="0">
                <a:solidFill>
                  <a:srgbClr val="FF0000"/>
                </a:solidFill>
              </a:rPr>
              <a:t> </a:t>
            </a:r>
            <a:r>
              <a:rPr lang="en-US" altLang="ja-JP" sz="2000" dirty="0" smtClean="0"/>
              <a:t>Pressure </a:t>
            </a:r>
            <a:r>
              <a:rPr lang="en-US" altLang="ja-JP" sz="2000" dirty="0" err="1" smtClean="0"/>
              <a:t>checkerboarding</a:t>
            </a:r>
            <a:endParaRPr lang="en-US" altLang="ja-JP" sz="2000" dirty="0" smtClean="0"/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altLang="ja-JP" sz="2000" dirty="0" smtClean="0">
                <a:cs typeface="Arial" panose="020B0604020202020204" pitchFamily="34" charset="0"/>
              </a:rPr>
              <a:t>No </a:t>
            </a:r>
            <a:r>
              <a:rPr lang="en-US" altLang="ja-JP" sz="2000" dirty="0">
                <a:cs typeface="Arial" panose="020B0604020202020204" pitchFamily="34" charset="0"/>
              </a:rPr>
              <a:t>shear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locking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altLang="ja-JP" sz="2000" dirty="0" smtClean="0"/>
              <a:t>No spurious modes</a:t>
            </a:r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206877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dirty="0" smtClean="0"/>
              <a:t>2. </a:t>
            </a:r>
            <a:r>
              <a:rPr lang="en-US" altLang="ja-JP" sz="3200" dirty="0" smtClean="0"/>
              <a:t>Brief</a:t>
            </a:r>
            <a:r>
              <a:rPr kumimoji="1" lang="en-US" altLang="ja-JP" sz="3200" dirty="0" smtClean="0"/>
              <a:t> of </a:t>
            </a:r>
            <a:r>
              <a:rPr kumimoji="1" lang="en-US" altLang="ja-JP" sz="3200" dirty="0" smtClean="0">
                <a:solidFill>
                  <a:srgbClr val="0000CC"/>
                </a:solidFill>
              </a:rPr>
              <a:t>Node</a:t>
            </a:r>
            <a:r>
              <a:rPr kumimoji="1" lang="en-US" altLang="ja-JP" sz="3200" dirty="0" smtClean="0"/>
              <a:t>-based S-FEM (</a:t>
            </a:r>
            <a:r>
              <a:rPr kumimoji="1" lang="en-US" altLang="ja-JP" sz="3200" dirty="0" smtClean="0">
                <a:solidFill>
                  <a:srgbClr val="0000CC"/>
                </a:solidFill>
              </a:rPr>
              <a:t>NS-FEM</a:t>
            </a:r>
            <a:r>
              <a:rPr kumimoji="1" lang="en-US" altLang="ja-JP" sz="3200" dirty="0" smtClean="0"/>
              <a:t>)</a:t>
            </a:r>
            <a:endParaRPr kumimoji="1" lang="ja-JP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 smtClean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 smtClean="0"/>
                  <a:t> </a:t>
                </a:r>
                <a:r>
                  <a:rPr lang="en-US" altLang="ja-JP" sz="2400" dirty="0" smtClean="0"/>
                  <a:t>at each element as usual.</a:t>
                </a:r>
                <a:endParaRPr lang="en-US" altLang="ja-JP" sz="2400" dirty="0"/>
              </a:p>
              <a:p>
                <a:r>
                  <a:rPr lang="en-US" altLang="ja-JP" sz="2400" dirty="0" smtClean="0"/>
                  <a:t>Distribute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 smtClean="0"/>
                  <a:t> </a:t>
                </a:r>
                <a:r>
                  <a:rPr lang="en-US" altLang="ja-JP" sz="2400" dirty="0" smtClean="0"/>
                  <a:t>to the connecting 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nodes </a:t>
                </a:r>
                <a:r>
                  <a:rPr lang="en-US" altLang="ja-JP" sz="2400" dirty="0" smtClean="0"/>
                  <a:t>with area weight</a:t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and build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 smtClean="0"/>
                  <a:t>.</a:t>
                </a:r>
                <a:endParaRPr lang="en-US" altLang="ja-JP" sz="2400" dirty="0"/>
              </a:p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{"/>
                        <m:endChr m:val="}"/>
                        <m:ctrlPr>
                          <a:rPr lang="en-US" altLang="ja-JP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ja-JP" sz="2400" dirty="0"/>
                  <a:t> </a:t>
                </a:r>
                <a:r>
                  <a:rPr lang="en-US" altLang="ja-JP" sz="2400" dirty="0" smtClean="0"/>
                  <a:t>etc. </a:t>
                </a:r>
                <a:r>
                  <a:rPr lang="en-US" altLang="ja-JP" sz="2400" dirty="0"/>
                  <a:t>in each 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node</a:t>
                </a:r>
                <a:r>
                  <a:rPr lang="en-US" altLang="ja-JP" sz="2400" dirty="0" smtClean="0"/>
                  <a:t> </a:t>
                </a:r>
                <a:r>
                  <a:rPr lang="en-US" altLang="ja-JP" sz="2400" dirty="0"/>
                  <a:t>smoothing domain</a:t>
                </a:r>
                <a:r>
                  <a:rPr lang="en-US" altLang="ja-JP" sz="2400" dirty="0" smtClean="0"/>
                  <a:t>.</a:t>
                </a:r>
                <a:endParaRPr lang="ja-JP" altLang="en-US" sz="2400" u="sng" dirty="0"/>
              </a:p>
              <a:p>
                <a:pPr marL="0" indent="0">
                  <a:buNone/>
                </a:pP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75" t="-1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62" y="2348880"/>
            <a:ext cx="2886075" cy="40005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46" y="2600908"/>
            <a:ext cx="1700446" cy="1404156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68773" y="2967335"/>
            <a:ext cx="236475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As if putting 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an integration point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on each node</a:t>
            </a:r>
            <a:endParaRPr kumimoji="1" lang="ja-JP" altLang="en-US" sz="2000" dirty="0"/>
          </a:p>
        </p:txBody>
      </p:sp>
      <p:sp>
        <p:nvSpPr>
          <p:cNvPr id="12" name="正方形/長方形 11"/>
          <p:cNvSpPr/>
          <p:nvPr/>
        </p:nvSpPr>
        <p:spPr>
          <a:xfrm>
            <a:off x="5311032" y="4473116"/>
            <a:ext cx="3707208" cy="16312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ja-JP" sz="2000" b="1" dirty="0" smtClean="0">
                <a:solidFill>
                  <a:srgbClr val="C00000"/>
                </a:solidFill>
              </a:rPr>
              <a:t>✗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000" dirty="0" smtClean="0"/>
              <a:t>Spurious low-energy mode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altLang="ja-JP" sz="2000" dirty="0" smtClean="0">
                <a:cs typeface="Arial" panose="020B0604020202020204" pitchFamily="34" charset="0"/>
                <a:sym typeface="Wingdings" panose="05000000000000000000" pitchFamily="2" charset="2"/>
              </a:rPr>
              <a:t>Less </a:t>
            </a:r>
            <a:r>
              <a:rPr lang="en-US" altLang="ja-JP" sz="2000" dirty="0" smtClean="0">
                <a:sym typeface="Wingdings" panose="05000000000000000000" pitchFamily="2" charset="2"/>
              </a:rPr>
              <a:t>p</a:t>
            </a:r>
            <a:r>
              <a:rPr lang="en-US" altLang="ja-JP" sz="2000" dirty="0" smtClean="0"/>
              <a:t>ressure</a:t>
            </a:r>
            <a:r>
              <a:rPr lang="en-US" altLang="ja-JP" sz="2000" dirty="0"/>
              <a:t/>
            </a:r>
            <a:br>
              <a:rPr lang="en-US" altLang="ja-JP" sz="2000" dirty="0"/>
            </a:br>
            <a:r>
              <a:rPr lang="en-US" altLang="ja-JP" sz="2000" dirty="0" smtClean="0"/>
              <a:t>	</a:t>
            </a:r>
            <a:r>
              <a:rPr lang="en-US" altLang="ja-JP" sz="2000" dirty="0" err="1" smtClean="0"/>
              <a:t>checkerboarding</a:t>
            </a:r>
            <a:endParaRPr lang="en-US" altLang="ja-JP" sz="2000" dirty="0" smtClean="0"/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altLang="ja-JP" sz="2000" dirty="0" smtClean="0">
                <a:cs typeface="Arial" panose="020B0604020202020204" pitchFamily="34" charset="0"/>
              </a:rPr>
              <a:t>No shear locking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altLang="ja-JP" sz="2000" dirty="0" smtClean="0">
                <a:cs typeface="Arial" panose="020B0604020202020204" pitchFamily="34" charset="0"/>
              </a:rPr>
              <a:t>No volumetric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locking</a:t>
            </a:r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303074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600" dirty="0" smtClean="0"/>
              <a:t>3. Brief of F-bar Method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kumimoji="1" lang="en-US" altLang="ja-JP" sz="2400" dirty="0" smtClean="0"/>
              </a:p>
              <a:p>
                <a:endParaRPr lang="en-US" altLang="ja-JP" sz="2400" dirty="0"/>
              </a:p>
              <a:p>
                <a:pPr marL="0" indent="0">
                  <a:buNone/>
                </a:pPr>
                <a:endParaRPr lang="en-US" altLang="ja-JP" sz="2400" dirty="0"/>
              </a:p>
              <a:p>
                <a:pPr marL="0" indent="0">
                  <a:buNone/>
                </a:pPr>
                <a: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Algorithm</a:t>
                </a:r>
                <a:endParaRPr lang="en-US" altLang="ja-JP" sz="24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/>
                  <a:t>Calculate deformation gradient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at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the element 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center, </a:t>
                </a:r>
                <a:br>
                  <a:rPr lang="en-US" altLang="ja-JP" sz="2400" dirty="0" smtClean="0">
                    <a:solidFill>
                      <a:srgbClr val="0000CC"/>
                    </a:solidFill>
                  </a:rPr>
                </a:br>
                <a:r>
                  <a:rPr lang="en-US" altLang="ja-JP" sz="2400" dirty="0" smtClean="0"/>
                  <a:t>and </a:t>
                </a:r>
                <a:r>
                  <a:rPr lang="en-US" altLang="ja-JP" sz="2400" dirty="0"/>
                  <a:t>then </a:t>
                </a:r>
                <a:r>
                  <a:rPr lang="en-US" altLang="ja-JP" sz="2400" dirty="0" smtClean="0"/>
                  <a:t>make the relative volume change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4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4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400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ja-JP" sz="2400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altLang="ja-JP" sz="2400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2400" dirty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altLang="ja-JP" sz="2400" dirty="0">
                            <a:latin typeface="Cambria Math" panose="02040503050406030204" pitchFamily="18" charset="0"/>
                          </a:rPr>
                          <m:t>det</m:t>
                        </m:r>
                      </m:fName>
                      <m:e>
                        <m:d>
                          <m:dPr>
                            <m:ctrlPr>
                              <a:rPr lang="en-US" altLang="ja-JP" sz="2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400" b="1" i="1" dirty="0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d>
                      </m:e>
                    </m:func>
                    <m:r>
                      <a:rPr lang="en-US" altLang="ja-JP" sz="2400" b="1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400" dirty="0"/>
                  <a:t>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 smtClean="0"/>
                  <a:t>Calculate deformation gradient</a:t>
                </a:r>
                <a:r>
                  <a:rPr lang="ja-JP" altLang="en-US" sz="24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altLang="ja-JP" sz="2400" dirty="0"/>
                  <a:t> </a:t>
                </a:r>
                <a:r>
                  <a:rPr lang="en-US" altLang="ja-JP" sz="2400" dirty="0" smtClean="0"/>
                  <a:t>at 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each gauss point</a:t>
                </a:r>
                <a:br>
                  <a:rPr lang="en-US" altLang="ja-JP" sz="2400" dirty="0" smtClean="0">
                    <a:solidFill>
                      <a:srgbClr val="FF0000"/>
                    </a:solidFill>
                  </a:rPr>
                </a:br>
                <a:r>
                  <a:rPr lang="en-US" altLang="ja-JP" sz="2400" dirty="0" smtClean="0"/>
                  <a:t>as  usual, and then make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altLang="ja-JP" sz="2400" b="0" i="1" dirty="0" smtClean="0">
                        <a:latin typeface="Cambria Math" panose="02040503050406030204" pitchFamily="18" charset="0"/>
                      </a:rPr>
                      <m:t>(=</m:t>
                    </m:r>
                    <m:r>
                      <a:rPr lang="en-US" altLang="ja-JP" sz="2400" b="1" i="1" dirty="0" smtClean="0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ja-JP" sz="2400" b="0" i="1" dirty="0" smtClean="0">
                        <a:latin typeface="Cambria Math" panose="02040503050406030204" pitchFamily="18" charset="0"/>
                      </a:rPr>
                      <m:t> / </m:t>
                    </m:r>
                    <m:sSup>
                      <m:sSupPr>
                        <m:ctrlPr>
                          <a:rPr lang="en-US" altLang="ja-JP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dirty="0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ja-JP" sz="2400" b="0" i="1" dirty="0" smtClean="0"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</m:oMath>
                </a14:m>
                <a:r>
                  <a:rPr lang="en-US" altLang="ja-JP" sz="2400" dirty="0" smtClean="0"/>
                  <a:t>)  .</a:t>
                </a:r>
                <a:endParaRPr lang="en-US" altLang="ja-JP" sz="24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 smtClean="0">
                    <a:solidFill>
                      <a:schemeClr val="tx1"/>
                    </a:solidFill>
                  </a:rPr>
                  <a:t>Modify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altLang="ja-JP" sz="2400" dirty="0">
                    <a:solidFill>
                      <a:schemeClr val="tx1"/>
                    </a:solidFill>
                  </a:rPr>
                  <a:t> at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each gauss 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point </a:t>
                </a:r>
                <a:r>
                  <a:rPr lang="en-US" altLang="ja-JP" sz="2400" dirty="0"/>
                  <a:t>to obtain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400" dirty="0" smtClean="0"/>
                  <a:t> as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en-US" altLang="ja-JP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sz="24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ja-JP" sz="2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ja-JP" sz="2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altLang="ja-JP" sz="2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acc>
                      </m:e>
                      <m:sup>
                        <m:r>
                          <a:rPr lang="en-US" altLang="ja-JP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</m:oMath>
                </a14:m>
                <a:r>
                  <a:rPr lang="en-US" altLang="ja-JP" sz="24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400" dirty="0" smtClean="0"/>
                  <a:t>.</a:t>
                </a:r>
              </a:p>
              <a:p>
                <a:pPr marL="457200" indent="-457200">
                  <a:buFont typeface="+mj-lt"/>
                  <a:buAutoNum type="arabicPeriod" startAt="4"/>
                </a:pPr>
                <a:r>
                  <a:rPr lang="en-US" altLang="ja-JP" sz="2400" dirty="0" smtClean="0"/>
                  <a:t>Use</a:t>
                </a:r>
                <a:r>
                  <a:rPr lang="en-US" altLang="ja-JP" sz="2400" dirty="0" smtClean="0">
                    <a:solidFill>
                      <a:srgbClr val="FF00FF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 smtClean="0"/>
                  <a:t>to calculate the stress </a:t>
                </a:r>
                <a14:m>
                  <m:oMath xmlns:m="http://schemas.openxmlformats.org/officeDocument/2006/math"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US" altLang="ja-JP" sz="2400" dirty="0" smtClean="0"/>
                  <a:t>, nodal force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ja-JP" sz="2400" dirty="0" smtClean="0"/>
                  <a:t> etc..</a:t>
                </a:r>
                <a:endParaRPr kumimoji="1" lang="en-US" altLang="ja-JP" sz="2400" dirty="0" smtClean="0"/>
              </a:p>
              <a:p>
                <a:pPr marL="0" indent="0">
                  <a:buNone/>
                </a:pPr>
                <a:r>
                  <a:rPr kumimoji="1" lang="en-US" altLang="ja-JP" sz="2400" dirty="0" smtClean="0"/>
                  <a:t> 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1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sp>
        <p:nvSpPr>
          <p:cNvPr id="20" name="フリーフォーム 19"/>
          <p:cNvSpPr/>
          <p:nvPr/>
        </p:nvSpPr>
        <p:spPr>
          <a:xfrm>
            <a:off x="2699792" y="735357"/>
            <a:ext cx="3536240" cy="1557862"/>
          </a:xfrm>
          <a:custGeom>
            <a:avLst/>
            <a:gdLst>
              <a:gd name="connsiteX0" fmla="*/ 0 w 1828800"/>
              <a:gd name="connsiteY0" fmla="*/ 391886 h 896983"/>
              <a:gd name="connsiteX1" fmla="*/ 966652 w 1828800"/>
              <a:gd name="connsiteY1" fmla="*/ 0 h 896983"/>
              <a:gd name="connsiteX2" fmla="*/ 1828800 w 1828800"/>
              <a:gd name="connsiteY2" fmla="*/ 557349 h 896983"/>
              <a:gd name="connsiteX3" fmla="*/ 862149 w 1828800"/>
              <a:gd name="connsiteY3" fmla="*/ 896983 h 896983"/>
              <a:gd name="connsiteX4" fmla="*/ 0 w 1828800"/>
              <a:gd name="connsiteY4" fmla="*/ 391886 h 896983"/>
              <a:gd name="connsiteX0" fmla="*/ 0 w 2444513"/>
              <a:gd name="connsiteY0" fmla="*/ 85513 h 896983"/>
              <a:gd name="connsiteX1" fmla="*/ 1582365 w 2444513"/>
              <a:gd name="connsiteY1" fmla="*/ 0 h 896983"/>
              <a:gd name="connsiteX2" fmla="*/ 2444513 w 2444513"/>
              <a:gd name="connsiteY2" fmla="*/ 557349 h 896983"/>
              <a:gd name="connsiteX3" fmla="*/ 1477862 w 2444513"/>
              <a:gd name="connsiteY3" fmla="*/ 896983 h 896983"/>
              <a:gd name="connsiteX4" fmla="*/ 0 w 2444513"/>
              <a:gd name="connsiteY4" fmla="*/ 85513 h 896983"/>
              <a:gd name="connsiteX0" fmla="*/ 717084 w 3161597"/>
              <a:gd name="connsiteY0" fmla="*/ 85513 h 793479"/>
              <a:gd name="connsiteX1" fmla="*/ 2299449 w 3161597"/>
              <a:gd name="connsiteY1" fmla="*/ 0 h 793479"/>
              <a:gd name="connsiteX2" fmla="*/ 3161597 w 3161597"/>
              <a:gd name="connsiteY2" fmla="*/ 557349 h 793479"/>
              <a:gd name="connsiteX3" fmla="*/ 0 w 3161597"/>
              <a:gd name="connsiteY3" fmla="*/ 793479 h 793479"/>
              <a:gd name="connsiteX4" fmla="*/ 717084 w 3161597"/>
              <a:gd name="connsiteY4" fmla="*/ 85513 h 793479"/>
              <a:gd name="connsiteX0" fmla="*/ 717084 w 2299449"/>
              <a:gd name="connsiteY0" fmla="*/ 85513 h 793479"/>
              <a:gd name="connsiteX1" fmla="*/ 2299449 w 2299449"/>
              <a:gd name="connsiteY1" fmla="*/ 0 h 793479"/>
              <a:gd name="connsiteX2" fmla="*/ 1441361 w 2299449"/>
              <a:gd name="connsiteY2" fmla="*/ 507667 h 793479"/>
              <a:gd name="connsiteX3" fmla="*/ 0 w 2299449"/>
              <a:gd name="connsiteY3" fmla="*/ 793479 h 793479"/>
              <a:gd name="connsiteX4" fmla="*/ 717084 w 2299449"/>
              <a:gd name="connsiteY4" fmla="*/ 85513 h 793479"/>
              <a:gd name="connsiteX0" fmla="*/ 717084 w 2299449"/>
              <a:gd name="connsiteY0" fmla="*/ 85513 h 793479"/>
              <a:gd name="connsiteX1" fmla="*/ 2299449 w 2299449"/>
              <a:gd name="connsiteY1" fmla="*/ 0 h 793479"/>
              <a:gd name="connsiteX2" fmla="*/ 2169876 w 2299449"/>
              <a:gd name="connsiteY2" fmla="*/ 789198 h 793479"/>
              <a:gd name="connsiteX3" fmla="*/ 0 w 2299449"/>
              <a:gd name="connsiteY3" fmla="*/ 793479 h 793479"/>
              <a:gd name="connsiteX4" fmla="*/ 717084 w 2299449"/>
              <a:gd name="connsiteY4" fmla="*/ 85513 h 793479"/>
              <a:gd name="connsiteX0" fmla="*/ 477379 w 2059744"/>
              <a:gd name="connsiteY0" fmla="*/ 85513 h 789198"/>
              <a:gd name="connsiteX1" fmla="*/ 2059744 w 2059744"/>
              <a:gd name="connsiteY1" fmla="*/ 0 h 789198"/>
              <a:gd name="connsiteX2" fmla="*/ 1930171 w 2059744"/>
              <a:gd name="connsiteY2" fmla="*/ 789198 h 789198"/>
              <a:gd name="connsiteX3" fmla="*/ 0 w 2059744"/>
              <a:gd name="connsiteY3" fmla="*/ 760358 h 789198"/>
              <a:gd name="connsiteX4" fmla="*/ 477379 w 2059744"/>
              <a:gd name="connsiteY4" fmla="*/ 85513 h 789198"/>
              <a:gd name="connsiteX0" fmla="*/ 477379 w 2059744"/>
              <a:gd name="connsiteY0" fmla="*/ 85513 h 760358"/>
              <a:gd name="connsiteX1" fmla="*/ 2059744 w 2059744"/>
              <a:gd name="connsiteY1" fmla="*/ 0 h 760358"/>
              <a:gd name="connsiteX2" fmla="*/ 1963072 w 2059744"/>
              <a:gd name="connsiteY2" fmla="*/ 760217 h 760358"/>
              <a:gd name="connsiteX3" fmla="*/ 0 w 2059744"/>
              <a:gd name="connsiteY3" fmla="*/ 760358 h 760358"/>
              <a:gd name="connsiteX4" fmla="*/ 477379 w 2059744"/>
              <a:gd name="connsiteY4" fmla="*/ 85513 h 760358"/>
              <a:gd name="connsiteX0" fmla="*/ 477379 w 1963072"/>
              <a:gd name="connsiteY0" fmla="*/ 0 h 674845"/>
              <a:gd name="connsiteX1" fmla="*/ 1599134 w 1963072"/>
              <a:gd name="connsiteY1" fmla="*/ 100795 h 674845"/>
              <a:gd name="connsiteX2" fmla="*/ 1963072 w 1963072"/>
              <a:gd name="connsiteY2" fmla="*/ 674704 h 674845"/>
              <a:gd name="connsiteX3" fmla="*/ 0 w 1963072"/>
              <a:gd name="connsiteY3" fmla="*/ 674845 h 674845"/>
              <a:gd name="connsiteX4" fmla="*/ 477379 w 1963072"/>
              <a:gd name="connsiteY4" fmla="*/ 0 h 674845"/>
              <a:gd name="connsiteX0" fmla="*/ 425678 w 1963072"/>
              <a:gd name="connsiteY0" fmla="*/ 0 h 761789"/>
              <a:gd name="connsiteX1" fmla="*/ 1599134 w 1963072"/>
              <a:gd name="connsiteY1" fmla="*/ 187739 h 761789"/>
              <a:gd name="connsiteX2" fmla="*/ 1963072 w 1963072"/>
              <a:gd name="connsiteY2" fmla="*/ 761648 h 761789"/>
              <a:gd name="connsiteX3" fmla="*/ 0 w 1963072"/>
              <a:gd name="connsiteY3" fmla="*/ 761789 h 761789"/>
              <a:gd name="connsiteX4" fmla="*/ 425678 w 1963072"/>
              <a:gd name="connsiteY4" fmla="*/ 0 h 761789"/>
              <a:gd name="connsiteX0" fmla="*/ 425678 w 1963072"/>
              <a:gd name="connsiteY0" fmla="*/ 0 h 761789"/>
              <a:gd name="connsiteX1" fmla="*/ 1787138 w 1963072"/>
              <a:gd name="connsiteY1" fmla="*/ 167038 h 761789"/>
              <a:gd name="connsiteX2" fmla="*/ 1963072 w 1963072"/>
              <a:gd name="connsiteY2" fmla="*/ 761648 h 761789"/>
              <a:gd name="connsiteX3" fmla="*/ 0 w 1963072"/>
              <a:gd name="connsiteY3" fmla="*/ 761789 h 761789"/>
              <a:gd name="connsiteX4" fmla="*/ 425678 w 1963072"/>
              <a:gd name="connsiteY4" fmla="*/ 0 h 761789"/>
              <a:gd name="connsiteX0" fmla="*/ 425678 w 1963072"/>
              <a:gd name="connsiteY0" fmla="*/ 0 h 761789"/>
              <a:gd name="connsiteX1" fmla="*/ 1782438 w 1963072"/>
              <a:gd name="connsiteY1" fmla="*/ 80094 h 761789"/>
              <a:gd name="connsiteX2" fmla="*/ 1963072 w 1963072"/>
              <a:gd name="connsiteY2" fmla="*/ 761648 h 761789"/>
              <a:gd name="connsiteX3" fmla="*/ 0 w 1963072"/>
              <a:gd name="connsiteY3" fmla="*/ 761789 h 761789"/>
              <a:gd name="connsiteX4" fmla="*/ 425678 w 1963072"/>
              <a:gd name="connsiteY4" fmla="*/ 0 h 76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3072" h="761789">
                <a:moveTo>
                  <a:pt x="425678" y="0"/>
                </a:moveTo>
                <a:lnTo>
                  <a:pt x="1782438" y="80094"/>
                </a:lnTo>
                <a:lnTo>
                  <a:pt x="1963072" y="761648"/>
                </a:lnTo>
                <a:lnTo>
                  <a:pt x="0" y="761789"/>
                </a:lnTo>
                <a:lnTo>
                  <a:pt x="425678" y="0"/>
                </a:lnTo>
                <a:close/>
              </a:path>
            </a:pathLst>
          </a:custGeom>
          <a:solidFill>
            <a:srgbClr val="4DFFC4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乗算記号 5"/>
          <p:cNvSpPr/>
          <p:nvPr/>
        </p:nvSpPr>
        <p:spPr>
          <a:xfrm>
            <a:off x="5220072" y="1808820"/>
            <a:ext cx="288032" cy="28803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乗算記号 6"/>
          <p:cNvSpPr/>
          <p:nvPr/>
        </p:nvSpPr>
        <p:spPr>
          <a:xfrm>
            <a:off x="3383868" y="1839616"/>
            <a:ext cx="288032" cy="28803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乗算記号 7"/>
          <p:cNvSpPr/>
          <p:nvPr/>
        </p:nvSpPr>
        <p:spPr>
          <a:xfrm>
            <a:off x="3763776" y="934738"/>
            <a:ext cx="288032" cy="28803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乗算記号 8"/>
          <p:cNvSpPr/>
          <p:nvPr/>
        </p:nvSpPr>
        <p:spPr>
          <a:xfrm>
            <a:off x="5184068" y="1016732"/>
            <a:ext cx="288032" cy="28803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加算記号 9"/>
          <p:cNvSpPr/>
          <p:nvPr/>
        </p:nvSpPr>
        <p:spPr>
          <a:xfrm>
            <a:off x="4409070" y="1412776"/>
            <a:ext cx="288032" cy="311185"/>
          </a:xfrm>
          <a:prstGeom prst="mathPlus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6128444" y="2191331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2627360" y="2203209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3383868" y="638956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5832836" y="818976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50824" y="878014"/>
            <a:ext cx="2390398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For quadrilateral (Q4)</a:t>
            </a:r>
            <a:br>
              <a:rPr kumimoji="1" lang="en-US" altLang="ja-JP" dirty="0" smtClean="0"/>
            </a:br>
            <a:r>
              <a:rPr kumimoji="1" lang="en-US" altLang="ja-JP" dirty="0" smtClean="0"/>
              <a:t>or hexahedral (H8)</a:t>
            </a:r>
            <a:br>
              <a:rPr kumimoji="1" lang="en-US" altLang="ja-JP" dirty="0" smtClean="0"/>
            </a:br>
            <a:r>
              <a:rPr kumimoji="1" lang="en-US" altLang="ja-JP" dirty="0" smtClean="0"/>
              <a:t>elements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7092280" y="3731428"/>
                <a:ext cx="1595309" cy="92333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dirty="0" smtClean="0"/>
                  <a:t>A kind of</a:t>
                </a:r>
                <a:br>
                  <a:rPr kumimoji="1" lang="en-US" altLang="ja-JP" dirty="0" smtClean="0"/>
                </a:br>
                <a:r>
                  <a:rPr lang="en-US" altLang="ja-JP" dirty="0" smtClean="0"/>
                  <a:t>low-pass filter</a:t>
                </a:r>
                <a:br>
                  <a:rPr lang="en-US" altLang="ja-JP" dirty="0" smtClean="0"/>
                </a:br>
                <a:r>
                  <a:rPr lang="en-US" altLang="ja-JP" dirty="0" smtClean="0"/>
                  <a:t>for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2280" y="3731428"/>
                <a:ext cx="1595309" cy="923330"/>
              </a:xfrm>
              <a:prstGeom prst="rect">
                <a:avLst/>
              </a:prstGeom>
              <a:blipFill>
                <a:blip r:embed="rId4"/>
                <a:stretch>
                  <a:fillRect l="-3053" t="-3289" r="-3053" b="-92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正方形/長方形 15"/>
          <p:cNvSpPr/>
          <p:nvPr/>
        </p:nvSpPr>
        <p:spPr>
          <a:xfrm>
            <a:off x="2680201" y="5269115"/>
            <a:ext cx="3745770" cy="11079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0000" tIns="0" bIns="0">
            <a:spAutoFit/>
          </a:bodyPr>
          <a:lstStyle/>
          <a:p>
            <a:pPr>
              <a:buClr>
                <a:schemeClr val="accent2"/>
              </a:buClr>
            </a:pPr>
            <a:r>
              <a:rPr lang="en-US" altLang="ja-JP" b="1" dirty="0" smtClean="0">
                <a:solidFill>
                  <a:srgbClr val="C00000"/>
                </a:solidFill>
              </a:rPr>
              <a:t>✗  </a:t>
            </a:r>
            <a:r>
              <a:rPr lang="en-US" altLang="ja-JP" dirty="0" smtClean="0">
                <a:cs typeface="Arial" panose="020B0604020202020204" pitchFamily="34" charset="0"/>
              </a:rPr>
              <a:t>Shear </a:t>
            </a:r>
            <a:r>
              <a:rPr lang="en-US" altLang="ja-JP" dirty="0">
                <a:cs typeface="Arial" panose="020B0604020202020204" pitchFamily="34" charset="0"/>
              </a:rPr>
              <a:t>locking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altLang="ja-JP" dirty="0">
                <a:cs typeface="Arial" panose="020B0604020202020204" pitchFamily="34" charset="0"/>
                <a:sym typeface="Wingdings" panose="05000000000000000000" pitchFamily="2" charset="2"/>
              </a:rPr>
              <a:t>Less </a:t>
            </a:r>
            <a:r>
              <a:rPr lang="en-US" altLang="ja-JP" dirty="0" smtClean="0">
                <a:sym typeface="Wingdings" panose="05000000000000000000" pitchFamily="2" charset="2"/>
              </a:rPr>
              <a:t>p</a:t>
            </a:r>
            <a:r>
              <a:rPr lang="en-US" altLang="ja-JP" dirty="0" smtClean="0"/>
              <a:t>ressure </a:t>
            </a:r>
            <a:r>
              <a:rPr lang="en-US" altLang="ja-JP" dirty="0" err="1" smtClean="0"/>
              <a:t>checkerboarding</a:t>
            </a:r>
            <a:endParaRPr lang="en-US" altLang="ja-JP" dirty="0" smtClean="0">
              <a:cs typeface="Arial" panose="020B06040202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altLang="ja-JP" dirty="0" smtClean="0">
                <a:cs typeface="Arial" panose="020B0604020202020204" pitchFamily="34" charset="0"/>
              </a:rPr>
              <a:t>No </a:t>
            </a:r>
            <a:r>
              <a:rPr lang="en-US" altLang="ja-JP" dirty="0">
                <a:cs typeface="Arial" panose="020B0604020202020204" pitchFamily="34" charset="0"/>
              </a:rPr>
              <a:t>volumetric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locking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altLang="ja-JP" dirty="0"/>
              <a:t>No spurious </a:t>
            </a:r>
            <a:r>
              <a:rPr lang="en-US" altLang="ja-JP" dirty="0" smtClean="0"/>
              <a:t>modes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1648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Outline</a:t>
            </a:r>
            <a:r>
              <a:rPr kumimoji="1" lang="en-US" altLang="ja-JP" dirty="0" smtClean="0"/>
              <a:t> of F-</a:t>
            </a:r>
            <a:r>
              <a:rPr kumimoji="1" lang="en-US" altLang="ja-JP" dirty="0" err="1" smtClean="0"/>
              <a:t>barES</a:t>
            </a:r>
            <a:r>
              <a:rPr kumimoji="1" lang="en-US" altLang="ja-JP" dirty="0" smtClean="0"/>
              <a:t>-FEM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79" y="1160748"/>
            <a:ext cx="8165881" cy="317062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99092" y="675190"/>
            <a:ext cx="8534709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Concept: combine 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ES-FEM</a:t>
            </a:r>
            <a:r>
              <a:rPr kumimoji="1" lang="en-US" altLang="ja-JP" sz="2400" dirty="0" smtClean="0"/>
              <a:t> and </a:t>
            </a:r>
            <a:r>
              <a:rPr kumimoji="1" lang="en-US" altLang="ja-JP" sz="2400" dirty="0" smtClean="0">
                <a:solidFill>
                  <a:srgbClr val="0000CC"/>
                </a:solidFill>
              </a:rPr>
              <a:t>NS-FEM</a:t>
            </a:r>
            <a:r>
              <a:rPr kumimoji="1" lang="en-US" altLang="ja-JP" sz="2400" dirty="0" smtClean="0"/>
              <a:t> using </a:t>
            </a:r>
            <a:r>
              <a:rPr kumimoji="1" lang="en-US" altLang="ja-JP" sz="2400" dirty="0" smtClean="0">
                <a:solidFill>
                  <a:srgbClr val="7030A0"/>
                </a:solidFill>
              </a:rPr>
              <a:t>F-bar method</a:t>
            </a:r>
            <a:endParaRPr kumimoji="1" lang="ja-JP" altLang="en-US" sz="24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sz="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ja-JP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800" dirty="0" smtClean="0"/>
                  <a:t> is given by </a:t>
                </a:r>
                <a:r>
                  <a:rPr lang="en-US" altLang="ja-JP" sz="2800" dirty="0" smtClean="0">
                    <a:solidFill>
                      <a:srgbClr val="FF0000"/>
                    </a:solidFill>
                  </a:rPr>
                  <a:t>ES-FEM</a:t>
                </a:r>
                <a:r>
                  <a:rPr lang="en-US" altLang="ja-JP" sz="2800" dirty="0" smtClean="0"/>
                  <a:t>.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ja-JP" sz="280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ja-JP" altLang="en-US" sz="2800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800" dirty="0" smtClean="0"/>
                  <a:t>is given by </a:t>
                </a:r>
                <a:r>
                  <a:rPr lang="en-US" altLang="ja-JP" sz="2800" dirty="0" smtClean="0">
                    <a:solidFill>
                      <a:srgbClr val="0000CC"/>
                    </a:solidFill>
                  </a:rPr>
                  <a:t>cyclically</a:t>
                </a:r>
                <a:r>
                  <a:rPr lang="en-US" altLang="ja-JP" sz="2000" dirty="0" smtClean="0">
                    <a:solidFill>
                      <a:srgbClr val="0000CC"/>
                    </a:solidFill>
                  </a:rPr>
                  <a:t> (</a:t>
                </a:r>
                <a:r>
                  <a:rPr lang="en-US" altLang="ja-JP" sz="2000" i="1" dirty="0" smtClean="0">
                    <a:solidFill>
                      <a:srgbClr val="0000CC"/>
                    </a:solidFill>
                  </a:rPr>
                  <a:t>c</a:t>
                </a:r>
                <a:r>
                  <a:rPr lang="en-US" altLang="ja-JP" sz="2000" dirty="0" smtClean="0">
                    <a:solidFill>
                      <a:srgbClr val="0000CC"/>
                    </a:solidFill>
                  </a:rPr>
                  <a:t> times) </a:t>
                </a:r>
                <a:r>
                  <a:rPr lang="en-US" altLang="ja-JP" sz="2800" dirty="0" smtClean="0">
                    <a:solidFill>
                      <a:srgbClr val="0000CC"/>
                    </a:solidFill>
                  </a:rPr>
                  <a:t>applied</a:t>
                </a:r>
                <a:r>
                  <a:rPr lang="en-US" altLang="ja-JP" sz="2800" dirty="0" smtClean="0"/>
                  <a:t> </a:t>
                </a:r>
                <a:r>
                  <a:rPr lang="en-US" altLang="ja-JP" sz="2800" dirty="0" smtClean="0">
                    <a:solidFill>
                      <a:srgbClr val="0000CC"/>
                    </a:solidFill>
                  </a:rPr>
                  <a:t>NS-FEM.</a:t>
                </a:r>
                <a:endParaRPr lang="en-US" altLang="ja-JP" sz="2800" dirty="0" smtClean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ja-JP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800" dirty="0" smtClean="0"/>
                  <a:t> is calculated in the manner of </a:t>
                </a:r>
                <a:r>
                  <a:rPr lang="en-US" altLang="ja-JP" sz="2800" dirty="0" smtClean="0">
                    <a:solidFill>
                      <a:srgbClr val="7030A0"/>
                    </a:solidFill>
                  </a:rPr>
                  <a:t>F-bar method: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ja-JP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8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en-US" altLang="ja-JP" sz="28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ja-JP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ja-JP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altLang="ja-JP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acc>
                      </m:e>
                      <m:sup>
                        <m: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</m:oMath>
                </a14:m>
                <a:r>
                  <a:rPr lang="en-US" altLang="ja-JP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ja-JP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800" dirty="0"/>
                  <a:t>.</a:t>
                </a:r>
              </a:p>
              <a:p>
                <a:endParaRPr lang="en-US" altLang="ja-JP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2539" r="-141" b="-12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586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How to Treat Viscoelastic Model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altLang="ja-JP" dirty="0" smtClean="0"/>
              </a:p>
              <a:p>
                <a:endParaRPr lang="en-US" altLang="ja-JP" dirty="0"/>
              </a:p>
              <a:p>
                <a:r>
                  <a:rPr lang="en-US" altLang="ja-JP" sz="2800" dirty="0" smtClean="0"/>
                  <a:t>Stress</a:t>
                </a:r>
                <a:r>
                  <a:rPr lang="en-US" altLang="ja-JP" dirty="0" smtClean="0"/>
                  <a:t/>
                </a:r>
                <a:br>
                  <a:rPr lang="en-US" altLang="ja-JP" dirty="0" smtClean="0"/>
                </a:br>
                <a:r>
                  <a:rPr lang="ja-JP" altLang="en-US" dirty="0" smtClean="0"/>
                  <a:t>　　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p>
                              <m:sSupPr>
                                <m:ctrlP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sz="2800" b="1" i="1" smtClean="0"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kumimoji="1" lang="en-US" altLang="ja-JP" sz="2800" b="0" i="0" smtClean="0">
                                    <a:latin typeface="Cambria Math" panose="02040503050406030204" pitchFamily="18" charset="0"/>
                                  </a:rPr>
                                  <m:t>hyd</m:t>
                                </m:r>
                              </m:sup>
                            </m:sSup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kumimoji="1" lang="en-US" altLang="ja-JP" sz="2800" b="0" i="0" smtClean="0">
                                <a:latin typeface="Cambria Math" panose="02040503050406030204" pitchFamily="18" charset="0"/>
                              </a:rPr>
                              <m:t>tr</m:t>
                            </m:r>
                            <m:d>
                              <m:dPr>
                                <m:ctrlP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2800" b="1" i="1" smtClean="0">
                                    <a:latin typeface="Cambria Math" panose="02040503050406030204" pitchFamily="18" charset="0"/>
                                  </a:rPr>
                                  <m:t>𝑯</m:t>
                                </m:r>
                              </m:e>
                            </m:d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kumimoji="1" lang="en-US" altLang="ja-JP" sz="2800" b="1" i="1" smtClean="0">
                                <a:latin typeface="Cambria Math" panose="02040503050406030204" pitchFamily="18" charset="0"/>
                              </a:rPr>
                              <m:t>𝑰</m:t>
                            </m:r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</m:e>
                          <m:e>
                            <m:sSup>
                              <m:sSupPr>
                                <m:ctrlP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sz="2800" b="1" i="1" smtClean="0"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kumimoji="1" lang="en-US" altLang="ja-JP" sz="2800" b="0" i="0" smtClean="0">
                                    <a:latin typeface="Cambria Math" panose="02040503050406030204" pitchFamily="18" charset="0"/>
                                  </a:rPr>
                                  <m:t>dev</m:t>
                                </m:r>
                              </m:sup>
                            </m:sSup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=2</m:t>
                            </m:r>
                            <m:sSub>
                              <m:sSubPr>
                                <m:ctrlP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d>
                              <m:dPr>
                                <m:ctrlP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1" lang="en-US" altLang="ja-JP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sz="2800" b="1" i="1" smtClean="0">
                                        <a:latin typeface="Cambria Math" panose="02040503050406030204" pitchFamily="18" charset="0"/>
                                      </a:rPr>
                                      <m:t>𝑯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kumimoji="1" lang="en-US" altLang="ja-JP" sz="2800" b="0" i="0" smtClean="0">
                                        <a:latin typeface="Cambria Math" panose="02040503050406030204" pitchFamily="18" charset="0"/>
                                      </a:rPr>
                                      <m:t>dev</m:t>
                                    </m:r>
                                  </m:sup>
                                </m:sSup>
                                <m: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kumimoji="1" lang="en-US" altLang="ja-JP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2800" b="0" i="1" smtClean="0">
                                        <a:latin typeface="Cambria Math" panose="02040503050406030204" pitchFamily="18" charset="0"/>
                                      </a:rPr>
                                      <m:t>∑</m:t>
                                    </m:r>
                                    <m:r>
                                      <a:rPr kumimoji="1" lang="en-US" altLang="ja-JP" sz="2800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kumimoji="1" lang="en-US" altLang="ja-JP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sSubSup>
                                  <m:sSubSupPr>
                                    <m:ctrlPr>
                                      <a:rPr kumimoji="1" lang="en-US" altLang="ja-JP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1" lang="en-US" altLang="ja-JP" sz="2800" b="1" i="1" smtClean="0">
                                        <a:latin typeface="Cambria Math" panose="02040503050406030204" pitchFamily="18" charset="0"/>
                                      </a:rPr>
                                      <m:t>𝑯</m:t>
                                    </m:r>
                                  </m:e>
                                  <m:sub>
                                    <m:r>
                                      <a:rPr kumimoji="1" lang="en-US" altLang="ja-JP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kumimoji="1" lang="en-US" altLang="ja-JP" sz="2800" b="0" i="0" smtClean="0">
                                        <a:latin typeface="Cambria Math" panose="02040503050406030204" pitchFamily="18" charset="0"/>
                                      </a:rPr>
                                      <m:t>v</m:t>
                                    </m:r>
                                  </m:sup>
                                </m:sSubSup>
                              </m:e>
                            </m:d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</m:e>
                        </m:eqArr>
                      </m:e>
                    </m:d>
                  </m:oMath>
                </a14:m>
                <a:endParaRPr kumimoji="1" lang="en-US" altLang="ja-JP" b="0" dirty="0" smtClean="0"/>
              </a:p>
              <a:p>
                <a:pPr marL="0" indent="0">
                  <a:buNone/>
                </a:pPr>
                <a:endParaRPr lang="en-US" altLang="ja-JP" sz="2800" dirty="0" smtClean="0"/>
              </a:p>
              <a:p>
                <a:r>
                  <a:rPr kumimoji="1" lang="en-US" altLang="ja-JP" sz="2800" b="0" dirty="0" smtClean="0"/>
                  <a:t>Time advance of viscous strain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kumimoji="1" lang="en-US" altLang="ja-JP" sz="28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2800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</m:sup>
                      </m:sSubSup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p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1" lang="en-US" altLang="ja-JP" sz="2800" b="0" i="0" smtClean="0"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</m:sup>
                      </m:sSubSup>
                      <m:r>
                        <a:rPr kumimoji="1" lang="en-US" altLang="ja-JP" sz="2800" b="1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kumimoji="1" lang="en-US" altLang="ja-JP" sz="2800" b="1" dirty="0" smtClean="0"/>
              </a:p>
              <a:p>
                <a:pPr marL="0" indent="0">
                  <a:buNone/>
                </a:pPr>
                <a:endParaRPr lang="en-US" altLang="ja-JP" sz="2800" b="1" dirty="0"/>
              </a:p>
              <a:p>
                <a:r>
                  <a:rPr kumimoji="1" lang="en-US" altLang="ja-JP" sz="2800" dirty="0" smtClean="0"/>
                  <a:t>Equation to solve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1" lang="en-US" altLang="ja-JP" sz="2800" b="1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kumimoji="1" lang="en-US" altLang="ja-JP" sz="2800" b="1" i="1" smtClean="0">
                          <a:latin typeface="Cambria Math" panose="02040503050406030204" pitchFamily="18" charset="0"/>
                        </a:rPr>
                        <m:t>𝑲</m:t>
                      </m:r>
                      <m:r>
                        <a:rPr kumimoji="1" lang="en-US" altLang="ja-JP" sz="2800" b="1" i="1" smtClean="0">
                          <a:latin typeface="Cambria Math" panose="02040503050406030204" pitchFamily="18" charset="0"/>
                        </a:rPr>
                        <m:t>]</m:t>
                      </m:r>
                      <m:d>
                        <m:dPr>
                          <m:begChr m:val="{"/>
                          <m:endChr m:val="}"/>
                          <m:ctrlP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d>
                      <m:r>
                        <a:rPr kumimoji="1" lang="en-US" altLang="ja-JP" sz="2800" b="1" i="1" smtClean="0">
                          <a:latin typeface="Cambria Math" panose="02040503050406030204" pitchFamily="18" charset="0"/>
                        </a:rPr>
                        <m:t>={</m:t>
                      </m:r>
                      <m:r>
                        <a:rPr kumimoji="1" lang="en-US" altLang="ja-JP" sz="2800" b="1" i="1" smtClean="0"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kumimoji="1" lang="en-US" altLang="ja-JP" sz="2800" b="1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kumimoji="1" lang="en-US" altLang="ja-JP" sz="2800" b="1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2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3688825" y="3351019"/>
            <a:ext cx="1347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altLang="ja-JP" dirty="0" err="1" smtClean="0">
                <a:solidFill>
                  <a:srgbClr val="0000CC"/>
                </a:solidFill>
              </a:rPr>
              <a:t>Prony</a:t>
            </a:r>
            <a:r>
              <a:rPr lang="en-US" altLang="ja-JP" dirty="0" smtClean="0">
                <a:solidFill>
                  <a:srgbClr val="0000CC"/>
                </a:solidFill>
              </a:rPr>
              <a:t> </a:t>
            </a:r>
            <a:r>
              <a:rPr lang="en-US" altLang="ja-JP" dirty="0" err="1" smtClean="0">
                <a:solidFill>
                  <a:srgbClr val="0000CC"/>
                </a:solidFill>
              </a:rPr>
              <a:t>coeff</a:t>
            </a:r>
            <a:endParaRPr lang="ja-JP" altLang="en-US" dirty="0">
              <a:solidFill>
                <a:srgbClr val="0000CC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5256076" y="3356992"/>
            <a:ext cx="1616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altLang="ja-JP" dirty="0" smtClean="0"/>
              <a:t>Viscous strain</a:t>
            </a:r>
            <a:endParaRPr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4135157" y="1808820"/>
            <a:ext cx="2993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altLang="ja-JP" dirty="0" err="1" smtClean="0"/>
              <a:t>Hencky</a:t>
            </a:r>
            <a:r>
              <a:rPr lang="en-US" altLang="ja-JP" dirty="0" smtClean="0"/>
              <a:t> (Logarithmic) strain</a:t>
            </a:r>
            <a:endParaRPr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974917" y="180882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altLang="ja-JP" dirty="0" smtClean="0"/>
              <a:t>Bulk modulus</a:t>
            </a:r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79512" y="3347700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Instantaneous shear modulus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1655676" y="4967880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altLang="ja-JP" dirty="0" smtClean="0"/>
              <a:t>Rigid rotation in an increment</a:t>
            </a:r>
            <a:endParaRPr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5586613" y="4967880"/>
            <a:ext cx="2694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altLang="ja-JP" dirty="0" smtClean="0"/>
              <a:t>Viscous strain increment</a:t>
            </a:r>
            <a:endParaRPr lang="ja-JP" altLang="en-US" dirty="0"/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3199053" y="2105028"/>
            <a:ext cx="194939" cy="2534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H="1">
            <a:off x="4279173" y="2105028"/>
            <a:ext cx="126430" cy="2534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V="1">
            <a:off x="2099578" y="3196668"/>
            <a:ext cx="604810" cy="2125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V="1">
            <a:off x="4529512" y="3236892"/>
            <a:ext cx="186504" cy="2216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H="1" flipV="1">
            <a:off x="5148064" y="3236892"/>
            <a:ext cx="275018" cy="2216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 flipV="1">
            <a:off x="3528031" y="4789016"/>
            <a:ext cx="157515" cy="224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flipH="1" flipV="1">
            <a:off x="6271010" y="4793117"/>
            <a:ext cx="100433" cy="2200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5908723" y="5751293"/>
            <a:ext cx="3047877" cy="62670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kumimoji="1" lang="en-US" altLang="ja-JP" dirty="0" smtClean="0"/>
              <a:t>Same as static problems</a:t>
            </a:r>
            <a:br>
              <a:rPr kumimoji="1" lang="en-US" altLang="ja-JP" dirty="0" smtClean="0"/>
            </a:br>
            <a:r>
              <a:rPr kumimoji="1" lang="en-US" altLang="ja-JP" dirty="0" smtClean="0"/>
              <a:t>due to the absence of inertia.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911552" y="2670241"/>
            <a:ext cx="1778894" cy="62670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ja-JP" dirty="0" smtClean="0"/>
              <a:t>Viscosity only in </a:t>
            </a:r>
            <a:br>
              <a:rPr lang="en-US" altLang="ja-JP" dirty="0" smtClean="0"/>
            </a:br>
            <a:r>
              <a:rPr lang="en-US" altLang="ja-JP" dirty="0" err="1" smtClean="0"/>
              <a:t>deviatoric</a:t>
            </a:r>
            <a:r>
              <a:rPr lang="en-US" altLang="ja-JP" dirty="0" smtClean="0"/>
              <a:t> stress.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1512138" y="644495"/>
            <a:ext cx="6108611" cy="12003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ja-JP" sz="2400" dirty="0"/>
              <a:t>The target constitutive model to treat is </a:t>
            </a:r>
            <a:br>
              <a:rPr lang="en-US" altLang="ja-JP" sz="2400" dirty="0"/>
            </a:br>
            <a:r>
              <a:rPr lang="en-US" altLang="ja-JP" sz="2400" dirty="0"/>
              <a:t>the </a:t>
            </a:r>
            <a:r>
              <a:rPr lang="en-US" altLang="ja-JP" sz="2400" dirty="0" err="1">
                <a:solidFill>
                  <a:srgbClr val="FF0000"/>
                </a:solidFill>
              </a:rPr>
              <a:t>Hencky’s</a:t>
            </a:r>
            <a:r>
              <a:rPr lang="en-US" altLang="ja-JP" sz="2400" dirty="0">
                <a:solidFill>
                  <a:srgbClr val="FF0000"/>
                </a:solidFill>
              </a:rPr>
              <a:t> viscoelastic model </a:t>
            </a:r>
            <a:r>
              <a:rPr lang="en-US" altLang="ja-JP" sz="2400" dirty="0"/>
              <a:t>based on </a:t>
            </a:r>
            <a:br>
              <a:rPr lang="en-US" altLang="ja-JP" sz="2400" dirty="0"/>
            </a:br>
            <a:r>
              <a:rPr lang="en-US" altLang="ja-JP" sz="2400" dirty="0"/>
              <a:t>the </a:t>
            </a:r>
            <a:r>
              <a:rPr lang="en-US" altLang="ja-JP" sz="2400" dirty="0">
                <a:solidFill>
                  <a:srgbClr val="FF0000"/>
                </a:solidFill>
              </a:rPr>
              <a:t>generalized Maxwell model</a:t>
            </a:r>
            <a:r>
              <a:rPr lang="en-US" altLang="ja-JP" sz="2400" dirty="0"/>
              <a:t>.</a:t>
            </a:r>
            <a:endParaRPr lang="en-US" altLang="ja-JP" sz="28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690445" y="931248"/>
            <a:ext cx="1413846" cy="62670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ja-JP" dirty="0" smtClean="0"/>
              <a:t>The most</a:t>
            </a:r>
            <a:br>
              <a:rPr lang="en-US" altLang="ja-JP" dirty="0" smtClean="0"/>
            </a:br>
            <a:r>
              <a:rPr lang="en-US" altLang="ja-JP" dirty="0" smtClean="0"/>
              <a:t>standard one.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4835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dirty="0">
                <a:latin typeface="+mj-lt"/>
              </a:rPr>
              <a:t>Demonstration </a:t>
            </a:r>
            <a:r>
              <a:rPr lang="en-US" altLang="ja-JP" sz="4000" dirty="0" smtClean="0">
                <a:latin typeface="+mj-lt"/>
              </a:rPr>
              <a:t>of</a:t>
            </a:r>
            <a:br>
              <a:rPr lang="en-US" altLang="ja-JP" sz="4000" dirty="0" smtClean="0">
                <a:latin typeface="+mj-lt"/>
              </a:rPr>
            </a:br>
            <a:r>
              <a:rPr lang="en-US" altLang="ja-JP" sz="4000" b="1" dirty="0" smtClean="0">
                <a:solidFill>
                  <a:srgbClr val="7030A0"/>
                </a:solidFill>
                <a:latin typeface="+mj-lt"/>
              </a:rPr>
              <a:t>F-barES-FEM-T4</a:t>
            </a:r>
            <a:r>
              <a:rPr lang="en-US" altLang="ja-JP" sz="4000" b="1" dirty="0">
                <a:solidFill>
                  <a:srgbClr val="7030A0"/>
                </a:solidFill>
                <a:latin typeface="+mj-lt"/>
              </a:rPr>
              <a:t/>
            </a:r>
            <a:br>
              <a:rPr lang="en-US" altLang="ja-JP" sz="4000" b="1" dirty="0">
                <a:solidFill>
                  <a:srgbClr val="7030A0"/>
                </a:solidFill>
                <a:latin typeface="+mj-lt"/>
              </a:rPr>
            </a:br>
            <a:r>
              <a:rPr lang="en-US" altLang="ja-JP" sz="4000" dirty="0">
                <a:latin typeface="+mj-lt"/>
              </a:rPr>
              <a:t>in </a:t>
            </a:r>
            <a:r>
              <a:rPr lang="en-US" altLang="ja-JP" sz="4000" dirty="0">
                <a:solidFill>
                  <a:srgbClr val="FF0000"/>
                </a:solidFill>
                <a:latin typeface="+mj-lt"/>
              </a:rPr>
              <a:t>viscoelastic</a:t>
            </a:r>
            <a:r>
              <a:rPr lang="en-US" altLang="ja-JP" sz="4000" dirty="0">
                <a:latin typeface="+mj-lt"/>
              </a:rPr>
              <a:t> </a:t>
            </a:r>
            <a:r>
              <a:rPr lang="en-US" altLang="ja-JP" sz="4000" dirty="0" smtClean="0">
                <a:latin typeface="+mj-lt"/>
              </a:rPr>
              <a:t>problems</a:t>
            </a:r>
            <a:endParaRPr lang="en-US" altLang="ja-JP" sz="4000" dirty="0">
              <a:latin typeface="+mj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1695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Tensile Suspension of Viscoelastic Block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endParaRPr lang="en-US" altLang="ja-JP" sz="2800" dirty="0" smtClean="0"/>
              </a:p>
              <a:p>
                <a:endParaRPr lang="en-US" altLang="ja-JP" sz="2800" dirty="0"/>
              </a:p>
              <a:p>
                <a:endParaRPr lang="en-US" altLang="ja-JP" sz="2800" dirty="0" smtClean="0"/>
              </a:p>
              <a:p>
                <a:pPr marL="0" indent="0">
                  <a:buNone/>
                </a:pPr>
                <a:endParaRPr lang="en-US" altLang="ja-JP" dirty="0" smtClean="0"/>
              </a:p>
              <a:p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×2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×3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ja-JP" altLang="en-US" sz="2400" dirty="0" smtClean="0"/>
                  <a:t> </a:t>
                </a:r>
                <a:r>
                  <a:rPr lang="en-US" altLang="ja-JP" sz="2400" dirty="0" smtClean="0"/>
                  <a:t>block subjected to 100% stretch in 10 s, and hold the enforced displacement for 1000 s under the gravity.</a:t>
                </a:r>
              </a:p>
              <a:p>
                <a:r>
                  <a:rPr lang="en-US" altLang="ja-JP" sz="2400" dirty="0" err="1" smtClean="0"/>
                  <a:t>Hencky’s</a:t>
                </a:r>
                <a:r>
                  <a:rPr lang="en-US" altLang="ja-JP" sz="2400" dirty="0" smtClean="0"/>
                  <a:t> </a:t>
                </a:r>
                <a:r>
                  <a:rPr lang="en-US" altLang="ja-JP" sz="2400" dirty="0"/>
                  <a:t>v</a:t>
                </a:r>
                <a:r>
                  <a:rPr lang="en-US" altLang="ja-JP" sz="2400" dirty="0" smtClean="0"/>
                  <a:t>iscoelastic body based on the </a:t>
                </a:r>
                <a:r>
                  <a:rPr lang="en-US" altLang="ja-JP" sz="2400" dirty="0"/>
                  <a:t>g</a:t>
                </a:r>
                <a:r>
                  <a:rPr lang="en-US" altLang="ja-JP" sz="2400" dirty="0" smtClean="0"/>
                  <a:t>eneralized Maxwell model with 1 </a:t>
                </a:r>
                <a:r>
                  <a:rPr lang="en-US" altLang="ja-JP" sz="2400" dirty="0" err="1"/>
                  <a:t>m</a:t>
                </a:r>
                <a:r>
                  <a:rPr lang="en-US" altLang="ja-JP" sz="2400" dirty="0" err="1" smtClean="0"/>
                  <a:t>axwell</a:t>
                </a:r>
                <a:r>
                  <a:rPr lang="en-US" altLang="ja-JP" sz="2400" dirty="0" smtClean="0"/>
                  <a:t> element &amp; 1 long-term spring.</a:t>
                </a:r>
              </a:p>
              <a:p>
                <a:pPr lvl="1"/>
                <a:r>
                  <a:rPr lang="en-US" altLang="ja-JP" sz="2400" dirty="0" smtClean="0"/>
                  <a:t>Poisson’s ratio: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=0.3</m:t>
                    </m:r>
                  </m:oMath>
                </a14:m>
                <a:r>
                  <a:rPr lang="en-US" altLang="ja-JP" sz="2400" dirty="0" smtClean="0"/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altLang="ja-JP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r>
                  <a:rPr lang="en-US" altLang="ja-JP" sz="2400" dirty="0" smtClean="0"/>
                  <a:t>.</a:t>
                </a:r>
              </a:p>
              <a:p>
                <a:pPr lvl="1"/>
                <a:r>
                  <a:rPr lang="en-US" altLang="ja-JP" sz="2400" dirty="0" smtClean="0"/>
                  <a:t>Relaxation time: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=10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altLang="ja-JP" sz="2400" dirty="0" smtClean="0"/>
                  <a:t>.</a:t>
                </a:r>
              </a:p>
              <a:p>
                <a:r>
                  <a:rPr lang="en-US" altLang="ja-JP" sz="2400" dirty="0" smtClean="0"/>
                  <a:t>Compare the results of </a:t>
                </a:r>
                <a:r>
                  <a:rPr lang="en-US" altLang="ja-JP" sz="2400" dirty="0" smtClean="0">
                    <a:solidFill>
                      <a:srgbClr val="6600CC"/>
                    </a:solidFill>
                  </a:rPr>
                  <a:t>F-barES-FEM-T4(2</a:t>
                </a:r>
                <a:r>
                  <a:rPr lang="en-US" altLang="ja-JP" sz="2400" dirty="0" smtClean="0">
                    <a:solidFill>
                      <a:srgbClr val="7030A0"/>
                    </a:solidFill>
                  </a:rPr>
                  <a:t>)</a:t>
                </a:r>
                <a:r>
                  <a:rPr lang="en-US" altLang="ja-JP" sz="2400" dirty="0" smtClean="0"/>
                  <a:t>, ABAQUS C3D4, C3D4H, and C3D8.</a:t>
                </a:r>
                <a:endParaRPr kumimoji="1" lang="en-US" altLang="ja-JP" sz="2400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006" r="-2750" b="-45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063" y="657225"/>
            <a:ext cx="6430018" cy="257232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381282" y="623887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1405 nodes,</a:t>
            </a:r>
            <a:br>
              <a:rPr kumimoji="1" lang="en-US" altLang="ja-JP" dirty="0" smtClean="0"/>
            </a:br>
            <a:r>
              <a:rPr kumimoji="1" lang="en-US" altLang="ja-JP" dirty="0" smtClean="0"/>
              <a:t>6183 elements.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4508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Tensile Suspension of Viscoelastic </a:t>
            </a:r>
            <a:r>
              <a:rPr lang="en-US" altLang="ja-JP" dirty="0" smtClean="0"/>
              <a:t>Block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 of Mises Stress (</a:t>
            </a:r>
            <a:r>
              <a:rPr kumimoji="1" lang="en-US" altLang="ja-JP" sz="2800" b="1" i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F-barES-FEM-T4(2)</a:t>
            </a: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pic>
        <p:nvPicPr>
          <p:cNvPr id="5" name="3x2x1-gravity-NOCS2-mis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5197" y="1065925"/>
            <a:ext cx="8172908" cy="520739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315829" y="5493924"/>
            <a:ext cx="1827474" cy="9037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kumimoji="1" lang="en-US" altLang="ja-JP" dirty="0" smtClean="0"/>
              <a:t>Stress relaxation</a:t>
            </a:r>
            <a:br>
              <a:rPr kumimoji="1" lang="en-US" altLang="ja-JP" dirty="0" smtClean="0"/>
            </a:br>
            <a:r>
              <a:rPr kumimoji="1" lang="en-US" altLang="ja-JP" dirty="0" smtClean="0"/>
              <a:t>progresses </a:t>
            </a:r>
            <a:br>
              <a:rPr kumimoji="1" lang="en-US" altLang="ja-JP" dirty="0" smtClean="0"/>
            </a:br>
            <a:r>
              <a:rPr kumimoji="1" lang="en-US" altLang="ja-JP" dirty="0" smtClean="0"/>
              <a:t>after stretch.</a:t>
            </a:r>
          </a:p>
        </p:txBody>
      </p:sp>
    </p:spTree>
    <p:extLst>
      <p:ext uri="{BB962C8B-B14F-4D97-AF65-F5344CB8AC3E}">
        <p14:creationId xmlns:p14="http://schemas.microsoft.com/office/powerpoint/2010/main" val="267899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Tensile Suspension of Viscoelastic Block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r>
              <a:rPr kumimoji="1"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the end of stretch </a:t>
            </a:r>
            <a:r>
              <a:rPr kumimoji="1" lang="en-US" altLang="ja-JP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(comm</a:t>
            </a:r>
            <a:r>
              <a:rPr lang="en-US" altLang="ja-JP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contour range)</a:t>
            </a:r>
            <a:endParaRPr kumimoji="1" lang="ja-JP" altLang="en-US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48700"/>
            <a:ext cx="4140000" cy="222056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0" y="1052736"/>
            <a:ext cx="4320000" cy="232128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412" y="1088740"/>
            <a:ext cx="4320000" cy="232128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" y="3501008"/>
            <a:ext cx="4320000" cy="232128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871700" y="112472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871699" y="349552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C3D8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265227" y="1124728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C3D4H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998769" y="3494086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6600CC"/>
                </a:solidFill>
              </a:rPr>
              <a:t>F-barES-FEM-T4(2)</a:t>
            </a:r>
            <a:endParaRPr kumimoji="1" lang="ja-JP" altLang="en-US" dirty="0">
              <a:solidFill>
                <a:srgbClr val="6600CC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054824" y="3026394"/>
            <a:ext cx="1829595" cy="34970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kumimoji="1" lang="en-US" altLang="ja-JP" dirty="0" err="1" smtClean="0"/>
              <a:t>Checkerboarding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990704" y="5527200"/>
            <a:ext cx="2316908" cy="349702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00CC"/>
                </a:solidFill>
              </a:rPr>
              <a:t>No </a:t>
            </a:r>
            <a:r>
              <a:rPr lang="en-US" altLang="ja-JP" dirty="0" err="1" smtClean="0">
                <a:solidFill>
                  <a:srgbClr val="0000CC"/>
                </a:solidFill>
              </a:rPr>
              <a:t>Checkerboarding</a:t>
            </a:r>
            <a:r>
              <a:rPr lang="en-US" altLang="ja-JP" dirty="0" smtClean="0">
                <a:solidFill>
                  <a:srgbClr val="0000CC"/>
                </a:solidFill>
              </a:rPr>
              <a:t>!!</a:t>
            </a:r>
            <a:endParaRPr kumimoji="1" lang="ja-JP" alt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55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Tensile Suspension of Viscoelastic Block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 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</a:t>
            </a: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state </a:t>
            </a:r>
            <a:r>
              <a:rPr lang="en-US" altLang="ja-JP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(common contour </a:t>
            </a:r>
            <a:r>
              <a:rPr lang="en-US" altLang="ja-JP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range)</a:t>
            </a:r>
            <a:endParaRPr lang="ja-JP" altLang="en-US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4"/>
          <a:stretch/>
        </p:blipFill>
        <p:spPr>
          <a:xfrm>
            <a:off x="0" y="1124744"/>
            <a:ext cx="4320000" cy="320435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303" y="1054718"/>
            <a:ext cx="4320000" cy="334639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90"/>
          <a:stretch/>
        </p:blipFill>
        <p:spPr>
          <a:xfrm>
            <a:off x="0" y="3673781"/>
            <a:ext cx="4320000" cy="270754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03" y="3789040"/>
            <a:ext cx="4140000" cy="2578287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705984" y="200132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705984" y="464161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C3D8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472282" y="2005723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C3D4H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337629" y="4567216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6600CC"/>
                </a:solidFill>
              </a:rPr>
              <a:t>F-barES-FEM-T4(2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998506" y="3132042"/>
            <a:ext cx="1829594" cy="62670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kumimoji="1" lang="en-US" altLang="ja-JP" dirty="0" smtClean="0"/>
              <a:t>Severe</a:t>
            </a:r>
          </a:p>
          <a:p>
            <a:pPr algn="ctr"/>
            <a:r>
              <a:rPr kumimoji="1" lang="en-US" altLang="ja-JP" dirty="0" err="1" smtClean="0"/>
              <a:t>Checkerboarding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211960" y="2478263"/>
            <a:ext cx="1098626" cy="62670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kumimoji="1" lang="en-US" altLang="ja-JP" dirty="0" smtClean="0"/>
              <a:t>Small</a:t>
            </a:r>
            <a:br>
              <a:rPr kumimoji="1" lang="en-US" altLang="ja-JP" dirty="0" smtClean="0"/>
            </a:br>
            <a:r>
              <a:rPr kumimoji="1" lang="en-US" altLang="ja-JP" dirty="0" smtClean="0"/>
              <a:t>Deflection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894822" y="6032774"/>
            <a:ext cx="2316908" cy="349702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00CC"/>
                </a:solidFill>
              </a:rPr>
              <a:t>No </a:t>
            </a:r>
            <a:r>
              <a:rPr lang="en-US" altLang="ja-JP" dirty="0" err="1" smtClean="0">
                <a:solidFill>
                  <a:srgbClr val="0000CC"/>
                </a:solidFill>
              </a:rPr>
              <a:t>Checkerboarding</a:t>
            </a:r>
            <a:r>
              <a:rPr lang="en-US" altLang="ja-JP" dirty="0" smtClean="0">
                <a:solidFill>
                  <a:srgbClr val="0000CC"/>
                </a:solidFill>
              </a:rPr>
              <a:t>!!</a:t>
            </a:r>
            <a:endParaRPr kumimoji="1" lang="ja-JP" alt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39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Motivation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lvl="0" indent="0">
                  <a:buNone/>
                </a:pPr>
                <a:r>
                  <a:rPr lang="en-US" altLang="ja-JP" sz="2800" b="1" i="1" u="sng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What we want to do:</a:t>
                </a:r>
              </a:p>
              <a:p>
                <a:pPr lvl="0"/>
                <a:r>
                  <a:rPr lang="en-US" altLang="ja-JP" sz="2800" dirty="0" smtClean="0"/>
                  <a:t>Solve </a:t>
                </a:r>
                <a:r>
                  <a:rPr lang="en-US" altLang="ja-JP" sz="2800" b="1" dirty="0" smtClean="0">
                    <a:solidFill>
                      <a:srgbClr val="7030A0"/>
                    </a:solidFill>
                  </a:rPr>
                  <a:t>hyper large deformation</a:t>
                </a:r>
                <a:r>
                  <a:rPr lang="en-US" altLang="ja-JP" sz="2800" dirty="0" smtClean="0"/>
                  <a:t/>
                </a:r>
                <a:br>
                  <a:rPr lang="en-US" altLang="ja-JP" sz="2800" dirty="0" smtClean="0"/>
                </a:br>
                <a:r>
                  <a:rPr lang="en-US" altLang="ja-JP" sz="2800" dirty="0" smtClean="0"/>
                  <a:t>analyses accurately and stably.</a:t>
                </a:r>
              </a:p>
              <a:p>
                <a:pPr lvl="0"/>
                <a:r>
                  <a:rPr lang="en-US" altLang="ja-JP" sz="2800" dirty="0" smtClean="0"/>
                  <a:t>Treat complex geometries </a:t>
                </a:r>
                <a:br>
                  <a:rPr lang="en-US" altLang="ja-JP" sz="2800" dirty="0" smtClean="0"/>
                </a:br>
                <a:r>
                  <a:rPr lang="en-US" altLang="ja-JP" sz="2800" dirty="0" smtClean="0"/>
                  <a:t>with </a:t>
                </a:r>
                <a:r>
                  <a:rPr lang="en-US" altLang="ja-JP" sz="2800" b="1" dirty="0" smtClean="0">
                    <a:solidFill>
                      <a:srgbClr val="008000"/>
                    </a:solidFill>
                  </a:rPr>
                  <a:t>tetrahedral meshes</a:t>
                </a:r>
                <a:r>
                  <a:rPr lang="en-US" altLang="ja-JP" sz="2800" dirty="0" smtClean="0"/>
                  <a:t>.</a:t>
                </a:r>
                <a:endParaRPr lang="en-US" altLang="ja-JP" sz="2800" dirty="0">
                  <a:solidFill>
                    <a:srgbClr val="000000"/>
                  </a:solidFill>
                </a:endParaRPr>
              </a:p>
              <a:p>
                <a:pPr lvl="0"/>
                <a:r>
                  <a:rPr lang="en-US" altLang="ja-JP" sz="2800" dirty="0" smtClean="0"/>
                  <a:t>Consider </a:t>
                </a:r>
                <a:r>
                  <a:rPr lang="en-US" altLang="ja-JP" sz="2800" b="1" dirty="0" smtClean="0">
                    <a:solidFill>
                      <a:srgbClr val="C00000"/>
                    </a:solidFill>
                  </a:rPr>
                  <a:t>nearly incompressible materials </a:t>
                </a:r>
                <a14:m>
                  <m:oMath xmlns:m="http://schemas.openxmlformats.org/officeDocument/2006/math">
                    <m:r>
                      <a:rPr lang="en-US" altLang="ja-JP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𝝂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800" dirty="0" smtClean="0">
                    <a:solidFill>
                      <a:srgbClr val="C00000"/>
                    </a:solidFill>
                  </a:rPr>
                  <a:t>.</a:t>
                </a:r>
              </a:p>
              <a:p>
                <a:r>
                  <a:rPr lang="en-US" altLang="ja-JP" sz="2800" dirty="0">
                    <a:solidFill>
                      <a:srgbClr val="000000"/>
                    </a:solidFill>
                  </a:rPr>
                  <a:t>Support </a:t>
                </a:r>
                <a:r>
                  <a:rPr lang="en-US" altLang="ja-JP" sz="2800" b="1" dirty="0">
                    <a:solidFill>
                      <a:srgbClr val="000000"/>
                    </a:solidFill>
                  </a:rPr>
                  <a:t>contact</a:t>
                </a:r>
                <a:r>
                  <a:rPr lang="en-US" altLang="ja-JP" sz="2800" dirty="0">
                    <a:solidFill>
                      <a:srgbClr val="000000"/>
                    </a:solidFill>
                  </a:rPr>
                  <a:t> problems.</a:t>
                </a:r>
              </a:p>
              <a:p>
                <a:pPr lvl="0"/>
                <a:r>
                  <a:rPr lang="en-US" altLang="ja-JP" sz="2800" dirty="0" smtClean="0"/>
                  <a:t>Handle </a:t>
                </a:r>
                <a:r>
                  <a:rPr lang="en-US" altLang="ja-JP" sz="2800" b="1" dirty="0" smtClean="0"/>
                  <a:t>auto re-meshing</a:t>
                </a:r>
                <a:r>
                  <a:rPr lang="en-US" altLang="ja-JP" sz="2800" dirty="0" smtClean="0"/>
                  <a:t>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006" r="-16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06" b="802"/>
          <a:stretch/>
        </p:blipFill>
        <p:spPr>
          <a:xfrm>
            <a:off x="791580" y="4432047"/>
            <a:ext cx="3420379" cy="196557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81028"/>
            <a:ext cx="3305175" cy="24003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0" y="673131"/>
            <a:ext cx="3474720" cy="209702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4" name="テキスト ボックス 13"/>
          <p:cNvSpPr txBox="1"/>
          <p:nvPr/>
        </p:nvSpPr>
        <p:spPr>
          <a:xfrm>
            <a:off x="7948347" y="2355267"/>
            <a:ext cx="119616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C00000"/>
                </a:solidFill>
              </a:rPr>
              <a:t>Rubber</a:t>
            </a:r>
            <a:endParaRPr kumimoji="1" lang="ja-JP" altLang="en-US" sz="2400" dirty="0">
              <a:solidFill>
                <a:srgbClr val="C0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489240" y="5356648"/>
            <a:ext cx="1963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C00000"/>
                </a:solidFill>
              </a:rPr>
              <a:t>P</a:t>
            </a:r>
            <a:r>
              <a:rPr kumimoji="1" lang="en-US" altLang="ja-JP" sz="2400" dirty="0" smtClean="0">
                <a:solidFill>
                  <a:srgbClr val="C00000"/>
                </a:solidFill>
              </a:rPr>
              <a:t>lastic/Glass</a:t>
            </a:r>
            <a:endParaRPr kumimoji="1" lang="ja-JP" altLang="en-US" sz="2400" dirty="0">
              <a:solidFill>
                <a:srgbClr val="C0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439652" y="5301208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C00000"/>
                </a:solidFill>
              </a:rPr>
              <a:t>Metal</a:t>
            </a:r>
            <a:endParaRPr kumimoji="1" lang="ja-JP" alt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72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Tensile Suspension of Viscoelastic Block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Time histories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</m:oMath>
                </a14:m>
                <a:r>
                  <a:rPr lang="ja-JP" altLang="en-US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at the center of bottom face</a:t>
                </a:r>
                <a:endParaRPr kumimoji="1" lang="ja-JP" altLang="en-US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36" y="1052736"/>
            <a:ext cx="6558552" cy="434464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59227" y="5445455"/>
            <a:ext cx="8611716" cy="830997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ABAQUS’s T4 elements cannot avoid shear locking, whereas </a:t>
            </a:r>
            <a:br>
              <a:rPr kumimoji="1" lang="en-US" altLang="ja-JP" sz="2400" dirty="0" smtClean="0"/>
            </a:br>
            <a:r>
              <a:rPr lang="en-US" altLang="ja-JP" sz="2400" dirty="0" smtClean="0"/>
              <a:t>F-barES-FEM-T4 has good accuracy as H8-SRI element.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871772" y="3226780"/>
            <a:ext cx="114646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ABAQUS</a:t>
            </a:r>
          </a:p>
          <a:p>
            <a:pPr algn="ctr"/>
            <a:r>
              <a:rPr kumimoji="1" lang="en-US" altLang="ja-JP" dirty="0" smtClean="0">
                <a:solidFill>
                  <a:srgbClr val="FF00FF"/>
                </a:solidFill>
              </a:rPr>
              <a:t>C3D4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and</a:t>
            </a:r>
          </a:p>
          <a:p>
            <a:pPr algn="ctr"/>
            <a:r>
              <a:rPr lang="en-US" altLang="ja-JP" dirty="0" smtClean="0">
                <a:solidFill>
                  <a:srgbClr val="00B0F0"/>
                </a:solidFill>
              </a:rPr>
              <a:t>C3D4H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have</a:t>
            </a:r>
            <a:br>
              <a:rPr lang="en-US" altLang="ja-JP" dirty="0" smtClean="0"/>
            </a:br>
            <a:r>
              <a:rPr lang="en-US" altLang="ja-JP" dirty="0" smtClean="0"/>
              <a:t>shear</a:t>
            </a:r>
            <a:br>
              <a:rPr lang="en-US" altLang="ja-JP" dirty="0" smtClean="0"/>
            </a:br>
            <a:r>
              <a:rPr lang="en-US" altLang="ja-JP" dirty="0" smtClean="0"/>
              <a:t>locking.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7862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200" dirty="0"/>
              <a:t>Body F</a:t>
            </a:r>
            <a:r>
              <a:rPr lang="en-US" altLang="ja-JP" sz="3200" dirty="0" smtClean="0"/>
              <a:t>orced Stretch of Viscoelastic Bunny</a:t>
            </a:r>
            <a:endParaRPr kumimoji="1" lang="ja-JP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endParaRPr lang="en-US" altLang="ja-JP" sz="2800" dirty="0" smtClean="0"/>
              </a:p>
              <a:p>
                <a:endParaRPr lang="en-US" altLang="ja-JP" sz="2800" dirty="0"/>
              </a:p>
              <a:p>
                <a:endParaRPr lang="en-US" altLang="ja-JP" sz="2800" dirty="0" smtClean="0"/>
              </a:p>
              <a:p>
                <a:pPr marL="0" indent="0">
                  <a:buNone/>
                </a:pPr>
                <a:endParaRPr lang="en-US" altLang="ja-JP" dirty="0" smtClean="0"/>
              </a:p>
              <a:p>
                <a:pPr marL="0" indent="0">
                  <a:buNone/>
                </a:pPr>
                <a:endParaRPr lang="en-US" altLang="ja-JP" dirty="0" smtClean="0"/>
              </a:p>
              <a:p>
                <a:pPr marL="0" indent="0">
                  <a:buNone/>
                </a:pPr>
                <a:endParaRPr lang="en-US" altLang="ja-JP" sz="1600" dirty="0" smtClean="0"/>
              </a:p>
              <a:p>
                <a:r>
                  <a:rPr lang="en-US" altLang="ja-JP" sz="2400" dirty="0" smtClean="0"/>
                  <a:t>A Stanford bunny subjected to stretch under the body force.</a:t>
                </a:r>
              </a:p>
              <a:p>
                <a:r>
                  <a:rPr lang="en-US" altLang="ja-JP" sz="2400" dirty="0"/>
                  <a:t>Same viscoelastic properties</a:t>
                </a:r>
                <a:r>
                  <a:rPr lang="en-US" altLang="ja-JP" sz="2400" dirty="0" smtClean="0"/>
                  <a:t>:</a:t>
                </a:r>
                <a:r>
                  <a:rPr lang="en-US" altLang="ja-JP" sz="2400" i="1" dirty="0" smtClean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=0.3, </m:t>
                    </m:r>
                    <m:sSub>
                      <m:sSubPr>
                        <m:ctrlP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altLang="ja-JP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=0.49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=10 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ja-JP" sz="2400" dirty="0" smtClean="0"/>
              </a:p>
              <a:p>
                <a:r>
                  <a:rPr lang="en-US" altLang="ja-JP" sz="2400" dirty="0" smtClean="0"/>
                  <a:t>Hexahedral mesh is difficult to build.</a:t>
                </a:r>
                <a:endParaRPr lang="en-US" altLang="ja-JP" sz="2400" dirty="0"/>
              </a:p>
              <a:p>
                <a:r>
                  <a:rPr lang="en-US" altLang="ja-JP" sz="2400" dirty="0" smtClean="0"/>
                  <a:t>Compare the results of </a:t>
                </a:r>
                <a:r>
                  <a:rPr lang="en-US" altLang="ja-JP" sz="2400" dirty="0" smtClean="0">
                    <a:solidFill>
                      <a:srgbClr val="6600CC"/>
                    </a:solidFill>
                  </a:rPr>
                  <a:t>F-barES-FEM-T4(2</a:t>
                </a:r>
                <a:r>
                  <a:rPr lang="en-US" altLang="ja-JP" sz="2400" dirty="0" smtClean="0">
                    <a:solidFill>
                      <a:srgbClr val="7030A0"/>
                    </a:solidFill>
                  </a:rPr>
                  <a:t>) </a:t>
                </a:r>
                <a:r>
                  <a:rPr lang="en-US" altLang="ja-JP" sz="2400" dirty="0" smtClean="0"/>
                  <a:t>and ABAQUS C3D4H.</a:t>
                </a:r>
                <a:endParaRPr kumimoji="1" lang="en-US" altLang="ja-JP" sz="2400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sp>
        <p:nvSpPr>
          <p:cNvPr id="6" name="上矢印 5"/>
          <p:cNvSpPr/>
          <p:nvPr/>
        </p:nvSpPr>
        <p:spPr>
          <a:xfrm>
            <a:off x="5851941" y="1785066"/>
            <a:ext cx="684076" cy="1017859"/>
          </a:xfrm>
          <a:prstGeom prst="upArrow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2925209" y="3429000"/>
            <a:ext cx="3290885" cy="394289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730" y="764704"/>
            <a:ext cx="2779428" cy="3058585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987132" y="3395311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Fixed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336196" y="2063162"/>
            <a:ext cx="26821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8000"/>
                </a:solidFill>
              </a:rPr>
              <a:t>Body Force</a:t>
            </a:r>
            <a:br>
              <a:rPr kumimoji="1" lang="en-US" altLang="ja-JP" sz="2400" dirty="0" smtClean="0">
                <a:solidFill>
                  <a:srgbClr val="008000"/>
                </a:solidFill>
              </a:rPr>
            </a:br>
            <a:r>
              <a:rPr kumimoji="1" lang="en-US" altLang="ja-JP" sz="2400" dirty="0" smtClean="0">
                <a:solidFill>
                  <a:srgbClr val="008000"/>
                </a:solidFill>
              </a:rPr>
              <a:t>(Opposite Gravity)</a:t>
            </a:r>
            <a:endParaRPr kumimoji="1" lang="ja-JP" altLang="en-US" sz="2400" dirty="0">
              <a:solidFill>
                <a:srgbClr val="008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124802" y="623887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24136 nodes,</a:t>
            </a:r>
            <a:br>
              <a:rPr kumimoji="1" lang="en-US" altLang="ja-JP" dirty="0" smtClean="0"/>
            </a:br>
            <a:r>
              <a:rPr lang="en-US" altLang="ja-JP" dirty="0" smtClean="0"/>
              <a:t>126231 elements.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049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200" dirty="0"/>
              <a:t>Body </a:t>
            </a:r>
            <a:r>
              <a:rPr lang="en-US" altLang="ja-JP" sz="3200" dirty="0" smtClean="0"/>
              <a:t>Forced </a:t>
            </a:r>
            <a:r>
              <a:rPr lang="en-US" altLang="ja-JP" sz="3200" dirty="0"/>
              <a:t>Stretch of Viscoelastic Bunny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Clr>
                <a:srgbClr val="000000"/>
              </a:buClr>
              <a:buNone/>
            </a:pPr>
            <a:r>
              <a:rPr lang="en-US" altLang="ja-JP" sz="28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</a:t>
            </a:r>
            <a:br>
              <a:rPr lang="en-US" altLang="ja-JP" sz="28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br>
              <a:rPr lang="en-US" altLang="ja-JP" sz="28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</a:t>
            </a:r>
            <a:br>
              <a:rPr lang="en-US" altLang="ja-JP" sz="28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stress</a:t>
            </a:r>
            <a:br>
              <a:rPr lang="en-US" altLang="ja-JP" sz="28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sz="2800" b="1" i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F-bar</a:t>
            </a:r>
            <a:br>
              <a:rPr lang="en-US" altLang="ja-JP" sz="2800" b="1" i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1" i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ES-FEM</a:t>
            </a:r>
            <a:br>
              <a:rPr lang="en-US" altLang="ja-JP" sz="2800" b="1" i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1" i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-T4(2</a:t>
            </a:r>
            <a:r>
              <a:rPr lang="en-US" altLang="ja-JP" sz="2800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altLang="ja-JP" sz="28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ja-JP" altLang="en-US" sz="2800" b="1" i="1" u="sng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pic>
        <p:nvPicPr>
          <p:cNvPr id="5" name="mis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7219" y="657225"/>
            <a:ext cx="3558450" cy="572959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348025" y="2942243"/>
            <a:ext cx="1608133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Smooth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Mises stress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distribution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is obtained.</a:t>
            </a:r>
            <a:endParaRPr kumimoji="1" lang="ja-JP" altLang="en-US" sz="2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366808" y="5229200"/>
            <a:ext cx="1252266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Necking</a:t>
            </a:r>
            <a:br>
              <a:rPr lang="en-US" altLang="ja-JP" sz="2000" dirty="0" smtClean="0"/>
            </a:br>
            <a:r>
              <a:rPr lang="en-US" altLang="ja-JP" sz="2000" dirty="0" smtClean="0"/>
              <a:t>occurred.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4739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320" y="623887"/>
            <a:ext cx="3411817" cy="5757442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798" y="815727"/>
            <a:ext cx="3475234" cy="556560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200" dirty="0"/>
              <a:t>Body </a:t>
            </a:r>
            <a:r>
              <a:rPr lang="en-US" altLang="ja-JP" sz="3200" dirty="0" smtClean="0"/>
              <a:t>Forced </a:t>
            </a:r>
            <a:r>
              <a:rPr lang="en-US" altLang="ja-JP" sz="3200" dirty="0"/>
              <a:t>Stretch of Viscoelastic Bunny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259632" y="5013176"/>
            <a:ext cx="1255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ABAQUS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C3D4H</a:t>
            </a:r>
            <a:endParaRPr kumimoji="1" lang="ja-JP" altLang="en-US" sz="2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4" y="623887"/>
            <a:ext cx="8641655" cy="2841117"/>
          </a:xfrm>
        </p:spPr>
        <p:txBody>
          <a:bodyPr/>
          <a:lstStyle/>
          <a:p>
            <a:pPr marL="0" lvl="0" indent="0">
              <a:buClr>
                <a:srgbClr val="000000"/>
              </a:buClr>
              <a:buNone/>
            </a:pPr>
            <a:r>
              <a:rPr lang="en-US" altLang="ja-JP" sz="28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</a:t>
            </a:r>
            <a:br>
              <a:rPr lang="en-US" altLang="ja-JP" sz="28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stress</a:t>
            </a:r>
            <a:br>
              <a:rPr lang="en-US" altLang="ja-JP" sz="28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</a:t>
            </a:r>
            <a:br>
              <a:rPr lang="en-US" altLang="ja-JP" sz="28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</a:t>
            </a:r>
            <a:br>
              <a:rPr lang="en-US" altLang="ja-JP" sz="28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14488" y="3223427"/>
            <a:ext cx="1699219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/>
              <a:t>Slightly small deformation due to shear locking.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566605" y="4859287"/>
            <a:ext cx="11544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6600CC"/>
                </a:solidFill>
              </a:rPr>
              <a:t>F-bar</a:t>
            </a:r>
            <a:br>
              <a:rPr kumimoji="1" lang="en-US" altLang="ja-JP" sz="2000" dirty="0" smtClean="0">
                <a:solidFill>
                  <a:srgbClr val="6600CC"/>
                </a:solidFill>
              </a:rPr>
            </a:br>
            <a:r>
              <a:rPr kumimoji="1" lang="en-US" altLang="ja-JP" sz="2000" dirty="0" smtClean="0">
                <a:solidFill>
                  <a:srgbClr val="6600CC"/>
                </a:solidFill>
              </a:rPr>
              <a:t>ES-FEM</a:t>
            </a:r>
            <a:br>
              <a:rPr kumimoji="1" lang="en-US" altLang="ja-JP" sz="2000" dirty="0" smtClean="0">
                <a:solidFill>
                  <a:srgbClr val="6600CC"/>
                </a:solidFill>
              </a:rPr>
            </a:br>
            <a:r>
              <a:rPr kumimoji="1" lang="en-US" altLang="ja-JP" sz="2000" dirty="0" smtClean="0">
                <a:solidFill>
                  <a:srgbClr val="6600CC"/>
                </a:solidFill>
              </a:rPr>
              <a:t>-</a:t>
            </a:r>
            <a:r>
              <a:rPr kumimoji="1" lang="en-US" altLang="ja-JP" sz="2000" dirty="0" smtClean="0">
                <a:solidFill>
                  <a:srgbClr val="7030A0"/>
                </a:solidFill>
              </a:rPr>
              <a:t>T4(2)</a:t>
            </a:r>
            <a:endParaRPr kumimoji="1" lang="ja-JP" altLang="en-US" sz="2000" dirty="0">
              <a:solidFill>
                <a:srgbClr val="7030A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231645" y="3387131"/>
            <a:ext cx="1512168" cy="99603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altLang="ja-JP" sz="2000" dirty="0" smtClean="0"/>
              <a:t>Similar </a:t>
            </a:r>
            <a:r>
              <a:rPr kumimoji="1" lang="en-US" altLang="ja-JP" sz="2000" dirty="0" smtClean="0"/>
              <a:t>Mises stress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distribution.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64076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172" y="623887"/>
            <a:ext cx="3411200" cy="57564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836712"/>
            <a:ext cx="3475234" cy="55656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200" dirty="0"/>
              <a:t>Body </a:t>
            </a:r>
            <a:r>
              <a:rPr lang="en-US" altLang="ja-JP" sz="3200" dirty="0" smtClean="0"/>
              <a:t>Forced </a:t>
            </a:r>
            <a:r>
              <a:rPr lang="en-US" altLang="ja-JP" sz="3200" dirty="0"/>
              <a:t>Stretch of Viscoelastic Bunny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259632" y="5013176"/>
            <a:ext cx="1255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ABAQUS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C3D4H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566605" y="4859287"/>
            <a:ext cx="11544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6600CC"/>
                </a:solidFill>
              </a:rPr>
              <a:t>F-bar</a:t>
            </a:r>
            <a:br>
              <a:rPr kumimoji="1" lang="en-US" altLang="ja-JP" sz="2000" dirty="0" smtClean="0">
                <a:solidFill>
                  <a:srgbClr val="6600CC"/>
                </a:solidFill>
              </a:rPr>
            </a:br>
            <a:r>
              <a:rPr kumimoji="1" lang="en-US" altLang="ja-JP" sz="2000" dirty="0" smtClean="0">
                <a:solidFill>
                  <a:srgbClr val="6600CC"/>
                </a:solidFill>
              </a:rPr>
              <a:t>ES-FEM</a:t>
            </a:r>
            <a:br>
              <a:rPr kumimoji="1" lang="en-US" altLang="ja-JP" sz="2000" dirty="0" smtClean="0">
                <a:solidFill>
                  <a:srgbClr val="6600CC"/>
                </a:solidFill>
              </a:rPr>
            </a:br>
            <a:r>
              <a:rPr kumimoji="1" lang="en-US" altLang="ja-JP" sz="2000" dirty="0" smtClean="0">
                <a:solidFill>
                  <a:srgbClr val="6600CC"/>
                </a:solidFill>
              </a:rPr>
              <a:t>-</a:t>
            </a:r>
            <a:r>
              <a:rPr kumimoji="1" lang="en-US" altLang="ja-JP" sz="2000" dirty="0" smtClean="0">
                <a:solidFill>
                  <a:srgbClr val="7030A0"/>
                </a:solidFill>
              </a:rPr>
              <a:t>T4(2)</a:t>
            </a:r>
            <a:endParaRPr kumimoji="1" lang="ja-JP" altLang="en-US" sz="2000" dirty="0">
              <a:solidFill>
                <a:srgbClr val="7030A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9512" y="3527425"/>
            <a:ext cx="2006227" cy="6882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ja-JP" sz="2000" dirty="0"/>
              <a:t>S</a:t>
            </a:r>
            <a:r>
              <a:rPr lang="en-US" altLang="ja-JP" sz="2000" dirty="0" smtClean="0"/>
              <a:t>evere pressure</a:t>
            </a:r>
            <a:br>
              <a:rPr lang="en-US" altLang="ja-JP" sz="2000" dirty="0" smtClean="0"/>
            </a:br>
            <a:r>
              <a:rPr lang="en-US" altLang="ja-JP" sz="2000" dirty="0" err="1" smtClean="0"/>
              <a:t>checkerboarding</a:t>
            </a:r>
            <a:r>
              <a:rPr lang="en-US" altLang="ja-JP" sz="2000" dirty="0" smtClean="0"/>
              <a:t>.</a:t>
            </a:r>
            <a:endParaRPr kumimoji="1" lang="ja-JP" altLang="en-US" sz="2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4" y="623887"/>
            <a:ext cx="8641655" cy="2517081"/>
          </a:xfrm>
        </p:spPr>
        <p:txBody>
          <a:bodyPr/>
          <a:lstStyle/>
          <a:p>
            <a:pPr marL="0" lvl="0" indent="0">
              <a:buClr>
                <a:srgbClr val="000000"/>
              </a:buClr>
              <a:buNone/>
            </a:pPr>
            <a:r>
              <a:rPr lang="en-US" altLang="ja-JP" sz="28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br>
              <a:rPr lang="en-US" altLang="ja-JP" sz="28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</a:t>
            </a:r>
            <a:br>
              <a:rPr lang="en-US" altLang="ja-JP" sz="28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</a:t>
            </a:r>
            <a:br>
              <a:rPr lang="en-US" altLang="ja-JP" sz="28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308304" y="3373536"/>
            <a:ext cx="1502171" cy="99603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altLang="ja-JP" sz="2000" dirty="0" smtClean="0"/>
              <a:t>Smooth</a:t>
            </a:r>
            <a:br>
              <a:rPr lang="en-US" altLang="ja-JP" sz="2000" dirty="0" smtClean="0"/>
            </a:br>
            <a:r>
              <a:rPr lang="en-US" altLang="ja-JP" sz="2000" dirty="0" smtClean="0"/>
              <a:t>pressure</a:t>
            </a:r>
            <a:br>
              <a:rPr lang="en-US" altLang="ja-JP" sz="2000" dirty="0" smtClean="0"/>
            </a:br>
            <a:r>
              <a:rPr lang="en-US" altLang="ja-JP" sz="2000" dirty="0" smtClean="0"/>
              <a:t>distribution.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70342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Summary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8554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3200" dirty="0" smtClean="0"/>
              <a:t>Benefits and Drawbacks of F-barES-FEM-T4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ja-JP" altLang="en-US" dirty="0"/>
              <a:t> </a:t>
            </a:r>
            <a:r>
              <a:rPr lang="en-US" altLang="ja-JP" dirty="0" smtClean="0">
                <a:solidFill>
                  <a:srgbClr val="00CC88"/>
                </a:solidFill>
              </a:rPr>
              <a:t>Locking-free</a:t>
            </a:r>
            <a:r>
              <a:rPr lang="en-US" altLang="ja-JP" dirty="0" smtClean="0"/>
              <a:t> with 1</a:t>
            </a:r>
            <a:r>
              <a:rPr lang="en-US" altLang="ja-JP" baseline="30000" dirty="0" smtClean="0"/>
              <a:t>st</a:t>
            </a:r>
            <a:r>
              <a:rPr lang="en-US" altLang="ja-JP" dirty="0" smtClean="0"/>
              <a:t> order tetra meshes.</a:t>
            </a:r>
          </a:p>
          <a:p>
            <a:pPr marL="457200" lvl="1" indent="0">
              <a:buClr>
                <a:srgbClr val="0000CC"/>
              </a:buClr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 </a:t>
            </a:r>
            <a:r>
              <a:rPr lang="en-US" altLang="ja-JP" sz="2400" dirty="0" smtClean="0">
                <a:solidFill>
                  <a:schemeClr val="bg1">
                    <a:lumMod val="50000"/>
                  </a:schemeClr>
                </a:solidFill>
              </a:rPr>
              <a:t>No </a:t>
            </a:r>
            <a:r>
              <a:rPr lang="en-US" altLang="ja-JP" sz="2400" dirty="0">
                <a:solidFill>
                  <a:schemeClr val="bg1">
                    <a:lumMod val="50000"/>
                  </a:schemeClr>
                </a:solidFill>
              </a:rPr>
              <a:t>difficulty </a:t>
            </a:r>
            <a:r>
              <a:rPr lang="en-US" altLang="ja-JP" sz="2400" dirty="0" smtClean="0">
                <a:solidFill>
                  <a:schemeClr val="bg1">
                    <a:lumMod val="50000"/>
                  </a:schemeClr>
                </a:solidFill>
              </a:rPr>
              <a:t>in severe strain or contact </a:t>
            </a:r>
            <a:r>
              <a:rPr lang="en-US" altLang="ja-JP" sz="2400" dirty="0">
                <a:solidFill>
                  <a:schemeClr val="bg1">
                    <a:lumMod val="50000"/>
                  </a:schemeClr>
                </a:solidFill>
              </a:rPr>
              <a:t>analysis</a:t>
            </a:r>
            <a:r>
              <a:rPr lang="en-US" altLang="ja-JP" sz="24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dirty="0" smtClean="0"/>
              <a:t> No increase in DOF.</a:t>
            </a:r>
          </a:p>
          <a:p>
            <a:pPr marL="457200" lvl="1" indent="0">
              <a:buClr>
                <a:srgbClr val="0000CC"/>
              </a:buClr>
              <a:buNone/>
            </a:pPr>
            <a:r>
              <a:rPr lang="en-US" altLang="ja-JP" sz="2400" dirty="0" smtClean="0">
                <a:solidFill>
                  <a:schemeClr val="bg1">
                    <a:lumMod val="50000"/>
                  </a:schemeClr>
                </a:solidFill>
              </a:rPr>
              <a:t>     Purely displacement-based formulation.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ja-JP" dirty="0" smtClean="0"/>
              <a:t>Long lasting.</a:t>
            </a:r>
            <a:r>
              <a:rPr lang="en-US" altLang="ja-JP" sz="2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dirty="0" smtClean="0"/>
              <a:t> </a:t>
            </a:r>
            <a:r>
              <a:rPr lang="en-US" altLang="ja-JP" dirty="0" smtClean="0">
                <a:solidFill>
                  <a:srgbClr val="00CC88"/>
                </a:solidFill>
              </a:rPr>
              <a:t>Less pressure </a:t>
            </a:r>
            <a:r>
              <a:rPr lang="en-US" altLang="ja-JP" dirty="0" err="1" smtClean="0">
                <a:solidFill>
                  <a:srgbClr val="00CC88"/>
                </a:solidFill>
              </a:rPr>
              <a:t>checkerboarding</a:t>
            </a:r>
            <a:r>
              <a:rPr lang="en-US" altLang="ja-JP" dirty="0" smtClean="0">
                <a:solidFill>
                  <a:srgbClr val="00CC88"/>
                </a:solidFill>
              </a:rPr>
              <a:t>.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endParaRPr lang="en-US" altLang="ja-JP" sz="1000" dirty="0" smtClean="0"/>
          </a:p>
          <a:p>
            <a:pPr marL="57150" indent="0">
              <a:buClr>
                <a:srgbClr val="0000CC"/>
              </a:buClr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Drawbacks</a:t>
            </a:r>
            <a:endParaRPr lang="en-US" altLang="ja-JP" sz="36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Clr>
                <a:srgbClr val="0000CC"/>
              </a:buClr>
              <a:buNone/>
            </a:pPr>
            <a:r>
              <a:rPr lang="en-US" altLang="ja-JP" sz="2800" b="1" dirty="0" smtClean="0">
                <a:solidFill>
                  <a:srgbClr val="FF0000"/>
                </a:solidFill>
              </a:rPr>
              <a:t>     ✗ </a:t>
            </a:r>
            <a:r>
              <a:rPr lang="en-US" altLang="ja-JP" sz="2800" dirty="0" smtClean="0"/>
              <a:t>The more cyclic smoothing necessitates </a:t>
            </a:r>
            <a:br>
              <a:rPr lang="en-US" altLang="ja-JP" sz="2800" dirty="0" smtClean="0"/>
            </a:br>
            <a:r>
              <a:rPr lang="en-US" altLang="ja-JP" sz="2800" dirty="0" smtClean="0"/>
              <a:t>          the more CPU time</a:t>
            </a:r>
            <a:r>
              <a:rPr lang="ja-JP" altLang="en-US" sz="2800" dirty="0"/>
              <a:t> </a:t>
            </a:r>
            <a:r>
              <a:rPr lang="en-US" altLang="ja-JP" sz="2800" dirty="0" smtClean="0"/>
              <a:t>due to the </a:t>
            </a:r>
            <a:r>
              <a:rPr lang="en-US" altLang="ja-JP" sz="2800" dirty="0" smtClean="0">
                <a:solidFill>
                  <a:srgbClr val="C00000"/>
                </a:solidFill>
              </a:rPr>
              <a:t>wider bandwidth.</a:t>
            </a:r>
            <a:endParaRPr lang="en-US" altLang="ja-JP" sz="2800" i="1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75899" y="4113076"/>
            <a:ext cx="5724635" cy="400110"/>
          </a:xfrm>
          <a:prstGeom prst="rect">
            <a:avLst/>
          </a:prstGeom>
          <a:solidFill>
            <a:srgbClr val="00CC88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/>
              <a:t>More stable &amp; accurate than other T4 elements!!!</a:t>
            </a:r>
            <a:endParaRPr kumimoji="1" lang="ja-JP" altLang="en-US" sz="2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743908" y="5625244"/>
            <a:ext cx="5148571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chemeClr val="bg1"/>
                </a:solidFill>
              </a:rPr>
              <a:t>Slower than other T4 elements…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74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Take-Home Messages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kumimoji="1" lang="en-US" altLang="ja-JP" sz="2800" dirty="0" smtClean="0">
              <a:solidFill>
                <a:srgbClr val="7030A0"/>
              </a:solidFill>
            </a:endParaRPr>
          </a:p>
          <a:p>
            <a:pPr marL="0" indent="0" algn="ctr">
              <a:buNone/>
            </a:pPr>
            <a:endParaRPr lang="en-US" altLang="ja-JP" sz="28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kumimoji="1" lang="en-US" altLang="ja-JP" sz="2800" dirty="0" smtClean="0">
                <a:solidFill>
                  <a:srgbClr val="7030A0"/>
                </a:solidFill>
              </a:rPr>
              <a:t>F-barES-FEM-T4</a:t>
            </a:r>
            <a:r>
              <a:rPr kumimoji="1" lang="en-US" altLang="ja-JP" sz="2800" dirty="0" smtClean="0"/>
              <a:t> is the 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current </a:t>
            </a:r>
            <a:r>
              <a:rPr lang="en-US" altLang="ja-JP" sz="2800" dirty="0" smtClean="0">
                <a:solidFill>
                  <a:srgbClr val="FF0000"/>
                </a:solidFill>
              </a:rPr>
              <a:t>best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 T4 FE </a:t>
            </a:r>
            <a:r>
              <a:rPr kumimoji="1" lang="en-US" altLang="ja-JP" sz="2800" dirty="0" smtClean="0"/>
              <a:t>formulation</a:t>
            </a:r>
            <a:br>
              <a:rPr kumimoji="1" lang="en-US" altLang="ja-JP" sz="2800" dirty="0" smtClean="0"/>
            </a:br>
            <a:r>
              <a:rPr kumimoji="1" lang="en-US" altLang="ja-JP" sz="2800" dirty="0" smtClean="0"/>
              <a:t>for the large deformation with </a:t>
            </a:r>
            <a:r>
              <a:rPr lang="en-US" altLang="ja-JP" sz="2800" dirty="0" smtClean="0"/>
              <a:t>near incompressibility:</a:t>
            </a:r>
            <a:endParaRPr kumimoji="1" lang="en-US" altLang="ja-JP" sz="2800" dirty="0" smtClean="0"/>
          </a:p>
          <a:p>
            <a:pPr marL="2241550" lvl="1"/>
            <a:r>
              <a:rPr lang="en-US" altLang="ja-JP" dirty="0" err="1" smtClean="0"/>
              <a:t>Hyperelastic</a:t>
            </a:r>
            <a:r>
              <a:rPr lang="en-US" altLang="ja-JP" dirty="0" smtClean="0"/>
              <a:t> materials,</a:t>
            </a:r>
          </a:p>
          <a:p>
            <a:pPr marL="2241550" lvl="1"/>
            <a:r>
              <a:rPr lang="en-US" altLang="ja-JP" dirty="0" smtClean="0"/>
              <a:t>Elastoplastic materials, and</a:t>
            </a:r>
          </a:p>
          <a:p>
            <a:pPr marL="2241550" lvl="1"/>
            <a:r>
              <a:rPr lang="en-US" altLang="ja-JP" dirty="0"/>
              <a:t>Viscoelastic </a:t>
            </a:r>
            <a:r>
              <a:rPr lang="en-US" altLang="ja-JP" dirty="0" smtClean="0"/>
              <a:t>materials</a:t>
            </a:r>
            <a:r>
              <a:rPr lang="en-US" altLang="ja-JP" dirty="0"/>
              <a:t>.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810667" y="4545124"/>
            <a:ext cx="5522666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/>
              <a:t>Thank you for your kind attention!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96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 smtClean="0"/>
              <a:t>Issues</a:t>
            </a:r>
            <a:endParaRPr kumimoji="1" lang="ja-JP" altLang="en-US" dirty="0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Bef>
                <a:spcPts val="200"/>
              </a:spcBef>
              <a:buNone/>
            </a:pPr>
            <a:r>
              <a:rPr kumimoji="1" lang="en-US" altLang="ja-JP" sz="2800" dirty="0" smtClean="0"/>
              <a:t>Conventional </a:t>
            </a:r>
            <a:r>
              <a:rPr kumimoji="1" lang="en-US" altLang="ja-JP" sz="2800" dirty="0" smtClean="0">
                <a:solidFill>
                  <a:srgbClr val="008000"/>
                </a:solidFill>
              </a:rPr>
              <a:t>tetrahedral (T4/T10)</a:t>
            </a:r>
            <a:r>
              <a:rPr kumimoji="1" lang="en-US" altLang="ja-JP" sz="2800" dirty="0" smtClean="0"/>
              <a:t> FE formulations</a:t>
            </a:r>
            <a:br>
              <a:rPr kumimoji="1" lang="en-US" altLang="ja-JP" sz="2800" dirty="0" smtClean="0"/>
            </a:br>
            <a:r>
              <a:rPr kumimoji="1" lang="en-US" altLang="ja-JP" sz="2800" dirty="0" smtClean="0"/>
              <a:t>still have issues in accuracy or stability</a:t>
            </a:r>
            <a:br>
              <a:rPr kumimoji="1" lang="en-US" altLang="ja-JP" sz="2800" dirty="0" smtClean="0"/>
            </a:br>
            <a:r>
              <a:rPr kumimoji="1" lang="en-US" altLang="ja-JP" sz="2800" dirty="0" smtClean="0"/>
              <a:t>especially in </a:t>
            </a:r>
            <a:r>
              <a:rPr kumimoji="1" lang="en-US" altLang="ja-JP" sz="2800" dirty="0" smtClean="0">
                <a:solidFill>
                  <a:srgbClr val="C00000"/>
                </a:solidFill>
              </a:rPr>
              <a:t>nearly incompressible </a:t>
            </a:r>
            <a:r>
              <a:rPr kumimoji="1" lang="en-US" altLang="ja-JP" sz="2800" dirty="0" smtClean="0"/>
              <a:t>cases.</a:t>
            </a:r>
            <a:r>
              <a:rPr kumimoji="1" lang="ja-JP" altLang="en-US" sz="2800" dirty="0" smtClean="0">
                <a:solidFill>
                  <a:srgbClr val="C00000"/>
                </a:solidFill>
              </a:rPr>
              <a:t> </a:t>
            </a:r>
            <a:endParaRPr kumimoji="1" lang="en-US" altLang="ja-JP" sz="2800" dirty="0" smtClean="0">
              <a:solidFill>
                <a:srgbClr val="C00000"/>
              </a:solidFill>
            </a:endParaRPr>
          </a:p>
          <a:p>
            <a:pPr>
              <a:spcBef>
                <a:spcPts val="200"/>
              </a:spcBef>
            </a:pPr>
            <a:r>
              <a:rPr lang="en-US" altLang="ja-JP" sz="2400" dirty="0" smtClean="0">
                <a:solidFill>
                  <a:srgbClr val="000000"/>
                </a:solidFill>
              </a:rPr>
              <a:t>2</a:t>
            </a:r>
            <a:r>
              <a:rPr lang="en-US" altLang="ja-JP" sz="2400" baseline="30000" dirty="0" smtClean="0">
                <a:solidFill>
                  <a:srgbClr val="000000"/>
                </a:solidFill>
              </a:rPr>
              <a:t>nd</a:t>
            </a:r>
            <a:r>
              <a:rPr lang="en-US" altLang="ja-JP" sz="2400" dirty="0" smtClean="0">
                <a:solidFill>
                  <a:srgbClr val="000000"/>
                </a:solidFill>
              </a:rPr>
              <a:t> or higher order elements: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 smtClean="0">
                <a:solidFill>
                  <a:srgbClr val="000000"/>
                </a:solidFill>
              </a:rPr>
              <a:t>Volumetric locking.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 smtClean="0">
                <a:solidFill>
                  <a:srgbClr val="000000"/>
                </a:solidFill>
              </a:rPr>
              <a:t>       Accuracy loss in large strain due to intermediate nodes.</a:t>
            </a:r>
          </a:p>
          <a:p>
            <a:pPr lvl="0">
              <a:spcBef>
                <a:spcPts val="200"/>
              </a:spcBef>
            </a:pPr>
            <a:r>
              <a:rPr lang="en-US" altLang="ja-JP" sz="2400" dirty="0" smtClean="0">
                <a:solidFill>
                  <a:srgbClr val="000000"/>
                </a:solidFill>
              </a:rPr>
              <a:t>Enhanced assumed strain method (EAS)</a:t>
            </a:r>
            <a:r>
              <a:rPr lang="en-US" altLang="ja-JP" sz="2400" dirty="0">
                <a:solidFill>
                  <a:srgbClr val="000000"/>
                </a:solidFill>
              </a:rPr>
              <a:t>:</a:t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 smtClean="0">
                <a:solidFill>
                  <a:srgbClr val="000000"/>
                </a:solidFill>
              </a:rPr>
              <a:t>Spurious low-energy modes.</a:t>
            </a:r>
            <a:endParaRPr lang="en-US" altLang="ja-JP" sz="2400" dirty="0">
              <a:solidFill>
                <a:srgbClr val="000000"/>
              </a:solidFill>
            </a:endParaRPr>
          </a:p>
          <a:p>
            <a:pPr lvl="0">
              <a:spcBef>
                <a:spcPts val="200"/>
              </a:spcBef>
            </a:pPr>
            <a:r>
              <a:rPr lang="en-US" altLang="ja-JP" sz="2400" dirty="0" smtClean="0">
                <a:solidFill>
                  <a:srgbClr val="000000"/>
                </a:solidFill>
              </a:rPr>
              <a:t>B-bar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 smtClean="0">
                <a:solidFill>
                  <a:srgbClr val="000000"/>
                </a:solidFill>
              </a:rPr>
              <a:t>method, F-bar method, Selective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 smtClean="0">
                <a:solidFill>
                  <a:srgbClr val="000000"/>
                </a:solidFill>
              </a:rPr>
              <a:t>reduced integration: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en-US" altLang="ja-JP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 smtClean="0">
                <a:solidFill>
                  <a:srgbClr val="000000"/>
                </a:solidFill>
              </a:rPr>
              <a:t>Not applicable to tetrahedral element directly.</a:t>
            </a:r>
            <a:endParaRPr lang="en-US" altLang="ja-JP" sz="2400" dirty="0">
              <a:solidFill>
                <a:srgbClr val="000000"/>
              </a:solidFill>
            </a:endParaRPr>
          </a:p>
          <a:p>
            <a:pPr lvl="0">
              <a:spcBef>
                <a:spcPts val="200"/>
              </a:spcBef>
            </a:pPr>
            <a:r>
              <a:rPr lang="en-US" altLang="ja-JP" sz="2400" dirty="0" smtClean="0">
                <a:solidFill>
                  <a:srgbClr val="000000"/>
                </a:solidFill>
              </a:rPr>
              <a:t>F-bar-Patch method: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 </a:t>
            </a:r>
            <a:r>
              <a:rPr lang="en-US" altLang="ja-JP" sz="2400" dirty="0" smtClean="0">
                <a:solidFill>
                  <a:srgbClr val="000000"/>
                </a:solidFill>
              </a:rPr>
              <a:t>Difficulty in building good-quality patches.</a:t>
            </a:r>
            <a:endParaRPr lang="en-US" altLang="ja-JP" sz="2400" dirty="0">
              <a:solidFill>
                <a:srgbClr val="000000"/>
              </a:solidFill>
            </a:endParaRPr>
          </a:p>
          <a:p>
            <a:pPr>
              <a:spcBef>
                <a:spcPts val="200"/>
              </a:spcBef>
            </a:pPr>
            <a:r>
              <a:rPr lang="en-US" altLang="ja-JP" sz="2400" b="1" u="sng" dirty="0" smtClean="0">
                <a:solidFill>
                  <a:srgbClr val="000000"/>
                </a:solidFill>
              </a:rPr>
              <a:t>u/p mixed (hybrid) method:</a:t>
            </a:r>
            <a:br>
              <a:rPr lang="en-US" altLang="ja-JP" sz="2400" b="1" u="sng" dirty="0" smtClean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(e.g., ABAQUS/Standard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b="1" dirty="0">
                <a:solidFill>
                  <a:srgbClr val="FF9900"/>
                </a:solidFill>
              </a:rPr>
              <a:t>C3D4H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>
                <a:solidFill>
                  <a:srgbClr val="000000"/>
                </a:solidFill>
              </a:rPr>
              <a:t>and </a:t>
            </a:r>
            <a:r>
              <a:rPr lang="en-US" altLang="ja-JP" sz="2400" b="1" dirty="0">
                <a:solidFill>
                  <a:srgbClr val="FF9900"/>
                </a:solidFill>
              </a:rPr>
              <a:t>C3D10MH</a:t>
            </a:r>
            <a:r>
              <a:rPr lang="en-US" altLang="ja-JP" sz="2400" dirty="0" smtClean="0">
                <a:solidFill>
                  <a:srgbClr val="000000"/>
                </a:solidFill>
              </a:rPr>
              <a:t>)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 smtClean="0">
                <a:solidFill>
                  <a:srgbClr val="000000"/>
                </a:solidFill>
              </a:rPr>
              <a:t>Pressure </a:t>
            </a:r>
            <a:r>
              <a:rPr lang="en-US" altLang="ja-JP" sz="2400" dirty="0" err="1" smtClean="0">
                <a:solidFill>
                  <a:srgbClr val="000000"/>
                </a:solidFill>
              </a:rPr>
              <a:t>checkerboarding</a:t>
            </a:r>
            <a:r>
              <a:rPr lang="en-US" altLang="ja-JP" sz="2400" dirty="0" smtClean="0">
                <a:solidFill>
                  <a:srgbClr val="000000"/>
                </a:solidFill>
              </a:rPr>
              <a:t>, </a:t>
            </a:r>
            <a:r>
              <a:rPr lang="en-US" altLang="ja-JP" sz="2400" dirty="0"/>
              <a:t>Early convergence failure </a:t>
            </a:r>
            <a:r>
              <a:rPr lang="en-US" altLang="ja-JP" sz="2000" dirty="0" smtClean="0">
                <a:solidFill>
                  <a:srgbClr val="000000"/>
                </a:solidFill>
              </a:rPr>
              <a:t>etc..</a:t>
            </a:r>
            <a:br>
              <a:rPr lang="en-US" altLang="ja-JP" sz="2000" dirty="0" smtClean="0">
                <a:solidFill>
                  <a:srgbClr val="000000"/>
                </a:solidFill>
              </a:rPr>
            </a:br>
            <a:r>
              <a:rPr lang="ja-JP" altLang="en-US" sz="2400" dirty="0" smtClean="0">
                <a:solidFill>
                  <a:srgbClr val="000000"/>
                </a:solidFill>
              </a:rPr>
              <a:t>　　　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441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b="1" dirty="0" smtClean="0">
                <a:latin typeface="Comic Sans MS" panose="030F0702030302020204" pitchFamily="66" charset="0"/>
              </a:rPr>
              <a:t>Issues (cont.)</a:t>
            </a:r>
            <a:endParaRPr kumimoji="1" lang="ja-JP" altLang="en-US" b="1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en-US" altLang="ja-JP" sz="2000" b="1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</a:t>
                </a:r>
                <a:r>
                  <a:rPr kumimoji="1" lang="en-US" altLang="ja-JP" sz="2000" b="1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.g.)</a:t>
                </a:r>
                <a:r>
                  <a:rPr kumimoji="1" lang="en-US" altLang="ja-JP" sz="2000" dirty="0" smtClean="0"/>
                  <a:t> </a:t>
                </a:r>
                <a:r>
                  <a:rPr lang="en-US" altLang="ja-JP" sz="2000" dirty="0"/>
                  <a:t>C</a:t>
                </a:r>
                <a:r>
                  <a:rPr lang="en-US" altLang="ja-JP" sz="2000" dirty="0" smtClean="0"/>
                  <a:t>ompression of </a:t>
                </a:r>
                <a:r>
                  <a:rPr kumimoji="1" lang="en-US" altLang="ja-JP" sz="2000" dirty="0" smtClean="0"/>
                  <a:t>neo-</a:t>
                </a:r>
                <a:r>
                  <a:rPr kumimoji="1" lang="en-US" altLang="ja-JP" sz="2000" dirty="0" err="1" smtClean="0"/>
                  <a:t>Hookean</a:t>
                </a:r>
                <a:r>
                  <a:rPr kumimoji="1" lang="en-US" altLang="ja-JP" sz="2000" dirty="0" smtClean="0"/>
                  <a:t> </a:t>
                </a:r>
                <a:r>
                  <a:rPr kumimoji="1" lang="en-US" altLang="ja-JP" sz="2400" b="1" i="1" u="sng" dirty="0" err="1" smtClean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hyperelastic</a:t>
                </a:r>
                <a:r>
                  <a:rPr kumimoji="1" lang="en-US" altLang="ja-JP" sz="2000" dirty="0" smtClean="0"/>
                  <a:t> body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kumimoji="1" lang="en-US" altLang="ja-JP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endParaRPr kumimoji="1" lang="ja-JP" alt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7"/>
                <a:stretch>
                  <a:fillRect l="-846" t="-1584" r="-2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5536" y="5143679"/>
            <a:ext cx="3329438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en-US" altLang="ja-JP" sz="2000" b="1" u="sng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kumimoji="1" lang="en-US" altLang="ja-JP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order hybrid T4 (</a:t>
            </a:r>
            <a:r>
              <a:rPr kumimoji="1" lang="en-US" altLang="ja-JP" sz="2000" b="1" u="sng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C3D4H</a:t>
            </a:r>
            <a:r>
              <a:rPr kumimoji="1" lang="en-US" altLang="ja-JP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volumetric locking</a:t>
            </a:r>
            <a:endParaRPr lang="en-US" altLang="ja-JP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Pressure </a:t>
            </a:r>
            <a:r>
              <a:rPr kumimoji="1" lang="en-US" altLang="ja-JP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checkerboarding</a:t>
            </a:r>
            <a:endParaRPr kumimoji="1" lang="en-US" altLang="ja-JP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Shear &amp; corner locking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139952" y="5143679"/>
            <a:ext cx="5022209" cy="1538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000" b="1" u="sng" dirty="0" smtClean="0"/>
              <a:t>2</a:t>
            </a:r>
            <a:r>
              <a:rPr kumimoji="1" lang="en-US" altLang="ja-JP" sz="2000" b="1" u="sng" baseline="30000" dirty="0" smtClean="0"/>
              <a:t>nd</a:t>
            </a:r>
            <a:r>
              <a:rPr kumimoji="1" lang="en-US" altLang="ja-JP" sz="2000" b="1" u="sng" dirty="0" smtClean="0"/>
              <a:t> order modified hybrid T10 (</a:t>
            </a:r>
            <a:r>
              <a:rPr kumimoji="1" lang="en-US" altLang="ja-JP" sz="2000" b="1" u="sng" dirty="0" smtClean="0">
                <a:solidFill>
                  <a:srgbClr val="FF9900"/>
                </a:solidFill>
              </a:rPr>
              <a:t>C3D10MH</a:t>
            </a:r>
            <a:r>
              <a:rPr kumimoji="1" lang="en-US" altLang="ja-JP" sz="2000" b="1" u="sng" dirty="0" smtClean="0"/>
              <a:t>)</a:t>
            </a:r>
          </a:p>
          <a:p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shear/volumetric locking</a:t>
            </a:r>
            <a:b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000" b="1" dirty="0">
                <a:solidFill>
                  <a:srgbClr val="FF0000"/>
                </a:solidFill>
              </a:rPr>
              <a:t>✗ </a:t>
            </a:r>
            <a:r>
              <a:rPr lang="en-US" altLang="ja-JP" sz="2000" dirty="0"/>
              <a:t>Early convergence </a:t>
            </a:r>
            <a:r>
              <a:rPr lang="en-US" altLang="ja-JP" sz="2000" dirty="0" smtClean="0"/>
              <a:t>failure</a:t>
            </a:r>
            <a:endParaRPr kumimoji="1" lang="en-US" altLang="ja-JP" sz="2000" dirty="0" smtClean="0"/>
          </a:p>
          <a:p>
            <a:r>
              <a:rPr lang="en-US" altLang="ja-JP" sz="2000" b="1" dirty="0" smtClean="0">
                <a:solidFill>
                  <a:srgbClr val="FF0000"/>
                </a:solidFill>
              </a:rPr>
              <a:t>✗ </a:t>
            </a:r>
            <a:r>
              <a:rPr lang="en-US" altLang="ja-JP" sz="2000" dirty="0" smtClean="0"/>
              <a:t>Low interpolation accuracy</a:t>
            </a:r>
            <a:br>
              <a:rPr lang="en-US" altLang="ja-JP" sz="2000" dirty="0" smtClean="0"/>
            </a:br>
            <a:endParaRPr kumimoji="1" lang="ja-JP" altLang="en-US" sz="2000" dirty="0"/>
          </a:p>
        </p:txBody>
      </p:sp>
      <p:pic>
        <p:nvPicPr>
          <p:cNvPr id="7" name="c3d4h-pres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8479" y="1068450"/>
            <a:ext cx="3931493" cy="4016734"/>
          </a:xfrm>
          <a:prstGeom prst="rect">
            <a:avLst/>
          </a:prstGeom>
        </p:spPr>
      </p:pic>
      <p:pic>
        <p:nvPicPr>
          <p:cNvPr id="8" name="c3d10mh-pressur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14611" y="1065258"/>
            <a:ext cx="3969857" cy="405593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818575" y="4436355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# of Nodes is </a:t>
            </a:r>
            <a:br>
              <a:rPr kumimoji="1" lang="en-US" altLang="ja-JP" dirty="0" smtClean="0"/>
            </a:br>
            <a:r>
              <a:rPr kumimoji="1" lang="en-US" altLang="ja-JP" dirty="0" smtClean="0"/>
              <a:t>almost the same.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17689" y="1043444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 smtClean="0"/>
              <a:t>Pressure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382185" y="1042767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 smtClean="0"/>
              <a:t>Pressure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3524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A </a:t>
            </a:r>
            <a:r>
              <a:rPr kumimoji="1" lang="en-US" altLang="ja-JP" dirty="0" smtClean="0"/>
              <a:t>Recent Solution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kumimoji="1" lang="en-US" altLang="ja-JP" sz="2800" dirty="0" smtClean="0"/>
              <a:t>A new </a:t>
            </a:r>
            <a:r>
              <a:rPr lang="en-US" altLang="ja-JP" sz="2800" dirty="0" smtClean="0"/>
              <a:t>idea of </a:t>
            </a:r>
            <a:r>
              <a:rPr kumimoji="1" lang="en-US" altLang="ja-JP" sz="2800" dirty="0" smtClean="0"/>
              <a:t>FE formulation called 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“Smoothed </a:t>
            </a:r>
            <a:r>
              <a:rPr lang="en-US" altLang="ja-JP" sz="2800" dirty="0" smtClean="0">
                <a:solidFill>
                  <a:srgbClr val="FF0000"/>
                </a:solidFill>
              </a:rPr>
              <a:t>F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inite </a:t>
            </a:r>
            <a:r>
              <a:rPr lang="en-US" altLang="ja-JP" sz="2800" dirty="0" smtClean="0">
                <a:solidFill>
                  <a:srgbClr val="FF0000"/>
                </a:solidFill>
              </a:rPr>
              <a:t>E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lement </a:t>
            </a:r>
            <a:r>
              <a:rPr lang="en-US" altLang="ja-JP" sz="2800" dirty="0" smtClean="0">
                <a:solidFill>
                  <a:srgbClr val="FF0000"/>
                </a:solidFill>
              </a:rPr>
              <a:t>M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ethod </a:t>
            </a:r>
            <a:r>
              <a:rPr lang="en-US" altLang="ja-JP" sz="2800" dirty="0">
                <a:solidFill>
                  <a:srgbClr val="FF0000"/>
                </a:solidFill>
              </a:rPr>
              <a:t>(</a:t>
            </a:r>
            <a:r>
              <a:rPr kumimoji="1" lang="en-US" altLang="ja-JP" sz="2800" b="1" dirty="0" smtClean="0">
                <a:solidFill>
                  <a:srgbClr val="FF0000"/>
                </a:solidFill>
              </a:rPr>
              <a:t>S-FEM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)”</a:t>
            </a:r>
            <a:r>
              <a:rPr kumimoji="1" lang="en-US" altLang="ja-JP" sz="2800" dirty="0" smtClean="0"/>
              <a:t> was recently proposed and is in researching today widely.</a:t>
            </a:r>
          </a:p>
          <a:p>
            <a:pPr marL="0" indent="0" algn="just">
              <a:buNone/>
            </a:pPr>
            <a:r>
              <a:rPr lang="en-US" altLang="ja-JP" sz="2800" dirty="0" smtClean="0"/>
              <a:t>Our group has proposed a latest S-FEM named </a:t>
            </a:r>
            <a:br>
              <a:rPr lang="en-US" altLang="ja-JP" sz="2800" dirty="0" smtClean="0"/>
            </a:br>
            <a:r>
              <a:rPr lang="en-US" altLang="ja-JP" sz="2800" dirty="0" smtClean="0"/>
              <a:t>“</a:t>
            </a:r>
            <a:r>
              <a:rPr lang="en-US" altLang="ja-JP" sz="2800" b="1" dirty="0" smtClean="0">
                <a:solidFill>
                  <a:srgbClr val="7030A0"/>
                </a:solidFill>
              </a:rPr>
              <a:t>F-barES-FEM-T4</a:t>
            </a:r>
            <a:r>
              <a:rPr lang="en-US" altLang="ja-JP" sz="2800" dirty="0" smtClean="0">
                <a:solidFill>
                  <a:srgbClr val="7030A0"/>
                </a:solidFill>
              </a:rPr>
              <a:t>” </a:t>
            </a:r>
            <a:r>
              <a:rPr lang="en-US" altLang="ja-JP" sz="2800" dirty="0" smtClean="0"/>
              <a:t>(detailed later): </a:t>
            </a:r>
          </a:p>
          <a:p>
            <a:pPr marL="857250" lvl="1" indent="-457200"/>
            <a:r>
              <a:rPr lang="en-US" altLang="ja-JP" dirty="0"/>
              <a:t>N</a:t>
            </a:r>
            <a:r>
              <a:rPr lang="en-US" altLang="ja-JP" dirty="0" smtClean="0"/>
              <a:t>o </a:t>
            </a:r>
            <a:r>
              <a:rPr lang="en-US" altLang="ja-JP" dirty="0"/>
              <a:t>intermediate </a:t>
            </a:r>
            <a:r>
              <a:rPr lang="en-US" altLang="ja-JP" dirty="0" smtClean="0"/>
              <a:t>node &amp; No </a:t>
            </a:r>
            <a:r>
              <a:rPr lang="en-US" altLang="ja-JP" dirty="0"/>
              <a:t>additional DOF,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(i.e., </a:t>
            </a:r>
            <a:r>
              <a:rPr lang="en-US" altLang="ja-JP" dirty="0"/>
              <a:t>P</a:t>
            </a:r>
            <a:r>
              <a:rPr lang="en-US" altLang="ja-JP" dirty="0" smtClean="0"/>
              <a:t>urely displacement-based</a:t>
            </a:r>
            <a:br>
              <a:rPr lang="en-US" altLang="ja-JP" dirty="0" smtClean="0"/>
            </a:br>
            <a:r>
              <a:rPr lang="en-US" altLang="ja-JP" dirty="0" smtClean="0"/>
              <a:t>        4-node tetrahedral (T4) element),</a:t>
            </a:r>
          </a:p>
          <a:p>
            <a:pPr marL="857250" lvl="1" indent="-457200"/>
            <a:r>
              <a:rPr lang="en-US" altLang="ja-JP" dirty="0" smtClean="0"/>
              <a:t>Free from shear, volumetric and corner locking,</a:t>
            </a:r>
            <a:endParaRPr lang="en-US" altLang="ja-JP" dirty="0"/>
          </a:p>
          <a:p>
            <a:pPr marL="857250" lvl="1" indent="-457200" algn="just"/>
            <a:r>
              <a:rPr lang="en-US" altLang="ja-JP" dirty="0" smtClean="0"/>
              <a:t>No pressure </a:t>
            </a:r>
            <a:r>
              <a:rPr lang="en-US" altLang="ja-JP" dirty="0" err="1" smtClean="0"/>
              <a:t>checkerboarding</a:t>
            </a:r>
            <a:r>
              <a:rPr lang="en-US" altLang="ja-JP" dirty="0" smtClean="0"/>
              <a:t>,</a:t>
            </a:r>
            <a:endParaRPr lang="en-US" altLang="ja-JP" dirty="0"/>
          </a:p>
          <a:p>
            <a:pPr marL="857250" lvl="1" indent="-457200" algn="just"/>
            <a:r>
              <a:rPr lang="en-US" altLang="ja-JP" dirty="0" smtClean="0"/>
              <a:t>Long lasting in large deformation.</a:t>
            </a:r>
            <a:endParaRPr lang="en-US" altLang="ja-JP" dirty="0"/>
          </a:p>
          <a:p>
            <a:pPr marL="0" indent="0" algn="just">
              <a:buNone/>
            </a:pPr>
            <a:endParaRPr kumimoji="1" lang="en-US" altLang="ja-JP" sz="28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1334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 smtClean="0"/>
              <a:t>A Recent Solution (cont.)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400" b="1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</a:t>
                </a:r>
                <a:r>
                  <a:rPr lang="en-US" altLang="ja-JP" sz="2400" b="1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.g.1) </a:t>
                </a:r>
                <a:r>
                  <a:rPr lang="en-US" altLang="ja-JP" sz="2400" dirty="0"/>
                  <a:t>Compression of </a:t>
                </a:r>
                <a:r>
                  <a:rPr lang="en-US" altLang="ja-JP" sz="2400" b="1" i="1" u="sng" dirty="0" err="1" smtClean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hyperelastic</a:t>
                </a:r>
                <a:r>
                  <a:rPr lang="en-US" altLang="ja-JP" sz="2400" b="1" dirty="0" smtClean="0">
                    <a:solidFill>
                      <a:srgbClr val="0070C0"/>
                    </a:solidFill>
                  </a:rPr>
                  <a:t> </a:t>
                </a:r>
                <a:r>
                  <a:rPr lang="en-US" altLang="ja-JP" sz="2400" dirty="0"/>
                  <a:t>body</a:t>
                </a:r>
                <a:r>
                  <a:rPr lang="en-US" altLang="ja-JP" sz="2400" b="1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ja-JP" sz="2400" dirty="0" smtClean="0"/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endParaRPr lang="ja-JP" altLang="en-US" sz="2400" dirty="0"/>
              </a:p>
              <a:p>
                <a:pPr marL="0" indent="0" algn="ctr">
                  <a:buNone/>
                </a:pPr>
                <a:endParaRPr kumimoji="1" lang="ja-JP" altLang="en-US" sz="1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2186" t="-15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231740" y="4989543"/>
            <a:ext cx="5110630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000" b="1" u="sng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F-barES-FEM-T4</a:t>
            </a:r>
            <a:r>
              <a:rPr lang="en-US" altLang="ja-JP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(One of the latest S-FEM</a:t>
            </a:r>
            <a:r>
              <a:rPr kumimoji="1" lang="en-US" altLang="ja-JP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shear/volumetric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locking</a:t>
            </a:r>
            <a:endParaRPr lang="en-US" altLang="ja-JP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No corner locking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No pressure </a:t>
            </a:r>
            <a:r>
              <a:rPr lang="en-US" altLang="ja-JP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checkerboarding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201715" y="2604094"/>
            <a:ext cx="14157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Same mesh</a:t>
            </a:r>
            <a:br>
              <a:rPr lang="en-US" altLang="ja-JP" dirty="0" smtClean="0"/>
            </a:br>
            <a:r>
              <a:rPr lang="en-US" altLang="ja-JP" dirty="0" smtClean="0"/>
              <a:t>as </a:t>
            </a:r>
            <a:r>
              <a:rPr kumimoji="1" lang="en-US" altLang="ja-JP" dirty="0" smtClean="0">
                <a:solidFill>
                  <a:srgbClr val="FF9900"/>
                </a:solidFill>
              </a:rPr>
              <a:t>C3D4H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case.</a:t>
            </a:r>
          </a:p>
        </p:txBody>
      </p:sp>
      <p:pic>
        <p:nvPicPr>
          <p:cNvPr id="7" name="cylinder_press-NOCS2-pres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27784" y="1052736"/>
            <a:ext cx="3852428" cy="3964986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400092" y="1063769"/>
            <a:ext cx="108012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dirty="0" smtClean="0"/>
              <a:t>Pressure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4206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600" dirty="0"/>
              <a:t>A Recent Solution (cont</a:t>
            </a:r>
            <a:r>
              <a:rPr lang="en-US" altLang="ja-JP" sz="3600" dirty="0" smtClean="0"/>
              <a:t>.)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altLang="ja-JP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.g.2) </a:t>
            </a:r>
            <a:r>
              <a:rPr lang="en-US" altLang="ja-JP" sz="2400" dirty="0" smtClean="0"/>
              <a:t>Shear of </a:t>
            </a:r>
            <a:r>
              <a:rPr lang="en-US" altLang="ja-JP" sz="2400" b="1" i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altLang="ja-JP" sz="2400" b="1" i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lastoplastic</a:t>
            </a:r>
            <a:r>
              <a:rPr lang="en-US" altLang="ja-JP" sz="2400" b="1" dirty="0" smtClean="0">
                <a:solidFill>
                  <a:srgbClr val="0070C0"/>
                </a:solidFill>
              </a:rPr>
              <a:t> </a:t>
            </a:r>
            <a:r>
              <a:rPr lang="en-US" altLang="ja-JP" sz="2400" dirty="0" smtClean="0"/>
              <a:t>body</a:t>
            </a:r>
            <a:r>
              <a:rPr lang="ja-JP" altLang="en-US" sz="2400" dirty="0"/>
              <a:t> </a:t>
            </a:r>
            <a:r>
              <a:rPr lang="en-US" altLang="ja-JP" sz="2400" dirty="0" smtClean="0"/>
              <a:t>with </a:t>
            </a:r>
            <a:r>
              <a:rPr lang="en-US" altLang="ja-JP" sz="2400" dirty="0" smtClean="0">
                <a:solidFill>
                  <a:srgbClr val="C00000"/>
                </a:solidFill>
              </a:rPr>
              <a:t>soft hardening </a:t>
            </a:r>
            <a:r>
              <a:rPr lang="en-US" altLang="ja-JP" sz="2400" dirty="0" err="1" smtClean="0"/>
              <a:t>coeff</a:t>
            </a:r>
            <a:r>
              <a:rPr lang="en-US" altLang="ja-JP" sz="2400" dirty="0" smtClean="0"/>
              <a:t>.</a:t>
            </a:r>
            <a:endParaRPr kumimoji="1" lang="ja-JP" altLang="en-US" sz="2400" dirty="0">
              <a:solidFill>
                <a:srgbClr val="008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555" y="1201609"/>
            <a:ext cx="4068452" cy="288490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69" y="1184091"/>
            <a:ext cx="3851315" cy="2854081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872707" y="4005701"/>
            <a:ext cx="3329438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en-US" altLang="ja-JP" sz="2000" b="1" u="sng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kumimoji="1" lang="en-US" altLang="ja-JP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order hybrid T4 (</a:t>
            </a:r>
            <a:r>
              <a:rPr kumimoji="1" lang="en-US" altLang="ja-JP" sz="2000" b="1" u="sng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C3D4H</a:t>
            </a:r>
            <a:r>
              <a:rPr kumimoji="1" lang="en-US" altLang="ja-JP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volumetric locking</a:t>
            </a:r>
            <a:endParaRPr lang="en-US" altLang="ja-JP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Shear locking</a:t>
            </a:r>
            <a:endParaRPr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Pressure </a:t>
            </a:r>
            <a:r>
              <a:rPr kumimoji="1" lang="en-US" altLang="ja-JP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checkerboarding</a:t>
            </a:r>
            <a:endParaRPr kumimoji="1" lang="en-US" altLang="ja-JP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898305" y="4005064"/>
            <a:ext cx="3706143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000" b="1" u="sng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F-barES-FEM-T4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volumetric locking</a:t>
            </a:r>
            <a:endParaRPr lang="en-US" altLang="ja-JP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No shear locking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No pressure </a:t>
            </a:r>
            <a:r>
              <a:rPr lang="en-US" altLang="ja-JP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checkerboarding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468649" y="1063769"/>
            <a:ext cx="923331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r"/>
            <a:r>
              <a:rPr kumimoji="1" lang="en-US" altLang="ja-JP" dirty="0" smtClean="0"/>
              <a:t>Pressure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425944" y="5478323"/>
            <a:ext cx="8280995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ja-JP" sz="2400" dirty="0" smtClean="0"/>
              <a:t>We have evaluated </a:t>
            </a:r>
            <a:r>
              <a:rPr lang="en-US" altLang="ja-JP" sz="2400" dirty="0" smtClean="0">
                <a:solidFill>
                  <a:schemeClr val="accent6"/>
                </a:solidFill>
              </a:rPr>
              <a:t>F-barES-FEM-T4</a:t>
            </a:r>
            <a:r>
              <a:rPr lang="en-US" altLang="ja-JP" sz="2400" dirty="0" smtClean="0"/>
              <a:t> in elastic and elastoplastic cases but NOT in </a:t>
            </a:r>
            <a:r>
              <a:rPr lang="en-US" altLang="ja-JP" sz="2400" dirty="0" smtClean="0">
                <a:solidFill>
                  <a:srgbClr val="FF0000"/>
                </a:solidFill>
              </a:rPr>
              <a:t>viscoelastic</a:t>
            </a:r>
            <a:r>
              <a:rPr lang="en-US" altLang="ja-JP" sz="2400" dirty="0" smtClean="0"/>
              <a:t> cases yet.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98315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Objective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446763" y="1052736"/>
            <a:ext cx="8239359" cy="1944216"/>
          </a:xfrm>
          <a:prstGeom prst="roundRect">
            <a:avLst>
              <a:gd name="adj" fmla="val 30972"/>
            </a:avLst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 apply and demonstrate</a:t>
            </a:r>
            <a:b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latest S-FEM called </a:t>
            </a:r>
            <a:r>
              <a:rPr lang="en-US" altLang="ja-JP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F-barES-FEM-T4</a:t>
            </a:r>
            <a:br>
              <a:rPr lang="en-US" altLang="ja-JP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US" altLang="ja-JP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viscoelastic</a:t>
            </a: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large deformation problems.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89790" y="3609020"/>
            <a:ext cx="7753304" cy="21544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 of Body Contents</a:t>
            </a:r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altLang="ja-JP" sz="2800" dirty="0" smtClean="0"/>
              <a:t>Introduction of </a:t>
            </a:r>
            <a:r>
              <a:rPr lang="en-US" altLang="ja-JP" sz="2800" b="1" dirty="0" smtClean="0">
                <a:solidFill>
                  <a:srgbClr val="7030A0"/>
                </a:solidFill>
              </a:rPr>
              <a:t>F-barES-FEM-T4</a:t>
            </a:r>
            <a:r>
              <a:rPr lang="en-US" altLang="ja-JP" sz="2800" dirty="0" smtClean="0"/>
              <a:t>’s</a:t>
            </a:r>
            <a:r>
              <a:rPr lang="en-US" altLang="ja-JP" sz="2800" b="1" dirty="0" smtClean="0">
                <a:solidFill>
                  <a:srgbClr val="7030A0"/>
                </a:solidFill>
              </a:rPr>
              <a:t> </a:t>
            </a:r>
            <a:r>
              <a:rPr lang="en-US" altLang="ja-JP" sz="2800" dirty="0" smtClean="0"/>
              <a:t>formulation</a:t>
            </a:r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altLang="ja-JP" sz="2800" dirty="0" smtClean="0"/>
              <a:t>Demonstration of </a:t>
            </a:r>
            <a:r>
              <a:rPr lang="en-US" altLang="ja-JP" sz="2800" b="1" dirty="0" smtClean="0">
                <a:solidFill>
                  <a:srgbClr val="7030A0"/>
                </a:solidFill>
              </a:rPr>
              <a:t>F-barES-FEM-T4</a:t>
            </a:r>
            <a:br>
              <a:rPr lang="en-US" altLang="ja-JP" sz="2800" b="1" dirty="0" smtClean="0">
                <a:solidFill>
                  <a:srgbClr val="7030A0"/>
                </a:solidFill>
              </a:rPr>
            </a:br>
            <a:r>
              <a:rPr lang="en-US" altLang="ja-JP" sz="2800" dirty="0" smtClean="0"/>
              <a:t>in </a:t>
            </a:r>
            <a:r>
              <a:rPr lang="en-US" altLang="ja-JP" sz="2800" dirty="0" smtClean="0">
                <a:solidFill>
                  <a:srgbClr val="FF0000"/>
                </a:solidFill>
              </a:rPr>
              <a:t>viscoelastic</a:t>
            </a:r>
            <a:r>
              <a:rPr lang="en-US" altLang="ja-JP" sz="2800" dirty="0" smtClean="0"/>
              <a:t> problems</a:t>
            </a:r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altLang="ja-JP" sz="2800" dirty="0" smtClean="0"/>
              <a:t>Summary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86704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dirty="0">
                <a:latin typeface="+mj-lt"/>
              </a:rPr>
              <a:t>Introduction </a:t>
            </a:r>
            <a:r>
              <a:rPr lang="en-US" altLang="ja-JP" sz="4000" dirty="0" smtClean="0">
                <a:latin typeface="+mj-lt"/>
              </a:rPr>
              <a:t>of</a:t>
            </a:r>
            <a:br>
              <a:rPr lang="en-US" altLang="ja-JP" sz="4000" dirty="0" smtClean="0">
                <a:latin typeface="+mj-lt"/>
              </a:rPr>
            </a:br>
            <a:r>
              <a:rPr lang="en-US" altLang="ja-JP" sz="4000" dirty="0" smtClean="0">
                <a:latin typeface="+mj-lt"/>
              </a:rPr>
              <a:t> </a:t>
            </a:r>
            <a:r>
              <a:rPr lang="en-US" altLang="ja-JP" sz="4000" b="1" dirty="0">
                <a:solidFill>
                  <a:srgbClr val="7030A0"/>
                </a:solidFill>
                <a:latin typeface="+mj-lt"/>
              </a:rPr>
              <a:t>F-barES-FEM-T4</a:t>
            </a:r>
            <a:r>
              <a:rPr lang="en-US" altLang="ja-JP" sz="4000" dirty="0">
                <a:latin typeface="+mj-lt"/>
              </a:rPr>
              <a:t>’s</a:t>
            </a:r>
            <a:r>
              <a:rPr lang="en-US" altLang="ja-JP" sz="40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ja-JP" sz="4000" b="1" dirty="0" smtClean="0">
                <a:solidFill>
                  <a:srgbClr val="7030A0"/>
                </a:solidFill>
                <a:latin typeface="+mj-lt"/>
              </a:rPr>
              <a:t/>
            </a:r>
            <a:br>
              <a:rPr lang="en-US" altLang="ja-JP" sz="4000" b="1" dirty="0" smtClean="0">
                <a:solidFill>
                  <a:srgbClr val="7030A0"/>
                </a:solidFill>
                <a:latin typeface="+mj-lt"/>
              </a:rPr>
            </a:br>
            <a:r>
              <a:rPr lang="en-US" altLang="ja-JP" sz="4000" dirty="0" smtClean="0">
                <a:latin typeface="+mj-lt"/>
              </a:rPr>
              <a:t>formulation</a:t>
            </a:r>
            <a:endParaRPr kumimoji="1" lang="ja-JP" altLang="en-US" sz="4000" b="1" dirty="0">
              <a:latin typeface="+mj-lt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1401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SLIDE_COUNT" val="1"/>
  <p:tag name="ISPRING_PRESENTATION_TITLE" val="kaist_seminar2017-sfem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ユーザー定義 1">
      <a:majorFont>
        <a:latin typeface="Comic Sans MS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57972</TotalTime>
  <Words>781</Words>
  <Application>Microsoft Office PowerPoint</Application>
  <PresentationFormat>画面に合わせる (4:3)</PresentationFormat>
  <Paragraphs>272</Paragraphs>
  <Slides>27</Slides>
  <Notes>24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27</vt:i4>
      </vt:variant>
    </vt:vector>
  </HeadingPairs>
  <TitlesOfParts>
    <vt:vector size="35" baseType="lpstr">
      <vt:lpstr>Arial Unicode MS</vt:lpstr>
      <vt:lpstr>MS PGothic</vt:lpstr>
      <vt:lpstr>Arial</vt:lpstr>
      <vt:lpstr>Calibri</vt:lpstr>
      <vt:lpstr>Cambria Math</vt:lpstr>
      <vt:lpstr>Comic Sans MS</vt:lpstr>
      <vt:lpstr>Wingdings</vt:lpstr>
      <vt:lpstr>デザインの設定</vt:lpstr>
      <vt:lpstr> Accurate viscoelastic large deformation analysis using F-bar aided edge-based  smoothed finite element method for 4-node tetrahedral meshes (F-barES-FEM-T4)</vt:lpstr>
      <vt:lpstr>Motivation</vt:lpstr>
      <vt:lpstr>Issues</vt:lpstr>
      <vt:lpstr>Issues (cont.)</vt:lpstr>
      <vt:lpstr>A Recent Solution</vt:lpstr>
      <vt:lpstr>A Recent Solution (cont.)</vt:lpstr>
      <vt:lpstr>A Recent Solution (cont.)</vt:lpstr>
      <vt:lpstr>Objective</vt:lpstr>
      <vt:lpstr>PowerPoint プレゼンテーション</vt:lpstr>
      <vt:lpstr>1. Brief of Edge-based S-FEM (ES-FEM)</vt:lpstr>
      <vt:lpstr>2. Brief of Node-based S-FEM (NS-FEM)</vt:lpstr>
      <vt:lpstr>3. Brief of F-bar Method</vt:lpstr>
      <vt:lpstr>Outline of F-barES-FEM</vt:lpstr>
      <vt:lpstr>How to Treat Viscoelastic Model</vt:lpstr>
      <vt:lpstr>PowerPoint プレゼンテーション</vt:lpstr>
      <vt:lpstr>Tensile Suspension of Viscoelastic Block</vt:lpstr>
      <vt:lpstr>Tensile Suspension of Viscoelastic Block</vt:lpstr>
      <vt:lpstr>Tensile Suspension of Viscoelastic Block</vt:lpstr>
      <vt:lpstr>Tensile Suspension of Viscoelastic Block</vt:lpstr>
      <vt:lpstr>Tensile Suspension of Viscoelastic Block</vt:lpstr>
      <vt:lpstr>Body Forced Stretch of Viscoelastic Bunny</vt:lpstr>
      <vt:lpstr>Body Forced Stretch of Viscoelastic Bunny</vt:lpstr>
      <vt:lpstr>Body Forced Stretch of Viscoelastic Bunny</vt:lpstr>
      <vt:lpstr>Body Forced Stretch of Viscoelastic Bunny</vt:lpstr>
      <vt:lpstr>PowerPoint プレゼンテーション</vt:lpstr>
      <vt:lpstr>Benefits and Drawbacks of F-barES-FEM-T4</vt:lpstr>
      <vt:lpstr>Take-Home Messages</vt:lpstr>
    </vt:vector>
  </TitlesOfParts>
  <Company>みずほ情報総研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kaist_seminar2017-sfem</dc:title>
  <dc:creator>Yuki ONISHI</dc:creator>
  <cp:lastModifiedBy>yuki</cp:lastModifiedBy>
  <cp:revision>2415</cp:revision>
  <cp:lastPrinted>2012-03-06T10:21:50Z</cp:lastPrinted>
  <dcterms:created xsi:type="dcterms:W3CDTF">2007-11-22T18:02:40Z</dcterms:created>
  <dcterms:modified xsi:type="dcterms:W3CDTF">2017-08-02T09:13:08Z</dcterms:modified>
</cp:coreProperties>
</file>