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469" r:id="rId2"/>
    <p:sldId id="479" r:id="rId3"/>
    <p:sldId id="589" r:id="rId4"/>
    <p:sldId id="532" r:id="rId5"/>
    <p:sldId id="591" r:id="rId6"/>
    <p:sldId id="666" r:id="rId7"/>
    <p:sldId id="481" r:id="rId8"/>
    <p:sldId id="546" r:id="rId9"/>
    <p:sldId id="667" r:id="rId10"/>
    <p:sldId id="668" r:id="rId11"/>
    <p:sldId id="669" r:id="rId12"/>
    <p:sldId id="670" r:id="rId13"/>
    <p:sldId id="671" r:id="rId14"/>
    <p:sldId id="685" r:id="rId15"/>
    <p:sldId id="673" r:id="rId16"/>
    <p:sldId id="674" r:id="rId17"/>
    <p:sldId id="675" r:id="rId18"/>
    <p:sldId id="676" r:id="rId19"/>
    <p:sldId id="686" r:id="rId20"/>
    <p:sldId id="678" r:id="rId21"/>
    <p:sldId id="690" r:id="rId22"/>
    <p:sldId id="687" r:id="rId23"/>
    <p:sldId id="665" r:id="rId24"/>
    <p:sldId id="691" r:id="rId25"/>
    <p:sldId id="682" r:id="rId26"/>
    <p:sldId id="688" r:id="rId27"/>
    <p:sldId id="683" r:id="rId28"/>
    <p:sldId id="684" r:id="rId29"/>
    <p:sldId id="692" r:id="rId30"/>
    <p:sldId id="653" r:id="rId31"/>
    <p:sldId id="662" r:id="rId32"/>
  </p:sldIdLst>
  <p:sldSz cx="9144000" cy="6858000" type="screen4x3"/>
  <p:notesSz cx="9971088" cy="6823075"/>
  <p:custDataLst>
    <p:tags r:id="rId35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CC"/>
    <a:srgbClr val="FF9900"/>
    <a:srgbClr val="008000"/>
    <a:srgbClr val="00CC88"/>
    <a:srgbClr val="4DFFC4"/>
    <a:srgbClr val="FFFF80"/>
    <a:srgbClr val="FF000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4" autoAdjust="0"/>
    <p:restoredTop sz="88252" autoAdjust="0"/>
  </p:normalViewPr>
  <p:slideViewPr>
    <p:cSldViewPr>
      <p:cViewPr varScale="1">
        <p:scale>
          <a:sx n="82" d="100"/>
          <a:sy n="82" d="100"/>
        </p:scale>
        <p:origin x="67" y="2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2015/7/20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2015/7/20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232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9209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722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43305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6684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0040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3332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0368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697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8000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899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6070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6507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5609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5253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5242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028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55075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805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1728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216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263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464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4113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789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576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6" y="6402186"/>
              <a:ext cx="92870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ICCM2015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anose="020B0907030504020204" pitchFamily="34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0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EM.av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340768"/>
            <a:ext cx="9144000" cy="2808311"/>
          </a:xfrm>
        </p:spPr>
        <p:txBody>
          <a:bodyPr>
            <a:noAutofit/>
          </a:bodyPr>
          <a:lstStyle/>
          <a:p>
            <a:r>
              <a:rPr lang="en-US" altLang="ja-JP" sz="3200" b="1" u="sng" dirty="0" smtClean="0">
                <a:solidFill>
                  <a:srgbClr val="0000CC"/>
                </a:solidFill>
              </a:rPr>
              <a:t>F-bar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 aided </a:t>
            </a:r>
            <a:r>
              <a:rPr lang="en-US" altLang="ja-JP" sz="3200" b="1" u="sng" dirty="0" smtClean="0">
                <a:solidFill>
                  <a:srgbClr val="0000CC"/>
                </a:solidFill>
              </a:rPr>
              <a:t>Edge-based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/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FF00FF"/>
                </a:solidFill>
              </a:rPr>
              <a:t>Smoothed Finite </a:t>
            </a:r>
            <a:r>
              <a:rPr lang="en-US" altLang="ja-JP" sz="3200" b="1" dirty="0">
                <a:solidFill>
                  <a:srgbClr val="FF00FF"/>
                </a:solidFill>
              </a:rPr>
              <a:t>E</a:t>
            </a:r>
            <a:r>
              <a:rPr lang="en-US" altLang="ja-JP" sz="3200" b="1" dirty="0" smtClean="0">
                <a:solidFill>
                  <a:srgbClr val="FF00FF"/>
                </a:solidFill>
              </a:rPr>
              <a:t>lement Method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/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0000CC"/>
                </a:solidFill>
              </a:rPr>
              <a:t>with Tetrahedral Elements</a:t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0000CC"/>
                </a:solidFill>
              </a:rPr>
              <a:t>for Large Deformation Analysis</a:t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0000CC"/>
                </a:solidFill>
              </a:rPr>
              <a:t>of Nearly Incompressible Materials</a:t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endParaRPr kumimoji="1" lang="ja-JP" altLang="en-US" sz="3200" b="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70992"/>
          </a:xfrm>
        </p:spPr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 (Japan)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Quick Review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Algorithm: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00CC88"/>
                    </a:solidFill>
                  </a:rPr>
                  <a:t>each element </a:t>
                </a:r>
                <a:r>
                  <a:rPr lang="en-US" altLang="ja-JP" sz="2400" dirty="0" smtClean="0"/>
                  <a:t>as usual.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Distribute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the connecting 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/>
                  <a:t>with area weights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at each edge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calculate the </a:t>
                </a:r>
                <a:r>
                  <a:rPr lang="en-US" altLang="ja-JP" sz="2400" dirty="0" smtClean="0"/>
                  <a:t>stress, nodal force and so on.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33045" y="4617132"/>
            <a:ext cx="726679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ES-FEM is used to 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shear locking </a:t>
            </a:r>
            <a:r>
              <a:rPr kumimoji="1" lang="en-US" altLang="ja-JP" sz="2400" dirty="0" smtClean="0"/>
              <a:t>in T3 or T4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elements. </a:t>
            </a:r>
            <a:r>
              <a:rPr lang="en-US" altLang="ja-JP" sz="2400" dirty="0" smtClean="0"/>
              <a:t>Yet, it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avoid volumetric locking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sp>
        <p:nvSpPr>
          <p:cNvPr id="11" name="フリーフォーム 10"/>
          <p:cNvSpPr/>
          <p:nvPr/>
        </p:nvSpPr>
        <p:spPr>
          <a:xfrm>
            <a:off x="2801358" y="675327"/>
            <a:ext cx="3822870" cy="1709557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1886 h 896983"/>
              <a:gd name="connsiteX1" fmla="*/ 854885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5988 h 901085"/>
              <a:gd name="connsiteX1" fmla="*/ 868856 w 1828800"/>
              <a:gd name="connsiteY1" fmla="*/ 0 h 901085"/>
              <a:gd name="connsiteX2" fmla="*/ 1828800 w 1828800"/>
              <a:gd name="connsiteY2" fmla="*/ 561451 h 901085"/>
              <a:gd name="connsiteX3" fmla="*/ 862149 w 1828800"/>
              <a:gd name="connsiteY3" fmla="*/ 901085 h 901085"/>
              <a:gd name="connsiteX4" fmla="*/ 0 w 1828800"/>
              <a:gd name="connsiteY4" fmla="*/ 395988 h 901085"/>
              <a:gd name="connsiteX0" fmla="*/ 0 w 1828800"/>
              <a:gd name="connsiteY0" fmla="*/ 391886 h 896983"/>
              <a:gd name="connsiteX1" fmla="*/ 85954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926596"/>
              <a:gd name="connsiteY0" fmla="*/ 617507 h 896983"/>
              <a:gd name="connsiteX1" fmla="*/ 957338 w 1926596"/>
              <a:gd name="connsiteY1" fmla="*/ 0 h 896983"/>
              <a:gd name="connsiteX2" fmla="*/ 1926596 w 1926596"/>
              <a:gd name="connsiteY2" fmla="*/ 557349 h 896983"/>
              <a:gd name="connsiteX3" fmla="*/ 959945 w 1926596"/>
              <a:gd name="connsiteY3" fmla="*/ 896983 h 896983"/>
              <a:gd name="connsiteX4" fmla="*/ 0 w 1926596"/>
              <a:gd name="connsiteY4" fmla="*/ 617507 h 896983"/>
              <a:gd name="connsiteX0" fmla="*/ 0 w 2122189"/>
              <a:gd name="connsiteY0" fmla="*/ 617507 h 896983"/>
              <a:gd name="connsiteX1" fmla="*/ 957338 w 2122189"/>
              <a:gd name="connsiteY1" fmla="*/ 0 h 896983"/>
              <a:gd name="connsiteX2" fmla="*/ 2122189 w 2122189"/>
              <a:gd name="connsiteY2" fmla="*/ 93802 h 896983"/>
              <a:gd name="connsiteX3" fmla="*/ 959945 w 2122189"/>
              <a:gd name="connsiteY3" fmla="*/ 896983 h 896983"/>
              <a:gd name="connsiteX4" fmla="*/ 0 w 2122189"/>
              <a:gd name="connsiteY4" fmla="*/ 617507 h 89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189" h="896983">
                <a:moveTo>
                  <a:pt x="0" y="617507"/>
                </a:moveTo>
                <a:lnTo>
                  <a:pt x="957338" y="0"/>
                </a:lnTo>
                <a:lnTo>
                  <a:pt x="2122189" y="93802"/>
                </a:lnTo>
                <a:lnTo>
                  <a:pt x="959945" y="896983"/>
                </a:lnTo>
                <a:lnTo>
                  <a:pt x="0" y="617507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478" y="878014"/>
            <a:ext cx="21210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triangular (T3)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tetrahedral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elements.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6552220" y="76470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699792" y="177281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3876075" y="692604"/>
            <a:ext cx="1325460" cy="1711354"/>
          </a:xfrm>
          <a:custGeom>
            <a:avLst/>
            <a:gdLst>
              <a:gd name="connsiteX0" fmla="*/ 629174 w 1325460"/>
              <a:gd name="connsiteY0" fmla="*/ 0 h 1711354"/>
              <a:gd name="connsiteX1" fmla="*/ 0 w 1325460"/>
              <a:gd name="connsiteY1" fmla="*/ 964734 h 1711354"/>
              <a:gd name="connsiteX2" fmla="*/ 629174 w 1325460"/>
              <a:gd name="connsiteY2" fmla="*/ 1711354 h 1711354"/>
              <a:gd name="connsiteX3" fmla="*/ 1325460 w 1325460"/>
              <a:gd name="connsiteY3" fmla="*/ 578841 h 1711354"/>
              <a:gd name="connsiteX4" fmla="*/ 629174 w 1325460"/>
              <a:gd name="connsiteY4" fmla="*/ 0 h 171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460" h="1711354">
                <a:moveTo>
                  <a:pt x="629174" y="0"/>
                </a:moveTo>
                <a:lnTo>
                  <a:pt x="0" y="964734"/>
                </a:lnTo>
                <a:lnTo>
                  <a:pt x="629174" y="1711354"/>
                </a:lnTo>
                <a:lnTo>
                  <a:pt x="1325460" y="578841"/>
                </a:lnTo>
                <a:lnTo>
                  <a:pt x="629174" y="0"/>
                </a:lnTo>
                <a:close/>
              </a:path>
            </a:pathLst>
          </a:custGeom>
          <a:pattFill prst="pct20">
            <a:fgClr>
              <a:srgbClr val="FF0000"/>
            </a:fgClr>
            <a:bgClr>
              <a:srgbClr val="4DFFC4"/>
            </a:bgClr>
          </a:patt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1" idx="1"/>
            <a:endCxn id="11" idx="3"/>
          </p:cNvCxnSpPr>
          <p:nvPr/>
        </p:nvCxnSpPr>
        <p:spPr>
          <a:xfrm>
            <a:off x="4525888" y="675327"/>
            <a:ext cx="4696" cy="17095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4435878" y="2291683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427984" y="588508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2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Outline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Concept</a:t>
                </a: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1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is given by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 smtClean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/>
                  <a:t>is given by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Cyclic Smoothing </a:t>
                </a:r>
                <a:r>
                  <a:rPr lang="en-US" altLang="ja-JP" sz="2800" dirty="0" smtClean="0"/>
                  <a:t>(detailed later).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is calculated in the manner of 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 r="-141" b="-33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811134" y="735087"/>
            <a:ext cx="6037230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Combination of F-bar method and ES-FEM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Outline of 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Brief Formulation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Calculate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 smtClean="0"/>
                  <a:t>as usual.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2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sz="2800" dirty="0" smtClean="0"/>
                  <a:t> at nodes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ja-JP" sz="2800" dirty="0" smtClean="0"/>
                  <a:t>at elements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Repeat 2. and 3. as necessary (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800" dirty="0" smtClean="0">
                    <a:solidFill>
                      <a:srgbClr val="0000CC"/>
                    </a:solidFill>
                  </a:rPr>
                  <a:t> times</a:t>
                </a:r>
                <a:r>
                  <a:rPr lang="en-US" altLang="ja-JP" sz="2800" dirty="0" smtClean="0"/>
                  <a:t>).</a:t>
                </a:r>
                <a:endParaRPr lang="en-US" altLang="ja-JP" sz="9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̇"/>
                        <m:ctrlPr>
                          <a:rPr lang="en-US" altLang="ja-JP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̇"/>
                            <m:ctrlPr>
                              <a:rPr lang="en-US" altLang="ja-JP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sz="28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ja-JP" sz="280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acc>
                                  </m:e>
                                </m:acc>
                              </m:e>
                            </m:acc>
                          </m:e>
                        </m:acc>
                      </m:e>
                    </m:acc>
                  </m:oMath>
                </a14:m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at edges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Combine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of ES-FEM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1" lang="en-US" altLang="ja-JP" sz="2800" b="0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.</a:t>
                </a:r>
                <a:br>
                  <a:rPr lang="en-US" altLang="ja-JP" sz="2800" dirty="0" smtClean="0"/>
                </a:b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solidFill>
                <a:srgbClr val="0000CC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Cyclic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Smoothing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3865" t="-4636" r="-3382" b="-92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大かっこ 5"/>
          <p:cNvSpPr/>
          <p:nvPr/>
        </p:nvSpPr>
        <p:spPr>
          <a:xfrm>
            <a:off x="7070711" y="1880828"/>
            <a:ext cx="576064" cy="1548172"/>
          </a:xfrm>
          <a:prstGeom prst="rightBracket">
            <a:avLst/>
          </a:prstGeom>
          <a:noFill/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84047" y="5406315"/>
                <a:ext cx="7964809" cy="8309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Hereafter, F-barES-FEM-T4 with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-time </a:t>
                </a:r>
                <a:r>
                  <a:rPr lang="en-US" altLang="ja-JP" sz="2400" dirty="0" smtClean="0"/>
                  <a:t>cyclic smoothing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is called “F-barES-FEM-T4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)</a:t>
                </a:r>
                <a:r>
                  <a:rPr lang="en-US" altLang="ja-JP" sz="2400" dirty="0" smtClean="0"/>
                  <a:t>”.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47" y="5406315"/>
                <a:ext cx="7964809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766" t="-5147" r="-689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 layers of ~)</a:t>
                </a:r>
                <a:endParaRPr kumimoji="1" lang="ja-JP" alt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077" t="-8197" r="-2692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3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</a:p>
          <a:p>
            <a:pPr marL="0" indent="0" algn="ctr">
              <a:buNone/>
            </a:pPr>
            <a:endParaRPr lang="en-US" altLang="ja-JP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altLang="ja-JP" sz="4000" dirty="0" smtClean="0"/>
              <a:t>Verification of F-barES-FEM-T4</a:t>
            </a:r>
          </a:p>
          <a:p>
            <a:pPr marL="0" indent="0" algn="ctr">
              <a:buNone/>
            </a:pP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(Analyses without mesh rezoning are presented </a:t>
            </a:r>
            <a:b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for pure verification.)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5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#1: Bending of a Cantilever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/>
                  <a:t>Neo-</a:t>
                </a:r>
                <a:r>
                  <a:rPr lang="en-US" altLang="ja-JP" sz="2400" dirty="0" err="1" smtClean="0"/>
                  <a:t>Hookean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 err="1" smtClean="0">
                    <a:solidFill>
                      <a:srgbClr val="FF9900"/>
                    </a:solidFill>
                  </a:rPr>
                  <a:t>hyperelastic</a:t>
                </a:r>
                <a:r>
                  <a:rPr lang="en-US" altLang="ja-JP" sz="24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400" dirty="0" smtClean="0"/>
                  <a:t>material</a:t>
                </a:r>
                <a:br>
                  <a:rPr lang="en-US" altLang="ja-JP" sz="2400" dirty="0" smtClean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4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4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4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altLang="ja-JP" sz="2400" b="0" dirty="0" smtClean="0"/>
                  <a:t/>
                </a:r>
                <a:br>
                  <a:rPr lang="en-US" altLang="ja-JP" sz="2400" b="0" dirty="0" smtClean="0"/>
                </a:br>
                <a:r>
                  <a:rPr lang="en-US" altLang="ja-JP" sz="2400" dirty="0" smtClean="0"/>
                  <a:t>with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ja-JP" sz="2400" dirty="0" smtClean="0"/>
                  <a:t>(=1 </a:t>
                </a:r>
                <a:r>
                  <a:rPr lang="en-US" altLang="ja-JP" sz="2400" dirty="0" err="1" smtClean="0"/>
                  <a:t>GPa</a:t>
                </a:r>
                <a:r>
                  <a:rPr lang="en-US" altLang="ja-JP" sz="2400" dirty="0" smtClean="0"/>
                  <a:t>) and various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400" dirty="0" smtClean="0"/>
                  <a:t>s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so that the initial Poisson’s ratios are 0.49 and 0.499.</a:t>
                </a:r>
                <a:endParaRPr kumimoji="1" lang="en-US" altLang="ja-JP" sz="2400" dirty="0" smtClean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400" dirty="0" smtClean="0"/>
                  <a:t>Two types of tetra meshes: structured and unstructured.</a:t>
                </a:r>
              </a:p>
              <a:p>
                <a:r>
                  <a:rPr kumimoji="1" lang="en-US" altLang="ja-JP" sz="2400" dirty="0" smtClean="0"/>
                  <a:t>Compared to ABAQUS C3D4H (1st-order hybrid tetrahedral element).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 r="-494" b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124744"/>
            <a:ext cx="6919694" cy="21242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96236" y="26009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Dead Load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#1: Bending </a:t>
            </a:r>
            <a:r>
              <a:rPr lang="en-US" altLang="ja-JP" dirty="0"/>
              <a:t>of </a:t>
            </a:r>
            <a:r>
              <a:rPr lang="en-US" altLang="ja-JP" dirty="0" smtClean="0"/>
              <a:t>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47" y="1363267"/>
            <a:ext cx="3828819" cy="25026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91" y="1363267"/>
            <a:ext cx="3828819" cy="250266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" y="3865934"/>
            <a:ext cx="3840665" cy="237772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91" y="3854338"/>
            <a:ext cx="3840665" cy="23777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3967" y="2345970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(1)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83404" y="694739"/>
            <a:ext cx="136608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123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#1: Bending </a:t>
            </a:r>
            <a:r>
              <a:rPr lang="en-US" altLang="ja-JP" dirty="0"/>
              <a:t>of </a:t>
            </a:r>
            <a:r>
              <a:rPr lang="en-US" altLang="ja-JP" dirty="0" smtClean="0"/>
              <a:t>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1405950"/>
            <a:ext cx="3840665" cy="23777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4" y="1416422"/>
            <a:ext cx="3840665" cy="23777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3861242"/>
            <a:ext cx="3840665" cy="237772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5" y="3861243"/>
            <a:ext cx="3840665" cy="237772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6981" y="2240868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554241" y="3100054"/>
                <a:ext cx="6024406" cy="707886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tx1"/>
                    </a:solidFill>
                  </a:rPr>
                  <a:t>Increase in the number of cyclic smoothing (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000" dirty="0" smtClean="0">
                    <a:solidFill>
                      <a:schemeClr val="tx1"/>
                    </a:solidFill>
                  </a:rPr>
                  <a:t>)</a:t>
                </a:r>
                <a:br>
                  <a:rPr lang="en-US" altLang="ja-JP" sz="2000" dirty="0" smtClean="0">
                    <a:solidFill>
                      <a:schemeClr val="tx1"/>
                    </a:solidFill>
                  </a:rPr>
                </a:br>
                <a:r>
                  <a:rPr lang="en-US" altLang="ja-JP" sz="2000" dirty="0" smtClean="0">
                    <a:solidFill>
                      <a:schemeClr val="tx1"/>
                    </a:solidFill>
                  </a:rPr>
                  <a:t>makes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000" dirty="0" smtClean="0">
                    <a:solidFill>
                      <a:schemeClr val="tx1"/>
                    </a:solidFill>
                  </a:rPr>
                  <a:t>stronger suppression of pressure oscillation.</a:t>
                </a:r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41" y="3100054"/>
                <a:ext cx="6024406" cy="707886"/>
              </a:xfrm>
              <a:prstGeom prst="rect">
                <a:avLst/>
              </a:prstGeom>
              <a:blipFill rotWithShape="0">
                <a:blip r:embed="rId9"/>
                <a:stretch>
                  <a:fillRect l="-709" t="-4310" r="-709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3883404" y="694739"/>
            <a:ext cx="136608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108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#1: Bending </a:t>
            </a:r>
            <a:r>
              <a:rPr lang="en-US" altLang="ja-JP" dirty="0"/>
              <a:t>of </a:t>
            </a:r>
            <a:r>
              <a:rPr lang="en-US" altLang="ja-JP" dirty="0" smtClean="0"/>
              <a:t>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25" y="1363268"/>
            <a:ext cx="3828819" cy="250266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53" y="1363268"/>
            <a:ext cx="3828819" cy="250266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3967" y="2345970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8" y="3880890"/>
            <a:ext cx="3815916" cy="236276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1" y="3865935"/>
            <a:ext cx="3840665" cy="23777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(1)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40737" y="694739"/>
            <a:ext cx="165141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Unstructured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498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#1: Bending </a:t>
            </a:r>
            <a:r>
              <a:rPr lang="en-US" altLang="ja-JP" dirty="0"/>
              <a:t>of 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" y="1405950"/>
            <a:ext cx="3840665" cy="237772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4" y="1405950"/>
            <a:ext cx="3840665" cy="237772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3865934"/>
            <a:ext cx="3840665" cy="237772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5" y="3864430"/>
            <a:ext cx="3840665" cy="23777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>
                <a:solidFill>
                  <a:srgbClr val="0000CC"/>
                </a:solidFill>
              </a:rPr>
              <a:t>T4(3)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6981" y="2240868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>
                <a:solidFill>
                  <a:srgbClr val="0000CC"/>
                </a:solidFill>
              </a:rPr>
              <a:t>T4(2)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39200" y="4700852"/>
            <a:ext cx="1441420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No mesh</a:t>
            </a:r>
            <a:br>
              <a:rPr lang="en-US" altLang="ja-JP" dirty="0" smtClean="0"/>
            </a:br>
            <a:r>
              <a:rPr lang="en-US" altLang="ja-JP" dirty="0" smtClean="0"/>
              <a:t>dependency</a:t>
            </a:r>
            <a:br>
              <a:rPr lang="en-US" altLang="ja-JP" dirty="0" smtClean="0"/>
            </a:br>
            <a:r>
              <a:rPr lang="en-US" altLang="ja-JP" dirty="0" smtClean="0"/>
              <a:t>is observed.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40737" y="694739"/>
            <a:ext cx="165141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Unstructured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947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#2: Compression of a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400" b="0" dirty="0" smtClean="0"/>
              </a:p>
              <a:p>
                <a:r>
                  <a:rPr lang="en-US" altLang="ja-JP" sz="2800" b="0" dirty="0" err="1" smtClean="0"/>
                  <a:t>Arruda</a:t>
                </a:r>
                <a:r>
                  <a:rPr lang="en-US" altLang="ja-JP" sz="2800" b="0" dirty="0" smtClean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 smtClean="0"/>
                  <a:t>yperelastic</a:t>
                </a:r>
                <a:r>
                  <a:rPr lang="en-US" altLang="ja-JP" sz="2800" b="0" dirty="0" smtClean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 smtClean="0"/>
                  <a:t>aterial </a:t>
                </a:r>
                <a:r>
                  <a:rPr lang="en-US" altLang="ja-JP" sz="28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=0.499</m:t>
                    </m:r>
                  </m:oMath>
                </a14:m>
                <a:r>
                  <a:rPr lang="en-US" altLang="ja-JP" sz="2800" dirty="0" smtClean="0"/>
                  <a:t>).</a:t>
                </a:r>
                <a:endParaRPr lang="en-US" altLang="ja-JP" sz="2800" dirty="0"/>
              </a:p>
              <a:p>
                <a:r>
                  <a:rPr lang="en-US" altLang="ja-JP" sz="2800" dirty="0" smtClean="0"/>
                  <a:t>Applying pressure on ¼ of the top face.</a:t>
                </a:r>
              </a:p>
              <a:p>
                <a:r>
                  <a:rPr lang="en-US" altLang="ja-JP" sz="2800" dirty="0" smtClean="0"/>
                  <a:t>Compared to ABAQUS C3D4H with the same unstructured tetra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 b="-4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076563" cy="3995911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 </a:t>
            </a:r>
            <a:r>
              <a:rPr lang="en-US" altLang="ja-JP" dirty="0"/>
              <a:t>&amp;</a:t>
            </a:r>
            <a:r>
              <a:rPr lang="en-US" altLang="ja-JP" dirty="0" smtClean="0"/>
              <a:t>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 smtClean="0"/>
              <a:t>We want to </a:t>
            </a:r>
            <a:r>
              <a:rPr lang="en-US" altLang="ja-JP" dirty="0" smtClean="0"/>
              <a:t>analyze</a:t>
            </a:r>
            <a:r>
              <a:rPr kumimoji="1" lang="en-US" altLang="ja-JP" dirty="0" smtClean="0"/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severe large </a:t>
            </a:r>
            <a:br>
              <a:rPr kumimoji="1" lang="en-US" altLang="ja-JP" b="1" dirty="0" smtClean="0">
                <a:solidFill>
                  <a:srgbClr val="7030A0"/>
                </a:solidFill>
              </a:rPr>
            </a:br>
            <a:r>
              <a:rPr kumimoji="1" lang="en-US" altLang="ja-JP" b="1" dirty="0" smtClean="0">
                <a:solidFill>
                  <a:srgbClr val="7030A0"/>
                </a:solidFill>
              </a:rPr>
              <a:t>deformation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of nearly incompressible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solids </a:t>
            </a:r>
            <a:r>
              <a:rPr kumimoji="1"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accurately and stably</a:t>
            </a:r>
            <a:r>
              <a:rPr kumimoji="1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dirty="0" smtClean="0"/>
              <a:t>(T</a:t>
            </a:r>
            <a:r>
              <a:rPr kumimoji="1" lang="en-US" altLang="ja-JP" sz="2000" dirty="0" smtClean="0"/>
              <a:t>arget: automobile </a:t>
            </a:r>
            <a:r>
              <a:rPr lang="en-US" altLang="ja-JP" sz="2000" dirty="0" smtClean="0"/>
              <a:t>tire, </a:t>
            </a:r>
            <a:r>
              <a:rPr kumimoji="1" lang="en-US" altLang="ja-JP" sz="2000" dirty="0" smtClean="0"/>
              <a:t>thermal </a:t>
            </a:r>
            <a:r>
              <a:rPr kumimoji="1" lang="en-US" altLang="ja-JP" sz="2000" dirty="0" err="1" smtClean="0"/>
              <a:t>nanoimprint</a:t>
            </a:r>
            <a:r>
              <a:rPr kumimoji="1" lang="en-US" altLang="ja-JP" sz="2000" dirty="0" smtClean="0"/>
              <a:t>, etc.)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 smtClean="0"/>
              <a:t>Finite </a:t>
            </a:r>
            <a:r>
              <a:rPr lang="en-US" altLang="ja-JP" dirty="0"/>
              <a:t>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a short time</a:t>
            </a:r>
            <a:r>
              <a:rPr lang="en-US" altLang="ja-JP" dirty="0" smtClean="0"/>
              <a:t>, thereby resulting</a:t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convergence failure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400050" lvl="1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Mesh rezoning</a:t>
            </a:r>
            <a:r>
              <a:rPr lang="en-US" altLang="ja-JP" sz="2800" dirty="0" smtClean="0"/>
              <a:t> method (</a:t>
            </a:r>
            <a:r>
              <a:rPr lang="en-US" altLang="ja-JP" sz="2800" i="1" dirty="0" smtClean="0"/>
              <a:t>h</a:t>
            </a:r>
            <a:r>
              <a:rPr lang="en-US" altLang="ja-JP" sz="2800" dirty="0" smtClean="0"/>
              <a:t>-adaptive</a:t>
            </a:r>
            <a:br>
              <a:rPr lang="en-US" altLang="ja-JP" sz="2800" dirty="0" smtClean="0"/>
            </a:br>
            <a:r>
              <a:rPr lang="en-US" altLang="ja-JP" sz="2800" dirty="0" smtClean="0"/>
              <a:t>mesh-to-mesh solution mapping)</a:t>
            </a:r>
            <a:br>
              <a:rPr lang="en-US" altLang="ja-JP" sz="2800" dirty="0" smtClean="0"/>
            </a:br>
            <a:r>
              <a:rPr lang="en-US" altLang="ja-JP" sz="2800" dirty="0" smtClean="0"/>
              <a:t>is indispensable.</a:t>
            </a:r>
            <a:endParaRPr lang="en-US" altLang="ja-JP" sz="2800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/>
          <a:srcRect l="48977" t="43605" r="11689" b="14536"/>
          <a:stretch/>
        </p:blipFill>
        <p:spPr bwMode="auto">
          <a:xfrm>
            <a:off x="6800052" y="657225"/>
            <a:ext cx="212423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0352" y="35794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1632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8364212" y="1626033"/>
                <a:ext cx="638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m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212" y="1626033"/>
                <a:ext cx="63812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7619" t="-10000" r="-9524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#2: Compression </a:t>
            </a:r>
            <a:r>
              <a:rPr lang="en-US" altLang="ja-JP" dirty="0"/>
              <a:t>of a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1426135"/>
            <a:ext cx="2808000" cy="22371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426135"/>
            <a:ext cx="2808000" cy="22371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426135"/>
            <a:ext cx="2808000" cy="223718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3949022"/>
            <a:ext cx="2808000" cy="224885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3952145"/>
            <a:ext cx="2808000" cy="224921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-18237" y="2243096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952" y="4565617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Early  stage                Middle stage                     Later stage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583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#2: Compression </a:t>
            </a:r>
            <a:r>
              <a:rPr lang="en-US" altLang="ja-JP" dirty="0"/>
              <a:t>of a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Early  stage                Middle stage                     Later stage</a:t>
            </a:r>
            <a:endParaRPr kumimoji="1"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1409583"/>
            <a:ext cx="2808000" cy="224921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394541"/>
            <a:ext cx="2808000" cy="22492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394540"/>
            <a:ext cx="2808000" cy="224921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3948841"/>
            <a:ext cx="2808000" cy="224921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99" y="3955449"/>
            <a:ext cx="2808000" cy="224921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-5952" y="2128201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952" y="4565617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(4)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4885" y="3203654"/>
            <a:ext cx="8523117" cy="120032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In case the Poisson’s ratio is </a:t>
            </a:r>
            <a:r>
              <a:rPr lang="en-US" altLang="ja-JP" sz="2400" dirty="0" smtClean="0">
                <a:solidFill>
                  <a:srgbClr val="FF0000"/>
                </a:solidFill>
              </a:rPr>
              <a:t>0.499</a:t>
            </a:r>
            <a:r>
              <a:rPr lang="en-US" altLang="ja-JP" sz="2400" dirty="0" smtClean="0"/>
              <a:t>, </a:t>
            </a:r>
            <a:br>
              <a:rPr lang="en-US" altLang="ja-JP" sz="2400" dirty="0" smtClean="0"/>
            </a:br>
            <a:r>
              <a:rPr lang="en-US" altLang="ja-JP" sz="2400" dirty="0" smtClean="0"/>
              <a:t>F-barES-FEM-T4</a:t>
            </a:r>
            <a:r>
              <a:rPr lang="en-US" altLang="ja-JP" sz="2400" dirty="0" smtClean="0">
                <a:solidFill>
                  <a:srgbClr val="0000CC"/>
                </a:solidFill>
              </a:rPr>
              <a:t>(2) or later </a:t>
            </a:r>
            <a:r>
              <a:rPr lang="en-US" altLang="ja-JP" sz="2400" dirty="0" smtClean="0"/>
              <a:t>can suppress pressure oscillation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successfully in large strain analysis. 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9375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#3: Compression </a:t>
            </a:r>
            <a:r>
              <a:rPr lang="en-US" altLang="ja-JP" dirty="0"/>
              <a:t>of </a:t>
            </a:r>
            <a:r>
              <a:rPr lang="en-US" altLang="ja-JP" dirty="0" smtClean="0"/>
              <a:t>1/8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0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 err="1" smtClean="0"/>
                  <a:t>hyperelastic</a:t>
                </a:r>
                <a:r>
                  <a:rPr lang="en-US" altLang="ja-JP" sz="2800" dirty="0" smtClean="0"/>
                  <a:t> material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latin typeface="Cambria Math" panose="02040503050406030204" pitchFamily="18" charset="0"/>
                      </a:rPr>
                      <m:t>=0.499</m:t>
                    </m:r>
                  </m:oMath>
                </a14:m>
                <a:r>
                  <a:rPr lang="en-US" altLang="ja-JP" sz="2800" dirty="0" smtClean="0"/>
                  <a:t>)</a:t>
                </a:r>
                <a:r>
                  <a:rPr lang="en-US" altLang="ja-JP" sz="2800" dirty="0"/>
                  <a:t>.</a:t>
                </a:r>
              </a:p>
              <a:p>
                <a:r>
                  <a:rPr lang="en-US" altLang="ja-JP" sz="2800" dirty="0" smtClean="0"/>
                  <a:t>Enforced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displacement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is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applied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the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top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surface.</a:t>
                </a:r>
              </a:p>
              <a:p>
                <a:r>
                  <a:rPr lang="en-US" altLang="ja-JP" sz="2800" dirty="0"/>
                  <a:t>Compared to ABAQUS C3D4H with the same unstructured tetra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 r="-917" b="-4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/>
          <a:stretch/>
        </p:blipFill>
        <p:spPr>
          <a:xfrm>
            <a:off x="2311380" y="657225"/>
            <a:ext cx="4492868" cy="392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#3: Compression </a:t>
            </a:r>
            <a:r>
              <a:rPr lang="en-US" altLang="ja-JP" dirty="0"/>
              <a:t>of 1/8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kumimoji="1" lang="ja-JP" altLang="en-US" sz="2400" b="1" i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7" name="cylinder-0.05m.499.NOCS2.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868" y="657225"/>
            <a:ext cx="5550516" cy="574039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19904" y="188082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50% nominal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compression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904" y="3969060"/>
            <a:ext cx="197682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Almost smooth</a:t>
            </a:r>
          </a:p>
          <a:p>
            <a:pPr algn="ctr"/>
            <a:r>
              <a:rPr lang="en-US" altLang="ja-JP" sz="2000" dirty="0"/>
              <a:t>p</a:t>
            </a:r>
            <a:r>
              <a:rPr lang="en-US" altLang="ja-JP" sz="2000" dirty="0" smtClean="0"/>
              <a:t>ressure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istribution </a:t>
            </a:r>
            <a:br>
              <a:rPr lang="en-US" altLang="ja-JP" sz="2000" dirty="0" smtClean="0"/>
            </a:br>
            <a:r>
              <a:rPr lang="en-US" altLang="ja-JP" sz="2000" dirty="0" smtClean="0"/>
              <a:t>is obtained</a:t>
            </a:r>
          </a:p>
          <a:p>
            <a:pPr algn="ctr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xcept just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around the rim.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714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#3: Compression </a:t>
            </a:r>
            <a:r>
              <a:rPr lang="en-US" altLang="ja-JP" dirty="0"/>
              <a:t>of 1/8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1052736"/>
            <a:ext cx="3476467" cy="24719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7" y="3939302"/>
            <a:ext cx="3476467" cy="247190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958572"/>
            <a:ext cx="3476467" cy="247190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20" y="1067491"/>
            <a:ext cx="3657776" cy="244239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-42480" y="1934747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42480" y="4624433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896642" y="462443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(4)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94484" y="1683315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4885" y="3203654"/>
            <a:ext cx="8523117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F-barES-FEM-T4 with a sufficient cyclic smoothing</a:t>
            </a:r>
            <a:br>
              <a:rPr lang="en-US" altLang="ja-JP" sz="2400" dirty="0" smtClean="0"/>
            </a:br>
            <a:r>
              <a:rPr lang="en-US" altLang="ja-JP" sz="2400" dirty="0" smtClean="0"/>
              <a:t>also </a:t>
            </a:r>
            <a:r>
              <a:rPr lang="en-US" altLang="ja-JP" sz="2400" dirty="0" smtClean="0">
                <a:solidFill>
                  <a:srgbClr val="FF0000"/>
                </a:solidFill>
              </a:rPr>
              <a:t>resolves the corner locking </a:t>
            </a:r>
            <a:r>
              <a:rPr lang="en-US" altLang="ja-JP" sz="2400" dirty="0" smtClean="0"/>
              <a:t>issue.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5183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Characteristics of F-barES-FEM-T4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Benefits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ja-JP" altLang="en-US" dirty="0"/>
                  <a:t> </a:t>
                </a:r>
                <a:r>
                  <a:rPr lang="en-US" altLang="ja-JP" sz="2400" dirty="0" smtClean="0"/>
                  <a:t>Locking-free with tetra meshes.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400" dirty="0" smtClean="0"/>
                  <a:t> No increase in DOF;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</a:t>
                </a:r>
                <a: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No need of static condensation</a:t>
                </a:r>
                <a:r>
                  <a:rPr lang="en-US" altLang="ja-JP" sz="2400" dirty="0">
                    <a:solidFill>
                      <a:schemeClr val="bg1">
                        <a:lumMod val="50000"/>
                      </a:schemeClr>
                    </a:solidFill>
                  </a:rPr>
                  <a:t>;</a:t>
                </a:r>
                <a: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/>
                </a:r>
                <a:b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 Easy extension to dynamic explicit analysis</a:t>
                </a:r>
                <a:r>
                  <a:rPr lang="en-US" altLang="ja-JP" sz="2400" dirty="0" smtClean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400" dirty="0" smtClean="0"/>
                  <a:t> No difficulty in contact analysis.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400" dirty="0" smtClean="0"/>
                  <a:t> Adjustable smoothing level by </a:t>
                </a:r>
                <a:r>
                  <a:rPr lang="en-US" altLang="ja-JP" sz="2400" dirty="0"/>
                  <a:t>changing the number </a:t>
                </a:r>
                <a:r>
                  <a:rPr lang="en-US" altLang="ja-JP" sz="2400" dirty="0" smtClean="0"/>
                  <a:t>of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						cyclic </a:t>
                </a:r>
                <a:r>
                  <a:rPr lang="en-US" altLang="ja-JP" sz="2400" dirty="0" err="1" smtClean="0"/>
                  <a:t>smoothings</a:t>
                </a:r>
                <a:r>
                  <a:rPr lang="en-US" altLang="ja-JP" sz="2400" dirty="0" smtClean="0"/>
                  <a:t> 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400" dirty="0" smtClean="0"/>
                  <a:t>).</a:t>
                </a:r>
                <a:endParaRPr lang="en-US" altLang="ja-JP" sz="2400" dirty="0"/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400" dirty="0" smtClean="0"/>
                  <a:t> Suppression of pressure oscillation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				in nearly incompressible materials.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96588" y="5085184"/>
            <a:ext cx="7139711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2400" dirty="0" smtClean="0"/>
              <a:t>In point of accuracy, F-barES-FEM-T4 </a:t>
            </a:r>
            <a:r>
              <a:rPr lang="en-US" altLang="ja-JP" sz="2400" dirty="0"/>
              <a:t>is </a:t>
            </a:r>
            <a:r>
              <a:rPr lang="en-US" altLang="ja-JP" sz="2400" dirty="0" smtClean="0"/>
              <a:t>excellent!!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Characteristics of F-barES-FEM-T4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Drawbacks</a:t>
                </a:r>
              </a:p>
              <a:p>
                <a:pPr marL="457200" lvl="1" indent="0">
                  <a:buNone/>
                </a:pPr>
                <a:r>
                  <a:rPr lang="en-US" altLang="ja-JP" b="1" dirty="0">
                    <a:solidFill>
                      <a:srgbClr val="FF0000"/>
                    </a:solidFill>
                  </a:rPr>
                  <a:t>✗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/>
                  <a:t>Blur of high-frequency pressure distribution.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		(The impact of blur seem to be not significant.)</a:t>
                </a:r>
              </a:p>
              <a:p>
                <a:pPr marL="457200" lvl="1" indent="0">
                  <a:buNone/>
                </a:pPr>
                <a:r>
                  <a:rPr lang="en-US" altLang="ja-JP" b="1" dirty="0" smtClean="0">
                    <a:solidFill>
                      <a:srgbClr val="FF0000"/>
                    </a:solidFill>
                  </a:rPr>
                  <a:t>✗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/>
                  <a:t>Increase in bandwidth of the exact tangent stiffness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 smtClean="0"/>
                  <a:t>.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	In case of standard unstructured T4 meshes</a:t>
                </a:r>
                <a:r>
                  <a:rPr lang="en-US" altLang="ja-JP" sz="2400" dirty="0"/>
                  <a:t>,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	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37186" y="5144995"/>
                <a:ext cx="8858515" cy="120032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lvl="1" algn="ctr"/>
                <a:r>
                  <a:rPr lang="en-US" altLang="ja-JP" sz="2400" dirty="0" smtClean="0"/>
                  <a:t>In point of speed, F-barES-FEM-T4 needs some improvements.</a:t>
                </a:r>
                <a:br>
                  <a:rPr lang="en-US" altLang="ja-JP" sz="2400" dirty="0" smtClean="0"/>
                </a:br>
                <a:r>
                  <a:rPr lang="en-US" altLang="ja-JP" sz="2400" dirty="0"/>
                  <a:t>e</a:t>
                </a:r>
                <a:r>
                  <a:rPr lang="en-US" altLang="ja-JP" sz="2400" dirty="0" smtClean="0"/>
                  <a:t>.g.) finding </a:t>
                </a:r>
                <a:r>
                  <a:rPr lang="en-US" altLang="ja-JP" sz="2400" dirty="0"/>
                  <a:t>a good </a:t>
                </a:r>
                <a:r>
                  <a:rPr lang="en-US" altLang="ja-JP" sz="2400" dirty="0" smtClean="0"/>
                  <a:t>sparse approximation </a:t>
                </a:r>
                <a:r>
                  <a:rPr lang="en-US" altLang="ja-JP" sz="2400" dirty="0"/>
                  <a:t>of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 smtClean="0"/>
                  <a:t>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for iterative matrix solvers.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86" y="5144995"/>
                <a:ext cx="8858515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619" t="-3553" r="-482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831345"/>
              </p:ext>
            </p:extLst>
          </p:nvPr>
        </p:nvGraphicFramePr>
        <p:xfrm>
          <a:off x="1518444" y="2860144"/>
          <a:ext cx="6096000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Method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Approx. Bandwidth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Approx.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Ratio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Standard FEM-T4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</a:t>
                      </a:r>
                      <a:r>
                        <a:rPr lang="en-US" altLang="ja-JP" sz="1800" dirty="0" err="1" smtClean="0"/>
                        <a:t>barES</a:t>
                      </a:r>
                      <a:r>
                        <a:rPr lang="en-US" altLang="ja-JP" sz="1800" dirty="0" smtClean="0"/>
                        <a:t>-FEM(1)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x10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</a:t>
                      </a:r>
                      <a:r>
                        <a:rPr lang="en-US" altLang="ja-JP" sz="1800" dirty="0" err="1" smtClean="0"/>
                        <a:t>barES</a:t>
                      </a:r>
                      <a:r>
                        <a:rPr lang="en-US" altLang="ja-JP" sz="1800" dirty="0" smtClean="0"/>
                        <a:t>-FEM(2)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x20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</a:t>
                      </a:r>
                      <a:r>
                        <a:rPr lang="en-US" altLang="ja-JP" sz="1800" dirty="0" err="1" smtClean="0"/>
                        <a:t>barES</a:t>
                      </a:r>
                      <a:r>
                        <a:rPr lang="en-US" altLang="ja-JP" sz="1800" dirty="0" smtClean="0"/>
                        <a:t>-FEM(3)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1580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x40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</a:t>
                      </a:r>
                      <a:r>
                        <a:rPr lang="en-US" altLang="ja-JP" sz="1800" dirty="0" err="1" smtClean="0"/>
                        <a:t>barES</a:t>
                      </a:r>
                      <a:r>
                        <a:rPr lang="en-US" altLang="ja-JP" sz="1800" dirty="0" smtClean="0"/>
                        <a:t>-FEM(4)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2600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x65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1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altLang="ja-JP" sz="2800" dirty="0" smtClean="0"/>
                  <a:t>A new FE formulation named “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F-barES-FEM-T4</a:t>
                </a:r>
                <a:r>
                  <a:rPr lang="en-US" altLang="ja-JP" sz="2800" dirty="0" smtClean="0"/>
                  <a:t>” is proposed.</a:t>
                </a:r>
              </a:p>
              <a:p>
                <a:pPr algn="just"/>
                <a:r>
                  <a:rPr lang="en-US" altLang="ja-JP" sz="2800" dirty="0" smtClean="0"/>
                  <a:t>F-barES-FEM-T4 combines the </a:t>
                </a:r>
                <a:r>
                  <a:rPr lang="en-US" altLang="ja-JP" sz="2800" u="sng" dirty="0" smtClean="0"/>
                  <a:t>F-bar method</a:t>
                </a:r>
                <a:r>
                  <a:rPr lang="en-US" altLang="ja-JP" sz="2800" dirty="0" smtClean="0"/>
                  <a:t> and </a:t>
                </a:r>
                <a:r>
                  <a:rPr lang="en-US" altLang="ja-JP" sz="2800" u="sng" dirty="0" smtClean="0"/>
                  <a:t>ES-FEM-T4</a:t>
                </a:r>
                <a:r>
                  <a:rPr lang="en-US" altLang="ja-JP" sz="2800" dirty="0" smtClean="0"/>
                  <a:t>.</a:t>
                </a:r>
              </a:p>
              <a:p>
                <a:pPr algn="just"/>
                <a:r>
                  <a:rPr lang="en-US" altLang="ja-JP" sz="2800" dirty="0" smtClean="0"/>
                  <a:t>Owing to the cyclic smoothing, F-barES-FEM-T4 is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locking-free</a:t>
                </a:r>
                <a:r>
                  <a:rPr lang="en-US" altLang="ja-JP" sz="2800" dirty="0" smtClean="0"/>
                  <a:t> and also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pressure oscillation-free </a:t>
                </a:r>
                <a:r>
                  <a:rPr lang="en-US" altLang="ja-JP" sz="2800" dirty="0" smtClean="0"/>
                  <a:t>with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no increase in DOF</a:t>
                </a:r>
                <a:r>
                  <a:rPr lang="en-US" altLang="ja-JP" sz="2800" dirty="0" smtClean="0"/>
                  <a:t>.</a:t>
                </a:r>
              </a:p>
              <a:p>
                <a:pPr algn="just"/>
                <a:r>
                  <a:rPr lang="en-US" altLang="ja-JP" sz="2800" dirty="0" smtClean="0"/>
                  <a:t>Only one drawback of F-barES-FEM-T4 is </a:t>
                </a:r>
                <a:r>
                  <a:rPr lang="en-US" altLang="ja-JP" sz="2800" dirty="0"/>
                  <a:t>the </a:t>
                </a:r>
                <a:r>
                  <a:rPr lang="en-US" altLang="ja-JP" sz="2800" dirty="0" smtClean="0"/>
                  <a:t>decrease of calculation speed due to the </a:t>
                </a: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increase in bandwidth of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800" dirty="0" smtClean="0"/>
                  <a:t>, which is our future work to solve.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257" t="-1901" r="-24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89832" y="5589240"/>
            <a:ext cx="475322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1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13800" dirty="0" smtClean="0"/>
              <a:t>Appendix</a:t>
            </a:r>
          </a:p>
          <a:p>
            <a:pPr marL="0" indent="0" algn="ctr">
              <a:buNone/>
            </a:pP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4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First Result in Advance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08" y="656692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95133" y="2547201"/>
            <a:ext cx="30315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What we want to 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Static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Implicit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L</a:t>
            </a:r>
            <a:r>
              <a:rPr lang="en-US" altLang="ja-JP" sz="2400" dirty="0" smtClean="0"/>
              <a:t>arge deformation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M</a:t>
            </a:r>
            <a:r>
              <a:rPr kumimoji="1" lang="en-US" altLang="ja-JP" sz="2400" dirty="0" smtClean="0"/>
              <a:t>esh rezoning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21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Characteristics of FEM-T4s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23070"/>
              </p:ext>
            </p:extLst>
          </p:nvPr>
        </p:nvGraphicFramePr>
        <p:xfrm>
          <a:off x="143507" y="656692"/>
          <a:ext cx="8892988" cy="48383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2189"/>
                <a:gridCol w="1404156"/>
                <a:gridCol w="1008112"/>
                <a:gridCol w="1152128"/>
                <a:gridCol w="1368152"/>
                <a:gridCol w="1259940"/>
                <a:gridCol w="1008311"/>
              </a:tblGrid>
              <a:tr h="1316767"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 &amp;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Volumetric</a:t>
                      </a:r>
                      <a:b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Locking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Zero-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kumimoji="1" lang="en-US" altLang="ja-JP" sz="20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Dev/Vol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Coupled</a:t>
                      </a: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Oscillation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</a:t>
                      </a:r>
                      <a:b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Locking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</a:t>
                      </a:r>
                      <a:b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Strain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ABAQUS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C3D4H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Selective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bES-FEM-T4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F-bar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altLang="ja-JP" sz="4000" b="1" dirty="0" smtClean="0">
                          <a:solidFill>
                            <a:srgbClr val="FF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*</a:t>
                      </a:r>
                      <a:endParaRPr lang="ja-JP" altLang="en-US" sz="4000" b="1" dirty="0" smtClean="0">
                        <a:solidFill>
                          <a:srgbClr val="FF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altLang="ja-JP" sz="4000" b="1" dirty="0" smtClean="0">
                          <a:solidFill>
                            <a:srgbClr val="FF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*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935596" y="5551154"/>
            <a:ext cx="777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FF"/>
                </a:solidFill>
              </a:rPr>
              <a:t>) when the num. of cyclic </a:t>
            </a:r>
            <a:r>
              <a:rPr lang="en-US" altLang="ja-JP" sz="2400" dirty="0" err="1" smtClean="0">
                <a:solidFill>
                  <a:srgbClr val="FF00FF"/>
                </a:solidFill>
              </a:rPr>
              <a:t>smoothings</a:t>
            </a:r>
            <a:r>
              <a:rPr lang="en-US" altLang="ja-JP" sz="2400" dirty="0" smtClean="0">
                <a:solidFill>
                  <a:srgbClr val="FF00FF"/>
                </a:solidFill>
              </a:rPr>
              <a:t> is sufficiently large.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7564" y="5565430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FF00FF"/>
                </a:solidFill>
              </a:rPr>
              <a:t>*</a:t>
            </a:r>
            <a:endParaRPr kumimoji="1" lang="ja-JP" altLang="en-US" sz="4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#3: Compression </a:t>
            </a:r>
            <a:r>
              <a:rPr lang="en-US" altLang="ja-JP" dirty="0"/>
              <a:t>of 1/8 </a:t>
            </a:r>
            <a:r>
              <a:rPr lang="en-US" altLang="ja-JP" dirty="0" smtClean="0"/>
              <a:t>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kumimoji="1" lang="ja-JP" altLang="en-US" sz="2400" b="1" i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904" y="3969060"/>
            <a:ext cx="197682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Smooth</a:t>
            </a:r>
          </a:p>
          <a:p>
            <a:pPr algn="ctr"/>
            <a:r>
              <a:rPr lang="en-US" altLang="ja-JP" sz="2000" dirty="0" smtClean="0"/>
              <a:t>Mises stress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istribution </a:t>
            </a:r>
            <a:br>
              <a:rPr lang="en-US" altLang="ja-JP" sz="2000" dirty="0" smtClean="0"/>
            </a:br>
            <a:r>
              <a:rPr lang="en-US" altLang="ja-JP" sz="2000" dirty="0" smtClean="0"/>
              <a:t>is obtained</a:t>
            </a:r>
          </a:p>
          <a:p>
            <a:pPr algn="ctr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xcept just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around the rim. </a:t>
            </a:r>
            <a:endParaRPr kumimoji="1" lang="ja-JP" altLang="en-US" sz="2000" dirty="0"/>
          </a:p>
        </p:txBody>
      </p:sp>
      <p:pic>
        <p:nvPicPr>
          <p:cNvPr id="5" name="cylinder-0.05m.499.NOCS2.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7764" y="663328"/>
            <a:ext cx="5544615" cy="57342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19904" y="188082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50% nominal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compression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19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biggest issue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large deformation mesh rezoning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800" dirty="0" smtClean="0"/>
              <a:t>It is impossible to </a:t>
            </a:r>
            <a:r>
              <a:rPr lang="en-US" altLang="ja-JP" sz="2800" dirty="0" err="1" smtClean="0"/>
              <a:t>remesh</a:t>
            </a:r>
            <a:r>
              <a:rPr lang="en-US" altLang="ja-JP" sz="2800" dirty="0" smtClean="0"/>
              <a:t> arbitrary deformed 3D shapes with </a:t>
            </a:r>
            <a:r>
              <a:rPr lang="en-US" altLang="ja-JP" sz="2800" dirty="0" smtClean="0">
                <a:solidFill>
                  <a:srgbClr val="C00000"/>
                </a:solidFill>
              </a:rPr>
              <a:t>hexahedral (H8) elements</a:t>
            </a:r>
            <a:r>
              <a:rPr lang="en-US" altLang="ja-JP" sz="2800" dirty="0" smtClean="0"/>
              <a:t>.</a:t>
            </a:r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However, the </a:t>
            </a:r>
            <a:r>
              <a:rPr lang="en-US" altLang="ja-JP" sz="2800" i="1" dirty="0" smtClean="0"/>
              <a:t>standard</a:t>
            </a:r>
            <a:r>
              <a:rPr lang="en-US" altLang="ja-JP" sz="2800" dirty="0" smtClean="0"/>
              <a:t> (constant strain) T4 elements easily induce </a:t>
            </a:r>
            <a:r>
              <a:rPr lang="en-US" altLang="ja-JP" sz="2800" dirty="0" smtClean="0">
                <a:solidFill>
                  <a:srgbClr val="FF00FF"/>
                </a:solidFill>
              </a:rPr>
              <a:t>shear and volumetric locking</a:t>
            </a:r>
            <a:r>
              <a:rPr lang="en-US" altLang="ja-JP" sz="2800" dirty="0" smtClean="0"/>
              <a:t>, which leads to inaccurate results.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2456892"/>
            <a:ext cx="612068" cy="140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8"/>
          <a:stretch/>
        </p:blipFill>
        <p:spPr>
          <a:xfrm>
            <a:off x="2591780" y="2640174"/>
            <a:ext cx="1440160" cy="10408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9"/>
          <a:stretch/>
        </p:blipFill>
        <p:spPr>
          <a:xfrm>
            <a:off x="5580112" y="2611192"/>
            <a:ext cx="1332148" cy="10372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03299" y="3877888"/>
            <a:ext cx="7114384" cy="523220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We have to use </a:t>
            </a:r>
            <a:r>
              <a:rPr lang="en-US" altLang="ja-JP" sz="2800" dirty="0" smtClean="0">
                <a:solidFill>
                  <a:srgbClr val="0000CC"/>
                </a:solidFill>
              </a:rPr>
              <a:t>tetrahedral (T4) elements..</a:t>
            </a:r>
            <a:r>
              <a:rPr lang="en-US" altLang="ja-JP" sz="2800" dirty="0" smtClean="0"/>
              <a:t>.</a:t>
            </a:r>
            <a:endParaRPr lang="en-US" altLang="ja-JP" sz="2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192028" y="2711610"/>
            <a:ext cx="545021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n-US" sz="5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896077" y="2681909"/>
            <a:ext cx="695703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dirty="0" smtClean="0">
                <a:solidFill>
                  <a:srgbClr val="FF0000"/>
                </a:solidFill>
              </a:rPr>
              <a:t>✗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4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Methods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order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r>
              <a:rPr lang="en-US" altLang="ja-JP" sz="2400" dirty="0" smtClean="0"/>
              <a:t>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Not volumetric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locking free; Unstable in contact analysis;</a:t>
            </a:r>
            <a:br>
              <a:rPr lang="en-US" altLang="ja-JP" sz="2400" dirty="0" smtClean="0"/>
            </a:br>
            <a:r>
              <a:rPr lang="en-US" altLang="ja-JP" sz="2400" dirty="0" smtClean="0"/>
              <a:t>     No good in </a:t>
            </a:r>
            <a:r>
              <a:rPr lang="en-US" altLang="ja-JP" sz="2400" dirty="0"/>
              <a:t>large </a:t>
            </a:r>
            <a:r>
              <a:rPr lang="en-US" altLang="ja-JP" sz="2400" dirty="0" smtClean="0"/>
              <a:t>deformation due to intermediate nodes.</a:t>
            </a:r>
          </a:p>
          <a:p>
            <a:pPr>
              <a:lnSpc>
                <a:spcPct val="98000"/>
              </a:lnSpc>
            </a:pP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Unstable due to spurious zero-energy modes.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B-bar, F-bar and selective integration method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en-US" altLang="ja-JP" sz="2400" dirty="0" smtClean="0"/>
              <a:t> Not </a:t>
            </a:r>
            <a:r>
              <a:rPr lang="en-US" altLang="ja-JP" sz="2400" dirty="0"/>
              <a:t>applicable to </a:t>
            </a:r>
            <a:r>
              <a:rPr lang="en-US" altLang="ja-JP" sz="2400" dirty="0" smtClean="0"/>
              <a:t>T4 mesh directly.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 patch method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/>
              <a:t>Difficult to construct good patches. Not shear locking free.</a:t>
            </a:r>
          </a:p>
          <a:p>
            <a:pPr>
              <a:lnSpc>
                <a:spcPct val="98000"/>
              </a:lnSpc>
            </a:pP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u/p hybrid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(mixed) elements</a:t>
            </a:r>
            <a:r>
              <a:rPr lang="en-US" altLang="ja-JP" sz="2400" dirty="0" smtClean="0"/>
              <a:t>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No </a:t>
            </a:r>
            <a:r>
              <a:rPr lang="en-US" altLang="ja-JP" sz="2400" dirty="0" smtClean="0"/>
              <a:t>sufficient formulation for T4 mesh so far. </a:t>
            </a:r>
            <a:br>
              <a:rPr lang="en-US" altLang="ja-JP" sz="2400" dirty="0" smtClean="0"/>
            </a:br>
            <a:r>
              <a:rPr lang="en-US" altLang="ja-JP" sz="2400" dirty="0" smtClean="0"/>
              <a:t>    (There are almost acceptable hybrid elements </a:t>
            </a:r>
            <a:br>
              <a:rPr lang="en-US" altLang="ja-JP" sz="2400" dirty="0" smtClean="0"/>
            </a:br>
            <a:r>
              <a:rPr lang="en-US" altLang="ja-JP" sz="2400" dirty="0" smtClean="0"/>
              <a:t>     such as C3D4H of ABAQUS.)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Smoothed finite element method</a:t>
            </a:r>
            <a:r>
              <a:rPr lang="ja-JP" altLang="en-US" sz="2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(S-FEM)</a:t>
            </a:r>
            <a:r>
              <a:rPr lang="en-US" altLang="ja-JP" sz="2400" dirty="0" smtClean="0">
                <a:solidFill>
                  <a:srgbClr val="FF00FF"/>
                </a:solidFill>
              </a:rPr>
              <a:t>:</a:t>
            </a:r>
            <a:r>
              <a:rPr lang="en-US" altLang="ja-JP" sz="2400" dirty="0">
                <a:solidFill>
                  <a:srgbClr val="FF00FF"/>
                </a:solidFill>
              </a:rPr>
              <a:t/>
            </a:r>
            <a:br>
              <a:rPr lang="en-US" altLang="ja-JP" sz="2400" dirty="0">
                <a:solidFill>
                  <a:srgbClr val="FF00FF"/>
                </a:solidFill>
              </a:rPr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0000CC"/>
                </a:solidFill>
              </a:rPr>
              <a:t>?</a:t>
            </a:r>
            <a:r>
              <a:rPr lang="en-US" altLang="ja-JP" sz="2400" dirty="0" smtClean="0"/>
              <a:t> Unknown potential (since 2009~). 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worth trying!!</a:t>
            </a:r>
            <a:endParaRPr lang="en-US" altLang="ja-JP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5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Various Types of S</a:t>
            </a:r>
            <a:r>
              <a:rPr kumimoji="1" lang="en-US" altLang="ja-JP" dirty="0" smtClean="0"/>
              <a:t>-FEMs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type</a:t>
            </a: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en-US" altLang="ja-JP" sz="2400" dirty="0" smtClean="0"/>
              <a:t>Node-based S-FEM (NS-FEM)</a:t>
            </a:r>
          </a:p>
          <a:p>
            <a:pPr lvl="1"/>
            <a:r>
              <a:rPr lang="en-US" altLang="ja-JP" sz="2400" dirty="0" smtClean="0"/>
              <a:t>Face-based S-FEM (FS-FEM)</a:t>
            </a:r>
          </a:p>
          <a:p>
            <a:pPr lvl="1"/>
            <a:r>
              <a:rPr lang="en-US" altLang="ja-JP" sz="2400" dirty="0" smtClean="0"/>
              <a:t>Edge-based S-FEM (ES-FEM)</a:t>
            </a:r>
          </a:p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ype</a:t>
            </a:r>
          </a:p>
          <a:p>
            <a:pPr lvl="1"/>
            <a:r>
              <a:rPr lang="en-US" altLang="ja-JP" sz="2400" dirty="0"/>
              <a:t>Selective </a:t>
            </a:r>
            <a:r>
              <a:rPr lang="en-US" altLang="ja-JP" sz="2400" dirty="0" smtClean="0"/>
              <a:t>FS/NS-FEM</a:t>
            </a:r>
          </a:p>
          <a:p>
            <a:pPr lvl="1"/>
            <a:r>
              <a:rPr lang="en-US" altLang="ja-JP" sz="2400" dirty="0" smtClean="0"/>
              <a:t>Selective ES/NS-FEM </a:t>
            </a:r>
          </a:p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Bubble-enhanced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Hat-enhanced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</a:p>
          <a:p>
            <a:pPr lvl="1"/>
            <a:r>
              <a:rPr lang="en-US" altLang="ja-JP" sz="2400" dirty="0" err="1" smtClean="0"/>
              <a:t>bFS</a:t>
            </a:r>
            <a:r>
              <a:rPr lang="en-US" altLang="ja-JP" sz="2400" dirty="0" smtClean="0"/>
              <a:t>-FEM, </a:t>
            </a:r>
            <a:r>
              <a:rPr lang="en-US" altLang="ja-JP" sz="2400" dirty="0" err="1" smtClean="0"/>
              <a:t>hFS</a:t>
            </a:r>
            <a:r>
              <a:rPr lang="en-US" altLang="ja-JP" sz="2400" dirty="0" smtClean="0"/>
              <a:t>-FEM</a:t>
            </a:r>
            <a:endParaRPr lang="en-US" altLang="ja-JP" sz="2000" dirty="0" smtClean="0"/>
          </a:p>
          <a:p>
            <a:pPr lvl="1"/>
            <a:r>
              <a:rPr lang="en-US" altLang="ja-JP" sz="2400" dirty="0" err="1" smtClean="0"/>
              <a:t>bES</a:t>
            </a:r>
            <a:r>
              <a:rPr lang="en-US" altLang="ja-JP" sz="2400" dirty="0" smtClean="0"/>
              <a:t>-FEM, </a:t>
            </a:r>
            <a:r>
              <a:rPr lang="en-US" altLang="ja-JP" sz="2400" dirty="0" err="1" smtClean="0"/>
              <a:t>hES</a:t>
            </a:r>
            <a:r>
              <a:rPr lang="en-US" altLang="ja-JP" sz="2400" dirty="0" smtClean="0"/>
              <a:t>-FEM</a:t>
            </a:r>
          </a:p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</a:p>
          <a:p>
            <a:pPr lvl="1"/>
            <a:r>
              <a:rPr lang="en-US" altLang="ja-JP" sz="2400" dirty="0" smtClean="0"/>
              <a:t>F-</a:t>
            </a:r>
            <a:r>
              <a:rPr lang="en-US" altLang="ja-JP" sz="2400" dirty="0" err="1" smtClean="0"/>
              <a:t>barES</a:t>
            </a:r>
            <a:r>
              <a:rPr lang="en-US" altLang="ja-JP" sz="2400" dirty="0" smtClean="0"/>
              <a:t>-FEM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 rot="19854224">
            <a:off x="-222030" y="5695270"/>
            <a:ext cx="12962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NEW</a:t>
            </a:r>
            <a:endParaRPr lang="ja-JP" altLang="en-US" sz="24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16898" y="1744688"/>
            <a:ext cx="3165290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Volumetric Locking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18459" y="1123374"/>
            <a:ext cx="3504240" cy="461665"/>
          </a:xfrm>
          <a:prstGeom prst="rect">
            <a:avLst/>
          </a:prstGeom>
          <a:solidFill>
            <a:schemeClr val="accent5"/>
          </a:solidFill>
        </p:spPr>
        <p:txBody>
          <a:bodyPr wrap="none" lIns="90000" rIns="90000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Spurious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zero-energy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33451" y="2708920"/>
            <a:ext cx="4875053" cy="120032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Limitation of </a:t>
            </a:r>
            <a:r>
              <a:rPr lang="en-US" altLang="ja-JP" sz="2400" dirty="0"/>
              <a:t>c</a:t>
            </a:r>
            <a:r>
              <a:rPr lang="en-US" altLang="ja-JP" sz="2400" dirty="0" smtClean="0"/>
              <a:t>onstitutive model,</a:t>
            </a:r>
            <a:br>
              <a:rPr lang="en-US" altLang="ja-JP" sz="2400" dirty="0" smtClean="0"/>
            </a:br>
            <a:r>
              <a:rPr lang="ja-JP" altLang="en-US" sz="2400" dirty="0"/>
              <a:t> </a:t>
            </a:r>
            <a:r>
              <a:rPr lang="ja-JP" altLang="en-US" sz="2400" dirty="0" smtClean="0"/>
              <a:t>    </a:t>
            </a:r>
            <a:r>
              <a:rPr lang="en-US" altLang="ja-JP" sz="2400" dirty="0" smtClean="0">
                <a:solidFill>
                  <a:srgbClr val="C00000"/>
                </a:solidFill>
              </a:rPr>
              <a:t>Pressure oscillation</a:t>
            </a:r>
            <a:r>
              <a:rPr lang="en-US" altLang="ja-JP" sz="2400" dirty="0" smtClean="0"/>
              <a:t>,</a:t>
            </a:r>
            <a:br>
              <a:rPr lang="en-US" altLang="ja-JP" sz="2400" dirty="0" smtClean="0"/>
            </a:br>
            <a:r>
              <a:rPr lang="en-US" altLang="ja-JP" sz="2400" dirty="0" smtClean="0"/>
              <a:t>     </a:t>
            </a:r>
            <a:r>
              <a:rPr lang="en-US" altLang="ja-JP" sz="2400" dirty="0" smtClean="0">
                <a:solidFill>
                  <a:srgbClr val="FF9900"/>
                </a:solidFill>
              </a:rPr>
              <a:t>Corner locking</a:t>
            </a:r>
            <a:endParaRPr kumimoji="1" lang="ja-JP" altLang="en-US" sz="2400" dirty="0">
              <a:solidFill>
                <a:srgbClr val="FF9900"/>
              </a:solidFill>
            </a:endParaRPr>
          </a:p>
        </p:txBody>
      </p:sp>
      <p:sp>
        <p:nvSpPr>
          <p:cNvPr id="6" name="右中かっこ 5"/>
          <p:cNvSpPr/>
          <p:nvPr/>
        </p:nvSpPr>
        <p:spPr>
          <a:xfrm>
            <a:off x="5160763" y="1639382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中かっこ 11"/>
          <p:cNvSpPr/>
          <p:nvPr/>
        </p:nvSpPr>
        <p:spPr>
          <a:xfrm>
            <a:off x="3995936" y="3007534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06557" y="5676735"/>
            <a:ext cx="3065643" cy="461665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00CC"/>
                </a:solidFill>
              </a:rPr>
              <a:t>? </a:t>
            </a:r>
            <a:r>
              <a:rPr lang="en-US" altLang="ja-JP" sz="2400" dirty="0" smtClean="0"/>
              <a:t>Unknown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potential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80002" y="4352355"/>
            <a:ext cx="3336170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>
                <a:solidFill>
                  <a:srgbClr val="C00000"/>
                </a:solidFill>
              </a:rPr>
              <a:t>Pressure oscillation</a:t>
            </a:r>
            <a:r>
              <a:rPr lang="en-US" altLang="ja-JP" sz="2400" dirty="0" smtClean="0"/>
              <a:t>,</a:t>
            </a:r>
            <a:br>
              <a:rPr lang="en-US" altLang="ja-JP" sz="2400" dirty="0" smtClean="0"/>
            </a:br>
            <a:r>
              <a:rPr lang="en-US" altLang="ja-JP" sz="2400" dirty="0" smtClean="0"/>
              <a:t>     Short-lasting</a:t>
            </a:r>
            <a:endParaRPr kumimoji="1" lang="ja-JP" altLang="en-US" sz="2400" dirty="0"/>
          </a:p>
        </p:txBody>
      </p:sp>
      <p:sp>
        <p:nvSpPr>
          <p:cNvPr id="17" name="右中かっこ 16"/>
          <p:cNvSpPr/>
          <p:nvPr/>
        </p:nvSpPr>
        <p:spPr>
          <a:xfrm>
            <a:off x="3887924" y="4411690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87524" y="980728"/>
            <a:ext cx="8506687" cy="2448272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 S-FEM, </a:t>
            </a: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F-barES-FEM-T4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 combining </a:t>
            </a:r>
            <a:r>
              <a:rPr lang="en-US" altLang="ja-JP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F-bar method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ES-FEM-T4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large deformation problems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nearly incompressible solids</a:t>
            </a:r>
            <a:endParaRPr lang="en-US" altLang="ja-JP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9287" y="3789040"/>
            <a:ext cx="7276031" cy="17235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Method: Formulation of F-barES-FEM-T4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Result</a:t>
            </a:r>
            <a:r>
              <a:rPr lang="en-US" altLang="ja-JP" sz="2800" dirty="0" smtClean="0"/>
              <a:t>: Verification</a:t>
            </a:r>
            <a:r>
              <a:rPr kumimoji="1" lang="en-US" altLang="ja-JP" sz="2800" dirty="0" smtClean="0"/>
              <a:t> </a:t>
            </a:r>
            <a:r>
              <a:rPr lang="en-US" altLang="ja-JP" sz="2800" dirty="0" smtClean="0"/>
              <a:t>of F-barES-FEM-T4</a:t>
            </a:r>
            <a:endParaRPr lang="en-US" altLang="ja-JP" sz="2800" dirty="0"/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b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kumimoji="1" lang="en-US" altLang="ja-JP" sz="3600" b="1" dirty="0" smtClean="0"/>
              <a:t>Formulation of F-barES-FEM-T4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en-US" altLang="ja-JP" sz="2800" dirty="0" smtClean="0"/>
          </a:p>
          <a:p>
            <a:pPr marL="0" indent="0" algn="ctr">
              <a:buNone/>
            </a:pPr>
            <a:r>
              <a:rPr kumimoji="1"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(F-barES-FEM-T3 in 2D is explained for simplicity.)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Quick Review of F-bar Method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the element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center, </a:t>
                </a:r>
                <a:br>
                  <a:rPr lang="en-US" altLang="ja-JP" sz="2400" dirty="0" smtClean="0">
                    <a:solidFill>
                      <a:srgbClr val="0000CC"/>
                    </a:solidFill>
                  </a:rPr>
                </a:br>
                <a:r>
                  <a:rPr lang="en-US" altLang="ja-JP" sz="2400" dirty="0" smtClean="0"/>
                  <a:t>and </a:t>
                </a:r>
                <a:r>
                  <a:rPr lang="en-US" altLang="ja-JP" sz="2400" dirty="0"/>
                  <a:t>then </a:t>
                </a:r>
                <a:r>
                  <a:rPr lang="en-US" altLang="ja-JP" sz="2400" dirty="0" smtClean="0"/>
                  <a:t>make the relative volume change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  <m:r>
                      <a:rPr lang="en-US" altLang="ja-JP" sz="24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deformation gradient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each gauss point</a:t>
                </a:r>
                <a:br>
                  <a:rPr lang="en-US" altLang="ja-JP" sz="2400" dirty="0" smtClean="0">
                    <a:solidFill>
                      <a:srgbClr val="FF0000"/>
                    </a:solidFill>
                  </a:rPr>
                </a:br>
                <a:r>
                  <a:rPr lang="en-US" altLang="ja-JP" sz="2400" dirty="0" smtClean="0"/>
                  <a:t>as  usual, and then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(=</m:t>
                    </m:r>
                    <m:r>
                      <a:rPr lang="en-US" altLang="ja-JP" sz="2400" b="1" i="1" dirty="0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 / </m:t>
                    </m:r>
                    <m:sSup>
                      <m:sSup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)  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>
                    <a:solidFill>
                      <a:schemeClr val="tx1"/>
                    </a:solidFill>
                  </a:rPr>
                  <a:t>Modify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 at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each gauss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point </a:t>
                </a:r>
                <a:r>
                  <a:rPr lang="en-US" altLang="ja-JP" sz="2400" dirty="0" smtClean="0"/>
                  <a:t>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.</a:t>
                </a:r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calculate the stress, nodal force and so on.</a:t>
                </a:r>
                <a:endParaRPr kumimoji="1" lang="en-US" altLang="ja-JP" sz="2400" dirty="0" smtClean="0"/>
              </a:p>
              <a:p>
                <a:pPr marL="0" indent="0">
                  <a:buNone/>
                </a:pPr>
                <a:r>
                  <a:rPr kumimoji="1" lang="en-US" altLang="ja-JP" sz="2400" dirty="0" smtClean="0"/>
                  <a:t> 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20" name="フリーフォーム 19"/>
          <p:cNvSpPr/>
          <p:nvPr/>
        </p:nvSpPr>
        <p:spPr>
          <a:xfrm>
            <a:off x="2699792" y="735357"/>
            <a:ext cx="3536240" cy="1557862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2444513"/>
              <a:gd name="connsiteY0" fmla="*/ 85513 h 896983"/>
              <a:gd name="connsiteX1" fmla="*/ 1582365 w 2444513"/>
              <a:gd name="connsiteY1" fmla="*/ 0 h 896983"/>
              <a:gd name="connsiteX2" fmla="*/ 2444513 w 2444513"/>
              <a:gd name="connsiteY2" fmla="*/ 557349 h 896983"/>
              <a:gd name="connsiteX3" fmla="*/ 1477862 w 2444513"/>
              <a:gd name="connsiteY3" fmla="*/ 896983 h 896983"/>
              <a:gd name="connsiteX4" fmla="*/ 0 w 2444513"/>
              <a:gd name="connsiteY4" fmla="*/ 85513 h 896983"/>
              <a:gd name="connsiteX0" fmla="*/ 717084 w 3161597"/>
              <a:gd name="connsiteY0" fmla="*/ 85513 h 793479"/>
              <a:gd name="connsiteX1" fmla="*/ 2299449 w 3161597"/>
              <a:gd name="connsiteY1" fmla="*/ 0 h 793479"/>
              <a:gd name="connsiteX2" fmla="*/ 3161597 w 3161597"/>
              <a:gd name="connsiteY2" fmla="*/ 557349 h 793479"/>
              <a:gd name="connsiteX3" fmla="*/ 0 w 3161597"/>
              <a:gd name="connsiteY3" fmla="*/ 793479 h 793479"/>
              <a:gd name="connsiteX4" fmla="*/ 717084 w 3161597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1441361 w 2299449"/>
              <a:gd name="connsiteY2" fmla="*/ 507667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2169876 w 2299449"/>
              <a:gd name="connsiteY2" fmla="*/ 789198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477379 w 2059744"/>
              <a:gd name="connsiteY0" fmla="*/ 85513 h 789198"/>
              <a:gd name="connsiteX1" fmla="*/ 2059744 w 2059744"/>
              <a:gd name="connsiteY1" fmla="*/ 0 h 789198"/>
              <a:gd name="connsiteX2" fmla="*/ 1930171 w 2059744"/>
              <a:gd name="connsiteY2" fmla="*/ 789198 h 789198"/>
              <a:gd name="connsiteX3" fmla="*/ 0 w 2059744"/>
              <a:gd name="connsiteY3" fmla="*/ 760358 h 789198"/>
              <a:gd name="connsiteX4" fmla="*/ 477379 w 2059744"/>
              <a:gd name="connsiteY4" fmla="*/ 85513 h 789198"/>
              <a:gd name="connsiteX0" fmla="*/ 477379 w 2059744"/>
              <a:gd name="connsiteY0" fmla="*/ 85513 h 760358"/>
              <a:gd name="connsiteX1" fmla="*/ 2059744 w 2059744"/>
              <a:gd name="connsiteY1" fmla="*/ 0 h 760358"/>
              <a:gd name="connsiteX2" fmla="*/ 1963072 w 2059744"/>
              <a:gd name="connsiteY2" fmla="*/ 760217 h 760358"/>
              <a:gd name="connsiteX3" fmla="*/ 0 w 2059744"/>
              <a:gd name="connsiteY3" fmla="*/ 760358 h 760358"/>
              <a:gd name="connsiteX4" fmla="*/ 477379 w 2059744"/>
              <a:gd name="connsiteY4" fmla="*/ 85513 h 760358"/>
              <a:gd name="connsiteX0" fmla="*/ 477379 w 1963072"/>
              <a:gd name="connsiteY0" fmla="*/ 0 h 674845"/>
              <a:gd name="connsiteX1" fmla="*/ 1599134 w 1963072"/>
              <a:gd name="connsiteY1" fmla="*/ 100795 h 674845"/>
              <a:gd name="connsiteX2" fmla="*/ 1963072 w 1963072"/>
              <a:gd name="connsiteY2" fmla="*/ 674704 h 674845"/>
              <a:gd name="connsiteX3" fmla="*/ 0 w 1963072"/>
              <a:gd name="connsiteY3" fmla="*/ 674845 h 674845"/>
              <a:gd name="connsiteX4" fmla="*/ 477379 w 1963072"/>
              <a:gd name="connsiteY4" fmla="*/ 0 h 674845"/>
              <a:gd name="connsiteX0" fmla="*/ 425678 w 1963072"/>
              <a:gd name="connsiteY0" fmla="*/ 0 h 761789"/>
              <a:gd name="connsiteX1" fmla="*/ 1599134 w 1963072"/>
              <a:gd name="connsiteY1" fmla="*/ 187739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7138 w 1963072"/>
              <a:gd name="connsiteY1" fmla="*/ 167038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2438 w 1963072"/>
              <a:gd name="connsiteY1" fmla="*/ 80094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072" h="761789">
                <a:moveTo>
                  <a:pt x="425678" y="0"/>
                </a:moveTo>
                <a:lnTo>
                  <a:pt x="1782438" y="80094"/>
                </a:lnTo>
                <a:lnTo>
                  <a:pt x="1963072" y="761648"/>
                </a:lnTo>
                <a:lnTo>
                  <a:pt x="0" y="761789"/>
                </a:lnTo>
                <a:lnTo>
                  <a:pt x="425678" y="0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4057" y="5337212"/>
            <a:ext cx="878477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F-bar method is used to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volumetric locking </a:t>
            </a:r>
            <a:r>
              <a:rPr lang="en-US" altLang="ja-JP" sz="2400" dirty="0"/>
              <a:t>in </a:t>
            </a:r>
            <a:r>
              <a:rPr lang="en-US" altLang="ja-JP" sz="2400" dirty="0" smtClean="0"/>
              <a:t>Q4 or H8</a:t>
            </a:r>
            <a:br>
              <a:rPr lang="en-US" altLang="ja-JP" sz="2400" dirty="0" smtClean="0"/>
            </a:br>
            <a:r>
              <a:rPr lang="en-US" altLang="ja-JP" sz="2400" dirty="0" smtClean="0"/>
              <a:t>elements. Yet, </a:t>
            </a:r>
            <a:r>
              <a:rPr lang="en-US" altLang="ja-JP" sz="2400" dirty="0"/>
              <a:t>it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avoid shear locking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sp>
        <p:nvSpPr>
          <p:cNvPr id="6" name="乗算記号 5"/>
          <p:cNvSpPr/>
          <p:nvPr/>
        </p:nvSpPr>
        <p:spPr>
          <a:xfrm>
            <a:off x="5220072" y="1808820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乗算記号 6"/>
          <p:cNvSpPr/>
          <p:nvPr/>
        </p:nvSpPr>
        <p:spPr>
          <a:xfrm>
            <a:off x="3383868" y="1839616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/>
          <p:cNvSpPr/>
          <p:nvPr/>
        </p:nvSpPr>
        <p:spPr>
          <a:xfrm>
            <a:off x="3763776" y="934738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乗算記号 8"/>
          <p:cNvSpPr/>
          <p:nvPr/>
        </p:nvSpPr>
        <p:spPr>
          <a:xfrm>
            <a:off x="5184068" y="1016732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加算記号 9"/>
          <p:cNvSpPr/>
          <p:nvPr/>
        </p:nvSpPr>
        <p:spPr>
          <a:xfrm>
            <a:off x="4409070" y="1412776"/>
            <a:ext cx="288032" cy="311185"/>
          </a:xfrm>
          <a:prstGeom prst="mathPlus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128444" y="2191331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627360" y="2203209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383868" y="63895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832836" y="81897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0824" y="878014"/>
            <a:ext cx="239039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quadrilateral (Q4)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hexahedral (H8)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77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ccm2015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45540</TotalTime>
  <Words>785</Words>
  <Application>Microsoft Office PowerPoint</Application>
  <PresentationFormat>画面に合わせる (4:3)</PresentationFormat>
  <Paragraphs>369</Paragraphs>
  <Slides>31</Slides>
  <Notes>31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9" baseType="lpstr">
      <vt:lpstr>Arial Unicode MS</vt:lpstr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F-bar aided Edge-based Smoothed Finite Element Method with Tetrahedral Elements for Large Deformation Analysis of Nearly Incompressible Materials </vt:lpstr>
      <vt:lpstr>Motivation &amp; Background</vt:lpstr>
      <vt:lpstr>Our First Result in Advance</vt:lpstr>
      <vt:lpstr>Issues</vt:lpstr>
      <vt:lpstr>Conventional Methods</vt:lpstr>
      <vt:lpstr>Various Types of S-FEMs</vt:lpstr>
      <vt:lpstr>Objective</vt:lpstr>
      <vt:lpstr>PowerPoint プレゼンテーション</vt:lpstr>
      <vt:lpstr>Quick Review of F-bar Method</vt:lpstr>
      <vt:lpstr>Quick Review of ES-FEM</vt:lpstr>
      <vt:lpstr>Outline of F-barES-FEM</vt:lpstr>
      <vt:lpstr>Outline of F-barES-FEM</vt:lpstr>
      <vt:lpstr>PowerPoint プレゼンテーション</vt:lpstr>
      <vt:lpstr>#1: Bending of a Cantilever</vt:lpstr>
      <vt:lpstr>#1: Bending of a Cantilever</vt:lpstr>
      <vt:lpstr>#1: Bending of a Cantilever</vt:lpstr>
      <vt:lpstr>#1: Bending of a Cantilever</vt:lpstr>
      <vt:lpstr>#1: Bending of a Cantilever</vt:lpstr>
      <vt:lpstr>#2: Compression of a Block</vt:lpstr>
      <vt:lpstr>#2: Compression of a Block</vt:lpstr>
      <vt:lpstr>#2: Compression of a Block</vt:lpstr>
      <vt:lpstr>#3: Compression of 1/8 Cylinder</vt:lpstr>
      <vt:lpstr>#3: Compression of 1/8 Cylinder</vt:lpstr>
      <vt:lpstr>#3: Compression of 1/8 Cylinder</vt:lpstr>
      <vt:lpstr>Characteristics of F-barES-FEM-T4</vt:lpstr>
      <vt:lpstr>Characteristics of F-barES-FEM-T4</vt:lpstr>
      <vt:lpstr>PowerPoint プレゼンテーション</vt:lpstr>
      <vt:lpstr>Summary</vt:lpstr>
      <vt:lpstr>PowerPoint プレゼンテーション</vt:lpstr>
      <vt:lpstr>Characteristics of FEM-T4s </vt:lpstr>
      <vt:lpstr>#3: Compression of 1/8 Cylinder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iccm2015-sfem</dc:title>
  <dc:creator>Yuki ONISHI</dc:creator>
  <cp:lastModifiedBy>yuki</cp:lastModifiedBy>
  <cp:revision>1863</cp:revision>
  <cp:lastPrinted>2012-03-06T10:21:50Z</cp:lastPrinted>
  <dcterms:created xsi:type="dcterms:W3CDTF">2007-11-22T18:02:40Z</dcterms:created>
  <dcterms:modified xsi:type="dcterms:W3CDTF">2015-07-20T06:23:38Z</dcterms:modified>
</cp:coreProperties>
</file>