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912" r:id="rId2"/>
    <p:sldId id="765" r:id="rId3"/>
    <p:sldId id="890" r:id="rId4"/>
    <p:sldId id="891" r:id="rId5"/>
    <p:sldId id="603" r:id="rId6"/>
    <p:sldId id="892" r:id="rId7"/>
    <p:sldId id="940" r:id="rId8"/>
    <p:sldId id="926" r:id="rId9"/>
    <p:sldId id="901" r:id="rId10"/>
    <p:sldId id="939" r:id="rId11"/>
    <p:sldId id="897" r:id="rId12"/>
    <p:sldId id="924" r:id="rId13"/>
    <p:sldId id="929" r:id="rId14"/>
    <p:sldId id="930" r:id="rId15"/>
    <p:sldId id="936" r:id="rId16"/>
    <p:sldId id="937" r:id="rId17"/>
    <p:sldId id="938" r:id="rId18"/>
    <p:sldId id="919" r:id="rId19"/>
    <p:sldId id="931" r:id="rId20"/>
    <p:sldId id="932" r:id="rId21"/>
    <p:sldId id="787" r:id="rId22"/>
    <p:sldId id="928" r:id="rId23"/>
    <p:sldId id="933" r:id="rId24"/>
    <p:sldId id="934" r:id="rId25"/>
    <p:sldId id="898" r:id="rId26"/>
    <p:sldId id="682" r:id="rId27"/>
  </p:sldIdLst>
  <p:sldSz cx="9144000" cy="6858000" type="screen4x3"/>
  <p:notesSz cx="9971088" cy="6823075"/>
  <p:custDataLst>
    <p:tags r:id="rId30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  <a:srgbClr val="008000"/>
    <a:srgbClr val="0000CC"/>
    <a:srgbClr val="4DFFC4"/>
    <a:srgbClr val="E89049"/>
    <a:srgbClr val="66A9B1"/>
    <a:srgbClr val="FF0000"/>
    <a:srgbClr val="404040"/>
    <a:srgbClr val="00C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2" autoAdjust="0"/>
    <p:restoredTop sz="88252" autoAdjust="0"/>
  </p:normalViewPr>
  <p:slideViewPr>
    <p:cSldViewPr>
      <p:cViewPr varScale="1">
        <p:scale>
          <a:sx n="118" d="100"/>
          <a:sy n="118" d="100"/>
        </p:scale>
        <p:origin x="1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348" y="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2022/4/11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787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84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2068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2pPr>
            <a:lvl3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3pPr>
            <a:lvl4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4pPr>
            <a:lvl5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18850" y="6659529"/>
              <a:ext cx="1705595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計算力学講演会</a:t>
              </a: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2021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NUL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放射状メッシュ再分割を用いた</a:t>
            </a:r>
            <a:br>
              <a:rPr lang="en-US" altLang="ja-JP" dirty="0"/>
            </a:br>
            <a:r>
              <a:rPr lang="en-US" altLang="ja-JP" dirty="0"/>
              <a:t>10</a:t>
            </a:r>
            <a:r>
              <a:rPr lang="ja-JP" altLang="en-US" dirty="0"/>
              <a:t>節点四面体</a:t>
            </a:r>
            <a:r>
              <a:rPr lang="ja-JP" alt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平滑化有限要素法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動的大変形性能評価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r>
              <a:rPr lang="zh-TW" altLang="en-US" dirty="0"/>
              <a:t>大西 有希</a:t>
            </a:r>
            <a:r>
              <a:rPr lang="ja-JP" altLang="en-US" dirty="0"/>
              <a:t> （</a:t>
            </a:r>
            <a:r>
              <a:rPr lang="zh-TW" altLang="en-US" dirty="0"/>
              <a:t>東京工業大学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39CEDCF-E2AA-483D-B5A8-E6263A45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集中質量の計算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各サブ要素の質量を計算．</a:t>
            </a:r>
            <a:br>
              <a:rPr lang="en-US" altLang="ja-JP" dirty="0"/>
            </a:br>
            <a:br>
              <a:rPr lang="en-US" altLang="ja-JP" dirty="0"/>
            </a:b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サブ要素の構成節点への</a:t>
            </a:r>
            <a:br>
              <a:rPr lang="en-US" altLang="ja-JP" dirty="0"/>
            </a:br>
            <a:r>
              <a:rPr lang="ja-JP" altLang="en-US" dirty="0"/>
              <a:t>質量の分配．</a:t>
            </a:r>
            <a:br>
              <a:rPr lang="en-US" altLang="ja-JP" dirty="0"/>
            </a:br>
            <a:r>
              <a:rPr lang="ja-JP" altLang="en-US" sz="2400" dirty="0"/>
              <a:t>（</a:t>
            </a:r>
            <a:r>
              <a:rPr lang="en-US" altLang="ja-JP" sz="2400" dirty="0"/>
              <a:t>2D</a:t>
            </a:r>
            <a:r>
              <a:rPr lang="ja-JP" altLang="en-US" sz="2400" dirty="0"/>
              <a:t>なら</a:t>
            </a:r>
            <a:r>
              <a:rPr lang="en-US" altLang="ja-JP" sz="2400" dirty="0"/>
              <a:t>3</a:t>
            </a:r>
            <a:r>
              <a:rPr lang="ja-JP" altLang="en-US" sz="2400" dirty="0"/>
              <a:t>節点，</a:t>
            </a:r>
            <a:r>
              <a:rPr lang="en-US" altLang="ja-JP" sz="2400" dirty="0"/>
              <a:t>3D</a:t>
            </a:r>
            <a:r>
              <a:rPr lang="ja-JP" altLang="en-US" sz="2400" dirty="0"/>
              <a:t>なら</a:t>
            </a:r>
            <a:r>
              <a:rPr lang="en-US" altLang="ja-JP" sz="2400" dirty="0"/>
              <a:t>4</a:t>
            </a:r>
            <a:r>
              <a:rPr lang="ja-JP" altLang="en-US" sz="2400" dirty="0"/>
              <a:t>節点）</a:t>
            </a:r>
            <a:br>
              <a:rPr lang="en-US" altLang="ja-JP" sz="2400" dirty="0"/>
            </a:b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ダミー節点質量の中間節点</a:t>
            </a:r>
            <a:br>
              <a:rPr kumimoji="1" lang="en-US" altLang="ja-JP" dirty="0"/>
            </a:br>
            <a:r>
              <a:rPr kumimoji="1" lang="ja-JP" altLang="en-US" dirty="0"/>
              <a:t>への分配</a:t>
            </a:r>
            <a:br>
              <a:rPr kumimoji="1" lang="en-US" altLang="ja-JP" dirty="0"/>
            </a:br>
            <a:r>
              <a:rPr kumimoji="1" lang="ja-JP" altLang="en-US" sz="2400" dirty="0"/>
              <a:t>（</a:t>
            </a:r>
            <a:r>
              <a:rPr kumimoji="1" lang="en-US" altLang="ja-JP" sz="2400" dirty="0"/>
              <a:t>2D</a:t>
            </a:r>
            <a:r>
              <a:rPr kumimoji="1" lang="ja-JP" altLang="en-US" sz="2400" dirty="0"/>
              <a:t>なら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中間節点，</a:t>
            </a:r>
            <a:r>
              <a:rPr kumimoji="1" lang="en-US" altLang="ja-JP" sz="2400" dirty="0"/>
              <a:t>3D</a:t>
            </a:r>
            <a:r>
              <a:rPr kumimoji="1" lang="ja-JP" altLang="en-US" sz="2400" dirty="0"/>
              <a:t>なら</a:t>
            </a:r>
            <a:r>
              <a:rPr kumimoji="1" lang="en-US" altLang="ja-JP" sz="2400" dirty="0"/>
              <a:t>6</a:t>
            </a:r>
            <a:r>
              <a:rPr kumimoji="1" lang="ja-JP" altLang="en-US" sz="2400" dirty="0"/>
              <a:t>中間節点）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7D2625C-038A-48BF-9305-BFEC814C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SelectiveCS-FEM-T10</a:t>
            </a:r>
            <a:r>
              <a:rPr lang="ja-JP" altLang="en-US" sz="3200" dirty="0"/>
              <a:t>の定式化概要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B9F2A-E89A-49A3-8387-686213B3B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4CD1D90-3684-43EF-8AB4-78DFE3300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629992"/>
            <a:ext cx="2254001" cy="1898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DDF0AEE-1D26-41CD-AAD7-8F82F440F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2564904"/>
            <a:ext cx="2254001" cy="18989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A2CBFD-1014-4682-A5AE-3B14B78F6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4482420"/>
            <a:ext cx="2254001" cy="189890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58ED12-8D46-4375-8751-3715843621BA}"/>
              </a:ext>
            </a:extLst>
          </p:cNvPr>
          <p:cNvSpPr txBox="1"/>
          <p:nvPr/>
        </p:nvSpPr>
        <p:spPr>
          <a:xfrm>
            <a:off x="4926620" y="635151"/>
            <a:ext cx="11721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2D</a:t>
            </a:r>
            <a:r>
              <a:rPr kumimoji="1" lang="ja-JP" altLang="en-US" dirty="0"/>
              <a:t>の場合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B350D0-C7F2-4CBB-B963-2995E603DDC2}"/>
              </a:ext>
            </a:extLst>
          </p:cNvPr>
          <p:cNvSpPr txBox="1"/>
          <p:nvPr/>
        </p:nvSpPr>
        <p:spPr>
          <a:xfrm>
            <a:off x="7497792" y="2679758"/>
            <a:ext cx="162095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/>
              <a:t>各色が</a:t>
            </a:r>
            <a:br>
              <a:rPr kumimoji="1" lang="en-US" altLang="ja-JP" sz="1600" dirty="0"/>
            </a:br>
            <a:r>
              <a:rPr kumimoji="1" lang="ja-JP" altLang="en-US" sz="1600" dirty="0"/>
              <a:t>質量の担当面積</a:t>
            </a:r>
            <a:br>
              <a:rPr kumimoji="1" lang="en-US" altLang="ja-JP" sz="1600" dirty="0"/>
            </a:br>
            <a:r>
              <a:rPr kumimoji="1" lang="ja-JP" altLang="en-US" sz="1600" dirty="0"/>
              <a:t>を表す</a:t>
            </a:r>
          </a:p>
        </p:txBody>
      </p:sp>
    </p:spTree>
    <p:extLst>
      <p:ext uri="{BB962C8B-B14F-4D97-AF65-F5344CB8AC3E}">
        <p14:creationId xmlns:p14="http://schemas.microsoft.com/office/powerpoint/2010/main" val="38610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結果と考察：</a:t>
            </a:r>
            <a:br>
              <a:rPr kumimoji="1" lang="en-US" altLang="ja-JP" dirty="0"/>
            </a:br>
            <a:r>
              <a:rPr kumimoji="1" lang="ja-JP" altLang="en-US" dirty="0"/>
              <a:t>解析例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kumimoji="1" lang="ja-JP" altLang="en-US" sz="2400" dirty="0"/>
                  <a:t>ゴム</a:t>
                </a:r>
                <a:r>
                  <a:rPr kumimoji="1" lang="en-US" altLang="ja-JP" sz="2400" dirty="0"/>
                  <a:t>: Neo-hook</a:t>
                </a:r>
                <a:r>
                  <a:rPr kumimoji="1"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kumimoji="1" lang="ja-JP" altLang="en-US" sz="2400" dirty="0"/>
                  <a:t>）</a:t>
                </a:r>
                <a:endParaRPr kumimoji="1" lang="en-US" altLang="ja-JP" sz="2400" dirty="0"/>
              </a:p>
              <a:p>
                <a:r>
                  <a:rPr lang="ja-JP" altLang="en-US" sz="2400" dirty="0"/>
                  <a:t>フィラー：</a:t>
                </a:r>
                <a:r>
                  <a:rPr lang="en-US" altLang="ja-JP" sz="2400" dirty="0"/>
                  <a:t> Neo-hook</a:t>
                </a:r>
                <a:r>
                  <a:rPr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lang="en-US" altLang="ja-JP" sz="2400" dirty="0"/>
                  <a:t>T10</a:t>
                </a:r>
                <a:r>
                  <a:rPr lang="ja-JP" altLang="en-US" sz="2400" dirty="0"/>
                  <a:t>メッシュを使用（節点数：約</a:t>
                </a:r>
                <a:r>
                  <a:rPr lang="en-US" altLang="ja-JP" sz="2400" dirty="0"/>
                  <a:t>11,000</a:t>
                </a:r>
                <a:r>
                  <a:rPr lang="ja-JP" altLang="en-US" sz="2400" dirty="0"/>
                  <a:t>，要素数：約</a:t>
                </a:r>
                <a:r>
                  <a:rPr lang="en-US" altLang="ja-JP" sz="2400" dirty="0"/>
                  <a:t>7,000</a:t>
                </a:r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lang="en-US" altLang="ja-JP" sz="2400" dirty="0"/>
                  <a:t>ABAQUS</a:t>
                </a:r>
                <a:r>
                  <a:rPr lang="ja-JP" altLang="en-US" sz="2400" dirty="0"/>
                  <a:t>最良の</a:t>
                </a:r>
                <a:r>
                  <a:rPr lang="en-US" altLang="ja-JP" sz="2400" dirty="0"/>
                  <a:t>T10</a:t>
                </a:r>
                <a:r>
                  <a:rPr lang="ja-JP" altLang="en-US" sz="2400" dirty="0"/>
                  <a:t>要素（</a:t>
                </a:r>
                <a:r>
                  <a:rPr lang="en-US" altLang="ja-JP" sz="2400" dirty="0">
                    <a:solidFill>
                      <a:srgbClr val="FF9900"/>
                    </a:solidFill>
                  </a:rPr>
                  <a:t>ABAQUS C3D10MH</a:t>
                </a:r>
                <a:r>
                  <a:rPr lang="ja-JP" altLang="en-US" sz="2400" dirty="0"/>
                  <a:t>）と同じメッシュで性能比較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2" name="filler.c3d10mh.p">
            <a:hlinkClick r:id="" action="ppaction://media"/>
            <a:extLst>
              <a:ext uri="{FF2B5EF4-FFF2-40B4-BE49-F238E27FC236}">
                <a16:creationId xmlns:a16="http://schemas.microsoft.com/office/drawing/2014/main" id="{9390B60C-CF7D-4F77-8173-8078E4FA6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228" y="609054"/>
            <a:ext cx="5644096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AC049B-B9BD-45D0-9968-E9EF26BFFDB6}"/>
              </a:ext>
            </a:extLst>
          </p:cNvPr>
          <p:cNvSpPr txBox="1"/>
          <p:nvPr/>
        </p:nvSpPr>
        <p:spPr>
          <a:xfrm>
            <a:off x="7678080" y="3105834"/>
            <a:ext cx="14036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kumimoji="1" lang="en-US" altLang="ja-JP" dirty="0"/>
              <a:t>69%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64415F-AD94-4EF3-8A77-5C3378210A11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7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2" name="filler.v50.p">
            <a:hlinkClick r:id="" action="ppaction://media"/>
            <a:extLst>
              <a:ext uri="{FF2B5EF4-FFF2-40B4-BE49-F238E27FC236}">
                <a16:creationId xmlns:a16="http://schemas.microsoft.com/office/drawing/2014/main" id="{E83626E2-5E51-4535-8F0E-1CF6C8DC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593611"/>
            <a:ext cx="3978167" cy="58040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524328" y="3105834"/>
            <a:ext cx="152019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kumimoji="1" lang="en-US" altLang="ja-JP" dirty="0"/>
              <a:t>166%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1FA66-A453-4BE9-874C-2B8ED7AB3B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9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伸び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時点の圧力分布比較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1D8F2D-0A41-4149-857D-988CF1EA4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16732"/>
            <a:ext cx="3728412" cy="38533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697837-923B-4BD2-AF7C-3DCEA1D9D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16732"/>
            <a:ext cx="3637100" cy="385336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AAFF82-16D1-4809-9370-2F86C675629E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7030A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FF9900"/>
                </a:solidFill>
              </a:rPr>
              <a:t>ABAQUS 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7C05F7-A788-4153-A2DD-E3998C849BD0}"/>
              </a:ext>
            </a:extLst>
          </p:cNvPr>
          <p:cNvSpPr txBox="1"/>
          <p:nvPr/>
        </p:nvSpPr>
        <p:spPr>
          <a:xfrm>
            <a:off x="402883" y="5372250"/>
            <a:ext cx="8337540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充分な圧力の計算精度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を有している．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1CEF45-6F5A-4A45-9C00-E5732FED6A0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591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伸び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時点の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応力分布比較</a:t>
            </a:r>
          </a:p>
          <a:p>
            <a:pPr marL="0" indent="0">
              <a:buNone/>
            </a:pP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1F5D49-93A9-4F1F-86F5-2C7F1C8E5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25876"/>
            <a:ext cx="3718659" cy="3843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540932-473C-4965-B592-1E333EE0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0" y="1025875"/>
            <a:ext cx="3627586" cy="38432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4F9D9D-BD8F-4692-802E-D415BA9A2C77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7030A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FF9900"/>
                </a:solidFill>
              </a:rPr>
              <a:t>ABAQUS 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160837" y="5372250"/>
            <a:ext cx="882164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には</a:t>
            </a:r>
            <a:r>
              <a:rPr lang="en-US" altLang="ja-JP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応力振動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が見られる場合がある．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この問題の解決は今後の課題．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5B2543-3BE8-4A41-83BB-94AA7E4EB0F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2088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底面角点の</a:t>
                </a:r>
                <a14:m>
                  <m:oMath xmlns:m="http://schemas.openxmlformats.org/officeDocument/2006/math"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方向変位</a:t>
                </a:r>
                <a14:m>
                  <m:oMath xmlns:m="http://schemas.openxmlformats.org/officeDocument/2006/math"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b="1" i="1" u="sng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履歴の比較</a:t>
                </a: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BD8DF2D-E9B7-4891-8C17-8EECE8537908}"/>
              </a:ext>
            </a:extLst>
          </p:cNvPr>
          <p:cNvGrpSpPr/>
          <p:nvPr/>
        </p:nvGrpSpPr>
        <p:grpSpPr>
          <a:xfrm>
            <a:off x="7740352" y="674270"/>
            <a:ext cx="1044116" cy="1674610"/>
            <a:chOff x="7308304" y="1124744"/>
            <a:chExt cx="1044116" cy="167461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DA78908-7522-4A77-85C6-6A024F39B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/>
            <a:stretch/>
          </p:blipFill>
          <p:spPr>
            <a:xfrm>
              <a:off x="7308304" y="1124744"/>
              <a:ext cx="1044116" cy="1414181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3637273D-7414-41AC-B72C-D6DCF0AD059A}"/>
                </a:ext>
              </a:extLst>
            </p:cNvPr>
            <p:cNvSpPr/>
            <p:nvPr/>
          </p:nvSpPr>
          <p:spPr>
            <a:xfrm>
              <a:off x="7704348" y="2456892"/>
              <a:ext cx="108012" cy="108012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13E416CA-D942-4CBF-9660-B730F4D16531}"/>
                </a:ext>
              </a:extLst>
            </p:cNvPr>
            <p:cNvCxnSpPr>
              <a:cxnSpLocks/>
            </p:cNvCxnSpPr>
            <p:nvPr/>
          </p:nvCxnSpPr>
          <p:spPr>
            <a:xfrm>
              <a:off x="7832546" y="2549086"/>
              <a:ext cx="267846" cy="878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/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FFBD309-35B7-4D88-937F-92D08FDAA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432" y="1232756"/>
            <a:ext cx="6582187" cy="372234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186999-EB24-4F5E-8F4F-E3AC2E548742}"/>
              </a:ext>
            </a:extLst>
          </p:cNvPr>
          <p:cNvSpPr txBox="1"/>
          <p:nvPr/>
        </p:nvSpPr>
        <p:spPr>
          <a:xfrm>
            <a:off x="713869" y="5130031"/>
            <a:ext cx="7715574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大変形ロバスト性が極めて高く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充分な変位（および荷重）の計算精度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を有している．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27E803-96EB-4843-91CF-02F94C0D1372}"/>
              </a:ext>
            </a:extLst>
          </p:cNvPr>
          <p:cNvSpPr txBox="1"/>
          <p:nvPr/>
        </p:nvSpPr>
        <p:spPr>
          <a:xfrm>
            <a:off x="3179916" y="2060848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ABAQUS</a:t>
            </a:r>
            <a:br>
              <a:rPr kumimoji="1" lang="en-US" altLang="ja-JP" sz="1600" dirty="0"/>
            </a:br>
            <a:r>
              <a:rPr kumimoji="1" lang="en-US" altLang="ja-JP" sz="1600" dirty="0"/>
              <a:t>C3D10MH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BE86FB-3981-4295-B827-9A36EEA4DEC1}"/>
              </a:ext>
            </a:extLst>
          </p:cNvPr>
          <p:cNvSpPr txBox="1"/>
          <p:nvPr/>
        </p:nvSpPr>
        <p:spPr>
          <a:xfrm>
            <a:off x="6012160" y="2963118"/>
            <a:ext cx="139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Selective</a:t>
            </a:r>
            <a:br>
              <a:rPr kumimoji="1" lang="en-US" altLang="ja-JP" sz="1600" dirty="0"/>
            </a:br>
            <a:r>
              <a:rPr kumimoji="1" lang="en-US" altLang="ja-JP" sz="1600" dirty="0"/>
              <a:t>CS-FEM-T10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B48E2E8-0AC3-40BC-9879-50D94FAB7944}"/>
              </a:ext>
            </a:extLst>
          </p:cNvPr>
          <p:cNvCxnSpPr>
            <a:cxnSpLocks/>
          </p:cNvCxnSpPr>
          <p:nvPr/>
        </p:nvCxnSpPr>
        <p:spPr>
          <a:xfrm>
            <a:off x="6775837" y="3794115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105DEC8-A770-4EA9-A7EF-CC8143174FB5}"/>
              </a:ext>
            </a:extLst>
          </p:cNvPr>
          <p:cNvCxnSpPr>
            <a:cxnSpLocks/>
          </p:cNvCxnSpPr>
          <p:nvPr/>
        </p:nvCxnSpPr>
        <p:spPr>
          <a:xfrm>
            <a:off x="3871777" y="2855990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38CE37B-A526-45FB-A43D-D4B09ADC1A4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093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2400" dirty="0"/>
              <a:t>アルマジロ形の弾性体</a:t>
            </a:r>
            <a:br>
              <a:rPr kumimoji="1" lang="en-US" altLang="ja-JP" sz="2400" dirty="0"/>
            </a:br>
            <a:r>
              <a:rPr kumimoji="1" lang="en-US" altLang="ja-JP" sz="2400" dirty="0"/>
              <a:t>(</a:t>
            </a:r>
            <a:r>
              <a:rPr kumimoji="1" lang="ja-JP" altLang="en-US" sz="2400" dirty="0"/>
              <a:t>ヤング率：</a:t>
            </a:r>
            <a:r>
              <a:rPr kumimoji="1" lang="en-US" altLang="ja-JP" sz="2400" dirty="0"/>
              <a:t> 5 MPa,</a:t>
            </a:r>
            <a:br>
              <a:rPr kumimoji="1" lang="en-US" altLang="ja-JP" sz="2400" dirty="0"/>
            </a:br>
            <a:r>
              <a:rPr kumimoji="1" lang="ja-JP" altLang="en-US" sz="2400" dirty="0">
                <a:solidFill>
                  <a:srgbClr val="C00000"/>
                </a:solidFill>
              </a:rPr>
              <a:t>ポアソン比：</a:t>
            </a:r>
            <a:r>
              <a:rPr kumimoji="1" lang="en-US" altLang="ja-JP" sz="2400" dirty="0">
                <a:solidFill>
                  <a:srgbClr val="C00000"/>
                </a:solidFill>
              </a:rPr>
              <a:t> 0.49</a:t>
            </a:r>
            <a:r>
              <a:rPr kumimoji="1" lang="en-US" altLang="ja-JP" sz="2400" dirty="0"/>
              <a:t>)</a:t>
            </a:r>
          </a:p>
          <a:p>
            <a:r>
              <a:rPr kumimoji="1" lang="en-US" altLang="ja-JP" sz="2400" dirty="0"/>
              <a:t>T10</a:t>
            </a:r>
            <a:r>
              <a:rPr kumimoji="1" lang="ja-JP" altLang="en-US" sz="2400" dirty="0"/>
              <a:t>メッシュを使用</a:t>
            </a:r>
            <a:br>
              <a:rPr kumimoji="1" lang="en-US" altLang="ja-JP" sz="2400" dirty="0"/>
            </a:br>
            <a:r>
              <a:rPr kumimoji="1" lang="en-US" altLang="ja-JP" sz="2400" dirty="0"/>
              <a:t>(</a:t>
            </a:r>
            <a:r>
              <a:rPr kumimoji="1" lang="ja-JP" altLang="en-US" sz="2400" dirty="0"/>
              <a:t>節点数： 約</a:t>
            </a:r>
            <a:r>
              <a:rPr kumimoji="1" lang="en-US" altLang="ja-JP" sz="2400" dirty="0"/>
              <a:t>80,000</a:t>
            </a:r>
            <a:r>
              <a:rPr kumimoji="1" lang="ja-JP" altLang="en-US" sz="2400" dirty="0"/>
              <a:t>，</a:t>
            </a:r>
            <a:br>
              <a:rPr kumimoji="1" lang="en-US" altLang="ja-JP" sz="2400" dirty="0"/>
            </a:br>
            <a:r>
              <a:rPr kumimoji="1" lang="ja-JP" altLang="en-US" sz="2400" dirty="0"/>
              <a:t>要素数： 約</a:t>
            </a:r>
            <a:r>
              <a:rPr kumimoji="1" lang="en-US" altLang="ja-JP" sz="2400" dirty="0"/>
              <a:t>52,000)</a:t>
            </a:r>
          </a:p>
          <a:p>
            <a:r>
              <a:rPr lang="ja-JP" altLang="en-US" sz="2400" dirty="0"/>
              <a:t>両足の裏を完全固定</a:t>
            </a:r>
            <a:endParaRPr lang="en-US" altLang="ja-JP" sz="2400" dirty="0"/>
          </a:p>
          <a:p>
            <a:r>
              <a:rPr lang="en-US" altLang="ja-JP" sz="2400" dirty="0">
                <a:solidFill>
                  <a:srgbClr val="008000"/>
                </a:solidFill>
              </a:rPr>
              <a:t>40</a:t>
            </a:r>
            <a:r>
              <a:rPr lang="ja-JP" altLang="en-US" sz="2400" dirty="0">
                <a:solidFill>
                  <a:srgbClr val="008000"/>
                </a:solidFill>
              </a:rPr>
              <a:t>次モードまでのモード解析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/>
              <a:t>(</a:t>
            </a:r>
            <a:r>
              <a:rPr lang="ja-JP" altLang="en-US" sz="2400" dirty="0"/>
              <a:t>大変形解析ではない）</a:t>
            </a:r>
            <a:endParaRPr lang="en-US" altLang="ja-JP" sz="2400" dirty="0"/>
          </a:p>
          <a:p>
            <a:r>
              <a:rPr kumimoji="1" lang="en-US" altLang="ja-JP" sz="2400" dirty="0">
                <a:solidFill>
                  <a:srgbClr val="FF9900"/>
                </a:solidFill>
              </a:rPr>
              <a:t>ABAQUS C3D10MH</a:t>
            </a:r>
            <a:r>
              <a:rPr kumimoji="1" lang="ja-JP" altLang="en-US" sz="2400" dirty="0"/>
              <a:t>と</a:t>
            </a:r>
            <a:br>
              <a:rPr kumimoji="1" lang="en-US" altLang="ja-JP" sz="2400" dirty="0"/>
            </a:br>
            <a:r>
              <a:rPr kumimoji="1" lang="ja-JP" altLang="en-US" sz="2400" dirty="0"/>
              <a:t>同じメッシュで性能比較．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アルマジロのモード解析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固有</a:t>
            </a:r>
            <a:br>
              <a:rPr lang="en-US" altLang="ja-JP" dirty="0"/>
            </a:br>
            <a:r>
              <a:rPr lang="ja-JP" altLang="en-US" dirty="0"/>
              <a:t>モード</a:t>
            </a:r>
            <a:endParaRPr kumimoji="1" lang="ja-JP" altLang="en-US" dirty="0"/>
          </a:p>
        </p:txBody>
      </p:sp>
      <p:pic>
        <p:nvPicPr>
          <p:cNvPr id="2" name="armadillo_body">
            <a:hlinkClick r:id="" action="ppaction://media"/>
            <a:extLst>
              <a:ext uri="{FF2B5EF4-FFF2-40B4-BE49-F238E27FC236}">
                <a16:creationId xmlns:a16="http://schemas.microsoft.com/office/drawing/2014/main" id="{DC174174-E419-4F17-AE64-3F51A2A7F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42" t="7319" r="9344" b="7319"/>
          <a:stretch>
            <a:fillRect/>
          </a:stretch>
        </p:blipFill>
        <p:spPr>
          <a:xfrm>
            <a:off x="4427984" y="1268760"/>
            <a:ext cx="3708412" cy="40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SelectiveCS-FEM-T10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の解析結果（固有モード）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アルマジロのモード解析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8" name="output">
            <a:hlinkClick r:id="" action="ppaction://media"/>
            <a:extLst>
              <a:ext uri="{FF2B5EF4-FFF2-40B4-BE49-F238E27FC236}">
                <a16:creationId xmlns:a16="http://schemas.microsoft.com/office/drawing/2014/main" id="{05D7B5A8-4464-483A-8EDC-C93FF2F42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044218"/>
            <a:ext cx="5788310" cy="465303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8A8CA7-BB33-432B-B3A7-626B667DA79F}"/>
              </a:ext>
            </a:extLst>
          </p:cNvPr>
          <p:cNvSpPr txBox="1"/>
          <p:nvPr/>
        </p:nvSpPr>
        <p:spPr>
          <a:xfrm>
            <a:off x="1183643" y="5550331"/>
            <a:ext cx="6808274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はアワーグラスモードの様な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疑似低エネルギーモードを生じない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</a:t>
            </a:r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74CBD2-0B27-4E31-B7C2-27AA160B0E69}"/>
              </a:ext>
            </a:extLst>
          </p:cNvPr>
          <p:cNvSpPr txBox="1"/>
          <p:nvPr/>
        </p:nvSpPr>
        <p:spPr>
          <a:xfrm>
            <a:off x="7455453" y="4761148"/>
            <a:ext cx="167706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不自然なモード</a:t>
            </a:r>
            <a:br>
              <a:rPr kumimoji="1" lang="en-US" altLang="ja-JP" dirty="0"/>
            </a:br>
            <a:r>
              <a:rPr kumimoji="1" lang="ja-JP" altLang="en-US" dirty="0"/>
              <a:t>は見られない．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F1ECB8-5FDB-4271-A1F6-AD837A04C58C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固有</a:t>
            </a:r>
            <a:br>
              <a:rPr lang="en-US" altLang="ja-JP" dirty="0"/>
            </a:br>
            <a:r>
              <a:rPr lang="ja-JP" altLang="en-US" dirty="0"/>
              <a:t>モード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96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を高精度かつ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ロバストに解きたい．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複雑形状</a:t>
            </a:r>
            <a:r>
              <a:rPr lang="ja-JP" altLang="en-US" sz="2800" dirty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u="sng" dirty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も扱いたい．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固有振動数の比較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アルマジロのモード解析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8173CEBD-AD8C-41A8-8222-3FF67CEA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868" y="1099208"/>
            <a:ext cx="6661472" cy="375359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D6469C-8906-44EC-B9A4-2BEAA636E5C9}"/>
              </a:ext>
            </a:extLst>
          </p:cNvPr>
          <p:cNvSpPr txBox="1"/>
          <p:nvPr/>
        </p:nvSpPr>
        <p:spPr>
          <a:xfrm>
            <a:off x="790848" y="5000979"/>
            <a:ext cx="7560839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は固有モード解析において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ABAQUS C3D10MH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と同等の実用的な精度を有している．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従って，</a:t>
            </a:r>
            <a:r>
              <a:rPr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動解析でも精度と安定性が期待できる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</a:t>
            </a:r>
            <a:endParaRPr kumimoji="1" lang="ja-JP" altLang="en-US" sz="2400" dirty="0">
              <a:solidFill>
                <a:srgbClr val="FF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BBC749-9603-4B55-BB23-F8F7FF8EE9D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固有</a:t>
            </a:r>
            <a:br>
              <a:rPr lang="en-US" altLang="ja-JP" dirty="0"/>
            </a:br>
            <a:r>
              <a:rPr lang="ja-JP" altLang="en-US" dirty="0"/>
              <a:t>モード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566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</a:t>
            </a:r>
            <a:r>
              <a:rPr kumimoji="1" lang="ja-JP" altLang="en-US" dirty="0"/>
              <a:t>ウサギの</a:t>
            </a:r>
            <a:r>
              <a:rPr lang="ja-JP" altLang="en-US" dirty="0"/>
              <a:t>耳の揺動解析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ja-JP" altLang="en-US" sz="2400" dirty="0">
                    <a:effectLst/>
                  </a:rPr>
                  <a:t>鉄製の耳：</a:t>
                </a:r>
                <a:r>
                  <a:rPr lang="en-US" altLang="ja-JP" sz="2400" dirty="0"/>
                  <a:t> Neo-Hook</a:t>
                </a:r>
                <a:r>
                  <a:rPr lang="ja-JP" altLang="en-US" sz="2400" dirty="0"/>
                  <a:t>超弾性体</a:t>
                </a:r>
                <a:r>
                  <a:rPr lang="ja-JP" altLang="en-US" sz="1600" dirty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1" i="1" smtClean="0">
                            <a:effectLst/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1600" b="1" i="0" smtClean="0">
                            <a:effectLst/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1600" b="1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6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6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16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16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1600" dirty="0"/>
                  <a:t>）</a:t>
                </a:r>
                <a:endParaRPr lang="en-US" altLang="ja-JP" sz="2400" b="1" dirty="0">
                  <a:effectLst/>
                </a:endParaRPr>
              </a:p>
              <a:p>
                <a:r>
                  <a:rPr lang="ja-JP" altLang="en-US" sz="2400" dirty="0"/>
                  <a:t>ゴム製の体：</a:t>
                </a:r>
                <a:r>
                  <a:rPr kumimoji="1" lang="en-US" altLang="ja-JP" sz="2400" dirty="0"/>
                  <a:t> </a:t>
                </a:r>
                <a:r>
                  <a:rPr lang="en-US" altLang="ja-JP" sz="2400" dirty="0"/>
                  <a:t>Neo-Hook</a:t>
                </a:r>
                <a:r>
                  <a:rPr lang="ja-JP" altLang="en-US" sz="2400" dirty="0"/>
                  <a:t>超弾性体</a:t>
                </a:r>
                <a:r>
                  <a:rPr lang="ja-JP" altLang="en-US" sz="1600" dirty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1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1600" dirty="0"/>
                  <a:t>）</a:t>
                </a:r>
                <a:endParaRPr lang="en-US" altLang="ja-JP" sz="2400" dirty="0"/>
              </a:p>
              <a:p>
                <a:r>
                  <a:rPr lang="en-US" altLang="ja-JP" sz="2400" dirty="0"/>
                  <a:t>T10</a:t>
                </a:r>
                <a:r>
                  <a:rPr lang="ja-JP" altLang="en-US" sz="2400" dirty="0"/>
                  <a:t>メッシュを使用（節点数：約</a:t>
                </a:r>
                <a:r>
                  <a:rPr lang="en-US" altLang="ja-JP" sz="2400" dirty="0"/>
                  <a:t>61,000</a:t>
                </a:r>
                <a:r>
                  <a:rPr lang="ja-JP" altLang="en-US" sz="2400" dirty="0"/>
                  <a:t>，要素数：約</a:t>
                </a:r>
                <a:r>
                  <a:rPr lang="en-US" altLang="ja-JP" sz="2400" dirty="0"/>
                  <a:t>41,000</a:t>
                </a:r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lang="ja-JP" altLang="en-US" sz="2400" dirty="0"/>
                  <a:t>接触は不考慮．</a:t>
                </a:r>
                <a:endParaRPr lang="en-US" altLang="ja-JP" sz="2400" dirty="0"/>
              </a:p>
              <a:p>
                <a:r>
                  <a:rPr lang="ja-JP" altLang="en-US" sz="2400" dirty="0"/>
                  <a:t>同じメッシュ・同じ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ja-JP" altLang="en-US" sz="2400" dirty="0"/>
                  <a:t>で</a:t>
                </a:r>
                <a:r>
                  <a:rPr lang="en-US" altLang="ja-JP" sz="2400" dirty="0">
                    <a:solidFill>
                      <a:srgbClr val="FF9900"/>
                    </a:solidFill>
                  </a:rPr>
                  <a:t>ABAQUS/Explicit C3D10M</a:t>
                </a: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ja-JP" sz="2400" dirty="0"/>
                  <a:t>C3D10M</a:t>
                </a:r>
                <a:r>
                  <a:rPr lang="en-US" altLang="ja-JP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</a:t>
                </a:r>
                <a:r>
                  <a:rPr lang="en-US" altLang="ja-JP" sz="2400" dirty="0"/>
                  <a:t>)</a:t>
                </a:r>
                <a:r>
                  <a:rPr lang="ja-JP" altLang="en-US" sz="2400" dirty="0"/>
                  <a:t>と精度比較．</a:t>
                </a:r>
                <a:endParaRPr kumimoji="1" lang="en-US" altLang="ja-JP" sz="2400" dirty="0">
                  <a:effectLst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917" b="-4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906288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194077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174110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250224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766445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766445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57861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738553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414517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Rubber</a:t>
            </a:r>
            <a:br>
              <a:rPr kumimoji="1" lang="en-US" altLang="ja-JP" dirty="0"/>
            </a:br>
            <a:r>
              <a:rPr kumimoji="1" lang="en-US" altLang="ja-JP" dirty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3826785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771610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95536" y="3358733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Fixed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Soles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3826785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851227"/>
            <a:ext cx="1582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25 m/s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BBDF6D-3BA2-400E-A19B-14C1A29B70D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動的</a:t>
            </a:r>
            <a:br>
              <a:rPr lang="en-US" altLang="ja-JP" dirty="0"/>
            </a:br>
            <a:r>
              <a:rPr lang="ja-JP" altLang="en-US" dirty="0"/>
              <a:t>陽解法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/>
              <p:nvPr/>
            </p:nvSpPr>
            <p:spPr>
              <a:xfrm>
                <a:off x="4535996" y="3602098"/>
                <a:ext cx="4127401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0" dirty="0"/>
                  <a:t>ABAQUS/Explicit</a:t>
                </a:r>
                <a:r>
                  <a:rPr kumimoji="1" lang="ja-JP" altLang="en-US" sz="1600" b="0" dirty="0"/>
                  <a:t>推奨の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=0.05 </m:t>
                    </m:r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kumimoji="1" lang="ja-JP" altLang="en-US" sz="1600" dirty="0"/>
                  <a:t>を使用．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996" y="3602098"/>
                <a:ext cx="4127401" cy="338554"/>
              </a:xfrm>
              <a:prstGeom prst="rect">
                <a:avLst/>
              </a:prstGeom>
              <a:blipFill>
                <a:blip r:embed="rId6"/>
                <a:stretch>
                  <a:fillRect l="-739" t="-7273" r="-4284" b="-25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58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応力時刻歴の比較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</a:t>
            </a:r>
            <a:r>
              <a:rPr kumimoji="1" lang="ja-JP" altLang="en-US" dirty="0"/>
              <a:t>ウサギの</a:t>
            </a:r>
            <a:r>
              <a:rPr lang="ja-JP" altLang="en-US" dirty="0"/>
              <a:t>耳の揺動解析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9CCD4B87-2644-4306-BDB6-21F8FF981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9271"/>
            <a:ext cx="9144000" cy="32718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0AA264-EE42-4EAB-B02B-6FC3B4938C0A}"/>
              </a:ext>
            </a:extLst>
          </p:cNvPr>
          <p:cNvSpPr txBox="1"/>
          <p:nvPr/>
        </p:nvSpPr>
        <p:spPr>
          <a:xfrm>
            <a:off x="395536" y="4473116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SelectiveCS-FEM-T10/Explicit                           </a:t>
            </a:r>
            <a:r>
              <a:rPr kumimoji="1" lang="en-US" altLang="ja-JP" dirty="0">
                <a:solidFill>
                  <a:srgbClr val="FF9900"/>
                </a:solidFill>
              </a:rPr>
              <a:t>ABAQUS/Explicit C3D10M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522A38-0F76-4977-962B-28BF4B69DC60}"/>
              </a:ext>
            </a:extLst>
          </p:cNvPr>
          <p:cNvSpPr txBox="1"/>
          <p:nvPr/>
        </p:nvSpPr>
        <p:spPr>
          <a:xfrm>
            <a:off x="458988" y="5010271"/>
            <a:ext cx="8225329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SelectiveCS-FEM-T10/Explicit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ABAQUS/Explicit C3D10M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同等の変位および</a:t>
            </a:r>
            <a:r>
              <a:rPr lang="en-US" altLang="ja-JP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応力の計算精度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を有している．</a:t>
            </a:r>
            <a:endParaRPr kumimoji="1" lang="ja-JP" altLang="en-US" sz="2400" dirty="0">
              <a:solidFill>
                <a:srgbClr val="FF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13AF86-3C05-40A8-AC1A-2281C861A768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動的</a:t>
            </a:r>
            <a:br>
              <a:rPr lang="en-US" altLang="ja-JP" dirty="0"/>
            </a:br>
            <a:r>
              <a:rPr lang="ja-JP" altLang="en-US" dirty="0"/>
              <a:t>陽解法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40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b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ms</a:t>
                </a:r>
                <a:r>
                  <a:rPr lang="ja-JP" altLang="en-US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（開始直後）の</a:t>
                </a: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圧力符号の比較</a:t>
                </a: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</a:t>
            </a:r>
            <a:r>
              <a:rPr kumimoji="1" lang="ja-JP" altLang="en-US" dirty="0"/>
              <a:t>ウサギの</a:t>
            </a:r>
            <a:r>
              <a:rPr lang="ja-JP" altLang="en-US" dirty="0"/>
              <a:t>耳の揺動解析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886E9C-ABEB-4D00-B25D-7A7C90C3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327526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BA5B14-23F2-41A6-B706-95129F9C0253}"/>
              </a:ext>
            </a:extLst>
          </p:cNvPr>
          <p:cNvSpPr txBox="1"/>
          <p:nvPr/>
        </p:nvSpPr>
        <p:spPr>
          <a:xfrm>
            <a:off x="945498" y="4989410"/>
            <a:ext cx="7252305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SelectiveCS-FEM-T10/Explicit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初期圧力波の伝播を</a:t>
            </a:r>
            <a:br>
              <a:rPr kumimoji="1" lang="en-US" altLang="ja-JP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ABAQUS/Explicit C3D10M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よりも</a:t>
            </a: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正確に解析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している．</a:t>
            </a:r>
            <a:endParaRPr kumimoji="1" lang="ja-JP" altLang="en-US" sz="2400" dirty="0">
              <a:solidFill>
                <a:srgbClr val="FF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859442-B87F-4F59-AB61-83D8B3758189}"/>
              </a:ext>
            </a:extLst>
          </p:cNvPr>
          <p:cNvSpPr txBox="1"/>
          <p:nvPr/>
        </p:nvSpPr>
        <p:spPr>
          <a:xfrm>
            <a:off x="3635896" y="1125538"/>
            <a:ext cx="100540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赤</a:t>
            </a:r>
            <a:r>
              <a:rPr kumimoji="1" lang="en-US" altLang="ja-JP" dirty="0">
                <a:solidFill>
                  <a:srgbClr val="FF0000"/>
                </a:solidFill>
              </a:rPr>
              <a:t>: </a:t>
            </a:r>
            <a:r>
              <a:rPr kumimoji="1" lang="ja-JP" altLang="en-US" dirty="0">
                <a:solidFill>
                  <a:srgbClr val="FF0000"/>
                </a:solidFill>
              </a:rPr>
              <a:t>正圧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>
                <a:solidFill>
                  <a:srgbClr val="0000CC"/>
                </a:solidFill>
              </a:rPr>
              <a:t>青</a:t>
            </a:r>
            <a:r>
              <a:rPr kumimoji="1" lang="en-US" altLang="ja-JP" dirty="0">
                <a:solidFill>
                  <a:srgbClr val="0000CC"/>
                </a:solidFill>
              </a:rPr>
              <a:t>: </a:t>
            </a:r>
            <a:r>
              <a:rPr kumimoji="1" lang="ja-JP" altLang="en-US" dirty="0">
                <a:solidFill>
                  <a:srgbClr val="0000CC"/>
                </a:solidFill>
              </a:rPr>
              <a:t>負圧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1A854-B468-4E62-9F73-4D414BABAEDE}"/>
              </a:ext>
            </a:extLst>
          </p:cNvPr>
          <p:cNvSpPr txBox="1"/>
          <p:nvPr/>
        </p:nvSpPr>
        <p:spPr>
          <a:xfrm>
            <a:off x="2885547" y="254513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縞模様が</a:t>
            </a:r>
            <a:br>
              <a:rPr kumimoji="1" lang="en-US" altLang="ja-JP" dirty="0"/>
            </a:br>
            <a:r>
              <a:rPr kumimoji="1" lang="ja-JP" altLang="en-US" dirty="0"/>
              <a:t>明瞭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AEE2DF-ECC9-46D0-AC88-AB22C9085585}"/>
              </a:ext>
            </a:extLst>
          </p:cNvPr>
          <p:cNvSpPr txBox="1"/>
          <p:nvPr/>
        </p:nvSpPr>
        <p:spPr>
          <a:xfrm>
            <a:off x="7380312" y="254513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縞模様が</a:t>
            </a:r>
            <a:br>
              <a:rPr kumimoji="1" lang="en-US" altLang="ja-JP" dirty="0"/>
            </a:br>
            <a:r>
              <a:rPr kumimoji="1" lang="ja-JP" altLang="en-US" dirty="0"/>
              <a:t>不明瞭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B9CDE9-B404-4019-B015-9BE655DED46B}"/>
              </a:ext>
            </a:extLst>
          </p:cNvPr>
          <p:cNvSpPr txBox="1"/>
          <p:nvPr/>
        </p:nvSpPr>
        <p:spPr>
          <a:xfrm>
            <a:off x="395536" y="4473116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SelectiveCS-FEM-T10/Explicit                           </a:t>
            </a:r>
            <a:r>
              <a:rPr kumimoji="1" lang="en-US" altLang="ja-JP" dirty="0">
                <a:solidFill>
                  <a:srgbClr val="FF9900"/>
                </a:solidFill>
              </a:rPr>
              <a:t>ABAQUS/Explicit C3D10M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49301F-E826-4AD0-A814-CE8FCCB11CF5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動的</a:t>
            </a:r>
            <a:br>
              <a:rPr lang="en-US" altLang="ja-JP" dirty="0"/>
            </a:br>
            <a:r>
              <a:rPr lang="ja-JP" altLang="en-US" dirty="0"/>
              <a:t>陽解法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29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全エネルギー（運動＋ひずみ）の時間ステップ履歴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</a:t>
            </a:r>
            <a:r>
              <a:rPr kumimoji="1" lang="ja-JP" altLang="en-US" dirty="0"/>
              <a:t>ウサギの</a:t>
            </a:r>
            <a:r>
              <a:rPr lang="ja-JP" altLang="en-US" dirty="0"/>
              <a:t>耳の揺動解析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E9F5FC-49F1-4050-804C-5F917AECC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2" y="1124744"/>
            <a:ext cx="7413152" cy="410445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6F0A9-FF6E-4793-82C0-0E2AA51322B3}"/>
              </a:ext>
            </a:extLst>
          </p:cNvPr>
          <p:cNvSpPr txBox="1"/>
          <p:nvPr/>
        </p:nvSpPr>
        <p:spPr>
          <a:xfrm>
            <a:off x="1270910" y="5314558"/>
            <a:ext cx="660148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SelectiveCS-FEM-T10/Explicit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は動解析において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4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充分なエネルギー安定性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を有している．</a:t>
            </a:r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/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0.1 s)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blipFill>
                <a:blip r:embed="rId3"/>
                <a:stretch>
                  <a:fillRect l="-5114" t="-10000" r="-397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98503F-D82B-41C2-876E-8178448F8560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動的</a:t>
            </a:r>
            <a:br>
              <a:rPr lang="en-US" altLang="ja-JP" dirty="0"/>
            </a:br>
            <a:r>
              <a:rPr lang="ja-JP" altLang="en-US" dirty="0"/>
              <a:t>陽解法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492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2948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SelectiveCS-FEM-T10</a:t>
            </a:r>
            <a:r>
              <a:rPr lang="ja-JP" altLang="en-US" dirty="0"/>
              <a:t>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利点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高精度</a:t>
            </a:r>
            <a:r>
              <a:rPr lang="en-US" altLang="ja-JP" sz="2400" dirty="0"/>
              <a:t> </a:t>
            </a:r>
            <a:r>
              <a:rPr lang="en-US" altLang="ja-JP" sz="2000" dirty="0"/>
              <a:t>(</a:t>
            </a:r>
            <a:r>
              <a:rPr lang="ja-JP" altLang="en-US" sz="2000" dirty="0"/>
              <a:t>ロッキング・圧力チェッカーボード・反力振動無し）</a:t>
            </a:r>
            <a:endParaRPr lang="en-US" altLang="ja-JP" sz="20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ja-JP" altLang="en-US" dirty="0"/>
              <a:t>ロバスト（超大変形でも長持ち＆動解析も安定）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ja-JP" altLang="en-US" sz="2400" dirty="0"/>
              <a:t>追加自由度無し（静的縮約が不要）</a:t>
            </a:r>
            <a:endParaRPr lang="en-US" altLang="ja-JP" sz="24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ja-JP" altLang="en-US" sz="2400" dirty="0"/>
              <a:t>（陰解法なら）標準的な</a:t>
            </a:r>
            <a:r>
              <a:rPr lang="en-US" altLang="ja-JP" sz="2400" dirty="0"/>
              <a:t>T10</a:t>
            </a:r>
            <a:r>
              <a:rPr lang="ja-JP" altLang="en-US" sz="2400" dirty="0"/>
              <a:t>要素と計算時間が同じ</a:t>
            </a:r>
            <a:endParaRPr lang="en-US" altLang="ja-JP" sz="24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ja-JP" altLang="en-US" dirty="0"/>
              <a:t>商用有限要素解析コードに実装可能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欠点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  ✗ </a:t>
            </a:r>
            <a:r>
              <a:rPr lang="ja-JP" altLang="en-US" sz="2400" dirty="0"/>
              <a:t>もはや</a:t>
            </a:r>
            <a:r>
              <a:rPr lang="en-US" altLang="ja-JP" sz="2400" dirty="0"/>
              <a:t>T4</a:t>
            </a:r>
            <a:r>
              <a:rPr lang="ja-JP" altLang="en-US" sz="2400" dirty="0"/>
              <a:t>要素ではない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ja-JP" altLang="en-US" sz="2400" b="1" dirty="0">
                <a:solidFill>
                  <a:srgbClr val="FF0000"/>
                </a:solidFill>
              </a:rPr>
              <a:t>   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/>
              <a:t>超大変形時に</a:t>
            </a:r>
            <a:r>
              <a:rPr lang="en-US" altLang="ja-JP" sz="2400" dirty="0"/>
              <a:t>Mises</a:t>
            </a:r>
            <a:r>
              <a:rPr lang="ja-JP" altLang="en-US" sz="2400" dirty="0"/>
              <a:t>応力の振動が時折みられる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Clr>
                <a:srgbClr val="0000CC"/>
              </a:buClr>
              <a:buNone/>
            </a:pPr>
            <a:r>
              <a:rPr lang="ja-JP" altLang="en-US" sz="2400" dirty="0">
                <a:solidFill>
                  <a:srgbClr val="008000"/>
                </a:solidFill>
              </a:rPr>
              <a:t>皆様がお持ちの</a:t>
            </a:r>
            <a:r>
              <a:rPr lang="en-US" altLang="ja-JP" sz="2400" dirty="0">
                <a:solidFill>
                  <a:srgbClr val="008000"/>
                </a:solidFill>
              </a:rPr>
              <a:t>FE</a:t>
            </a:r>
            <a:r>
              <a:rPr lang="ja-JP" altLang="en-US" sz="2400" dirty="0">
                <a:solidFill>
                  <a:srgbClr val="008000"/>
                </a:solidFill>
              </a:rPr>
              <a:t>コードへの実装をご検討ください．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ja-JP" altLang="en-US" sz="2400" dirty="0">
                <a:solidFill>
                  <a:srgbClr val="008000"/>
                </a:solidFill>
              </a:rPr>
              <a:t>コーディングは簡単です．</a:t>
            </a:r>
            <a:endParaRPr lang="en-US" altLang="ja-JP" sz="2400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3598" y="5841268"/>
            <a:ext cx="414568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j-lt"/>
              </a:rPr>
              <a:t>ご清聴ありがとう御座いました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5700580" y="3176972"/>
            <a:ext cx="319189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00CC"/>
                </a:solidFill>
              </a:rPr>
              <a:t>極めて実用に近い！！</a:t>
            </a: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/>
              <a:t>既存手法の問題点（</a:t>
            </a:r>
            <a:r>
              <a:rPr kumimoji="1" lang="en-US" altLang="ja-JP" sz="3600" dirty="0"/>
              <a:t>ABAQUS</a:t>
            </a:r>
            <a:r>
              <a:rPr kumimoji="1" lang="ja-JP" altLang="en-US" sz="3600" dirty="0"/>
              <a:t>の要素）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kumimoji="1" lang="ja-JP" altLang="en-US" sz="2800" dirty="0"/>
                  <a:t>材料</a:t>
                </a:r>
                <a:r>
                  <a:rPr kumimoji="1" lang="en-US" altLang="ja-JP" sz="2800" dirty="0"/>
                  <a:t>: neo-</a:t>
                </a:r>
                <a:r>
                  <a:rPr kumimoji="1" lang="en-US" altLang="ja-JP" sz="2800" dirty="0" err="1"/>
                  <a:t>Hookean</a:t>
                </a:r>
                <a:r>
                  <a:rPr kumimoji="1"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せん断／コーナーロッキングあり．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/>
              <a:t>四面体</a:t>
            </a:r>
            <a:r>
              <a:rPr kumimoji="1" lang="en-US" altLang="ja-JP" sz="2000" b="1" u="sng" dirty="0"/>
              <a:t>2</a:t>
            </a:r>
            <a:r>
              <a:rPr kumimoji="1" lang="ja-JP" altLang="en-US" sz="2000" b="1" u="sng" dirty="0"/>
              <a:t>次修正ハイブリッド要素</a:t>
            </a:r>
            <a:r>
              <a:rPr kumimoji="1" lang="en-US" altLang="ja-JP" sz="2000" b="1" u="sng" dirty="0"/>
              <a:t>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/>
              <a:t>内挿の精度低下あり．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節点数は</a:t>
            </a:r>
            <a:br>
              <a:rPr kumimoji="1" lang="en-US" altLang="ja-JP" dirty="0"/>
            </a:br>
            <a:r>
              <a:rPr kumimoji="1" lang="ja-JP" altLang="en-US" dirty="0"/>
              <a:t>ほぼ同じ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/>
              <a:t>我々の手法（平滑化有限要素法）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lang="ja-JP" altLang="en-US" sz="2800" dirty="0"/>
                  <a:t>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494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346" y="1007027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38109" y="4905164"/>
            <a:ext cx="398987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824" y="102321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C3D4H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3EE499-DF50-429B-9331-9384A947ED38}"/>
              </a:ext>
            </a:extLst>
          </p:cNvPr>
          <p:cNvSpPr txBox="1"/>
          <p:nvPr/>
        </p:nvSpPr>
        <p:spPr>
          <a:xfrm>
            <a:off x="8405336" y="2528900"/>
            <a:ext cx="738664" cy="28083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こちらの方が筋が良さそう．</a:t>
            </a:r>
            <a:br>
              <a:rPr kumimoji="1"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動解析</a:t>
            </a:r>
            <a:r>
              <a:rPr lang="ja-JP" altLang="en-US" dirty="0"/>
              <a:t>での性能評価は未済．</a:t>
            </a:r>
            <a:endParaRPr kumimoji="1" lang="ja-JP" altLang="en-US" dirty="0"/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7158" y="1016733"/>
            <a:ext cx="3791017" cy="38570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439644-5D58-428A-9EA8-5A39419BA9AB}"/>
              </a:ext>
            </a:extLst>
          </p:cNvPr>
          <p:cNvSpPr txBox="1"/>
          <p:nvPr/>
        </p:nvSpPr>
        <p:spPr>
          <a:xfrm>
            <a:off x="4283968" y="1023218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C3D10MH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4644008" y="4617132"/>
            <a:ext cx="4453142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（放射状メッシュ再分割）</a:t>
            </a:r>
            <a:br>
              <a:rPr lang="en-US" altLang="ja-JP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圧力振動はある程度小さい．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コーナーロッキングもある程度小さい．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190345"/>
            <a:ext cx="8730970" cy="2014991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大変形動解析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に対する</a:t>
            </a:r>
            <a:r>
              <a:rPr lang="en-US" altLang="ja-JP" sz="3200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SelectiveCS-FEM-T10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の開発．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開発した手法の大変形動解析における</a:t>
            </a:r>
            <a:r>
              <a:rPr lang="ja-JP" altLang="en-US" sz="32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精度と安定性の評価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620" y="3648473"/>
            <a:ext cx="90617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発表目次</a:t>
            </a:r>
            <a:r>
              <a:rPr kumimoji="1" lang="ja-JP" altLang="en-US" sz="2800" dirty="0">
                <a:latin typeface="+mn-lt"/>
              </a:rPr>
              <a:t>：</a:t>
            </a:r>
            <a:endParaRPr kumimoji="1"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lt"/>
              </a:rPr>
              <a:t>手法：大変形動解析での</a:t>
            </a:r>
            <a:r>
              <a:rPr lang="en-US" altLang="ja-JP" sz="2800" dirty="0">
                <a:latin typeface="+mn-lt"/>
              </a:rPr>
              <a:t>SelectiveCS-FEM-T10</a:t>
            </a:r>
            <a:r>
              <a:rPr lang="ja-JP" altLang="en-US" sz="2800" dirty="0">
                <a:latin typeface="+mn-lt"/>
              </a:rPr>
              <a:t>定式化概要</a:t>
            </a:r>
            <a:endParaRPr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+mn-lt"/>
              </a:rPr>
              <a:t>結果と考察：解析例</a:t>
            </a:r>
            <a:endParaRPr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lt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手法：</a:t>
            </a:r>
            <a:br>
              <a:rPr lang="en-US" altLang="ja-JP" dirty="0"/>
            </a:br>
            <a:r>
              <a:rPr lang="ja-JP" altLang="en-US" dirty="0"/>
              <a:t>大変形動解析での</a:t>
            </a:r>
            <a:br>
              <a:rPr lang="en-US" altLang="ja-JP" dirty="0"/>
            </a:br>
            <a:r>
              <a:rPr lang="en-US" altLang="ja-JP" dirty="0">
                <a:solidFill>
                  <a:srgbClr val="7030A0"/>
                </a:solidFill>
              </a:rPr>
              <a:t>SelectiveCS-FEM-T10</a:t>
            </a:r>
            <a:br>
              <a:rPr lang="en-US" altLang="ja-JP" dirty="0"/>
            </a:br>
            <a:r>
              <a:rPr lang="ja-JP" altLang="en-US" dirty="0"/>
              <a:t>定式化概要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を周囲の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に要素体積を重みとして配り，</a:t>
                </a:r>
                <a:br>
                  <a:rPr lang="en-US" altLang="ja-JP" sz="2400" dirty="0"/>
                </a:b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で平均化して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の平滑化領域の量として歪み，応力，節点内力を計算する．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584" r="-45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ES-FEM</a:t>
            </a:r>
            <a:r>
              <a:rPr lang="ja-JP" altLang="en-US" dirty="0"/>
              <a:t>の定式化概要（おさらい）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B5BFC6-F335-43B5-A5A8-5278E69F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積分点が</a:t>
            </a:r>
            <a:br>
              <a:rPr kumimoji="1" lang="en-US" altLang="ja-JP" dirty="0"/>
            </a:br>
            <a:r>
              <a:rPr kumimoji="1" lang="ja-JP" altLang="en-US" dirty="0"/>
              <a:t>各エッジ中心</a:t>
            </a:r>
            <a:r>
              <a:rPr lang="ja-JP" altLang="en-US" dirty="0"/>
              <a:t>に</a:t>
            </a:r>
            <a:br>
              <a:rPr kumimoji="1" lang="en-US" altLang="ja-JP" dirty="0"/>
            </a:br>
            <a:r>
              <a:rPr kumimoji="1" lang="ja-JP" altLang="en-US" dirty="0"/>
              <a:t>あるイメージ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480212" y="3510755"/>
            <a:ext cx="2110924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体積ロッキングや</a:t>
            </a:r>
            <a:endParaRPr lang="en-US" altLang="ja-JP" dirty="0"/>
          </a:p>
          <a:p>
            <a:pPr algn="ctr"/>
            <a:r>
              <a:rPr lang="ja-JP" altLang="en-US" dirty="0"/>
              <a:t>圧力振動を抑える</a:t>
            </a:r>
            <a:br>
              <a:rPr lang="en-US" altLang="ja-JP" dirty="0"/>
            </a:br>
            <a:r>
              <a:rPr lang="ja-JP" altLang="en-US" dirty="0"/>
              <a:t>ことは出来ないが，</a:t>
            </a:r>
            <a:endParaRPr lang="en-US" altLang="ja-JP" dirty="0"/>
          </a:p>
          <a:p>
            <a:pPr algn="ctr"/>
            <a:r>
              <a:rPr lang="ja-JP" altLang="en-US" dirty="0">
                <a:solidFill>
                  <a:srgbClr val="0000CC"/>
                </a:solidFill>
              </a:rPr>
              <a:t>四面体要素で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CC"/>
                </a:solidFill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CC"/>
                </a:solidFill>
              </a:rPr>
              <a:t>回避できる．</a:t>
            </a:r>
            <a:endParaRPr lang="en-US" altLang="ja-JP" dirty="0">
              <a:solidFill>
                <a:srgbClr val="0000CC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ただし，独立した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有限要素としては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使用できない．</a:t>
            </a:r>
          </a:p>
        </p:txBody>
      </p:sp>
    </p:spTree>
    <p:extLst>
      <p:ext uri="{BB962C8B-B14F-4D97-AF65-F5344CB8AC3E}">
        <p14:creationId xmlns:p14="http://schemas.microsoft.com/office/powerpoint/2010/main" val="7166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２次元（ ６節点三角形要素）の場合の定式化概要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SelectiveCS-FEM-T10</a:t>
            </a:r>
            <a:r>
              <a:rPr lang="ja-JP" altLang="en-US" sz="3200" dirty="0"/>
              <a:t>の定式化概要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4F13E2E-9AD8-49F3-9F41-BF8FE7D8D6D0}"/>
              </a:ext>
            </a:extLst>
          </p:cNvPr>
          <p:cNvGrpSpPr/>
          <p:nvPr/>
        </p:nvGrpSpPr>
        <p:grpSpPr>
          <a:xfrm>
            <a:off x="55635" y="1159833"/>
            <a:ext cx="8999742" cy="5113483"/>
            <a:chOff x="55635" y="1159833"/>
            <a:chExt cx="8999742" cy="5113483"/>
          </a:xfrm>
        </p:grpSpPr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 flipV="1">
              <a:off x="2375001" y="2541134"/>
              <a:ext cx="1313331" cy="51549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428599" y="4237654"/>
              <a:ext cx="1187518" cy="589667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148040">
              <a:off x="2297013" y="246836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ES-FEM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>
              <a:cxnSpLocks/>
              <a:endCxn id="33" idx="1"/>
            </p:cNvCxnSpPr>
            <p:nvPr/>
          </p:nvCxnSpPr>
          <p:spPr>
            <a:xfrm>
              <a:off x="6040223" y="3542635"/>
              <a:ext cx="803779" cy="375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 rot="2604784">
              <a:off x="5024461" y="3015672"/>
              <a:ext cx="1341499" cy="1431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18527502">
              <a:off x="5011973" y="4002389"/>
              <a:ext cx="1372099" cy="15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90DD00-9FDC-4638-9985-C77104806D33}"/>
                </a:ext>
              </a:extLst>
            </p:cNvPr>
            <p:cNvSpPr txBox="1"/>
            <p:nvPr/>
          </p:nvSpPr>
          <p:spPr>
            <a:xfrm>
              <a:off x="55635" y="4498228"/>
              <a:ext cx="2691763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/>
                <a:t>(1) </a:t>
              </a:r>
              <a:r>
                <a:rPr kumimoji="1" lang="ja-JP" altLang="en-US" sz="2000" dirty="0"/>
                <a:t>ダミー節点を用いた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T3</a:t>
              </a:r>
              <a:r>
                <a:rPr kumimoji="1" lang="ja-JP" altLang="en-US" sz="2000" dirty="0"/>
                <a:t>サブ要素への</a:t>
              </a:r>
              <a:br>
                <a:rPr kumimoji="1" lang="en-US" altLang="ja-JP" sz="2000" dirty="0"/>
              </a:br>
              <a:r>
                <a:rPr kumimoji="1" lang="ja-JP" altLang="en-US" sz="2000" dirty="0"/>
                <a:t>放射状メッシュ再分割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7497744-C2CF-4BA6-8D90-19F2FD1218F3}"/>
                </a:ext>
              </a:extLst>
            </p:cNvPr>
            <p:cNvSpPr txBox="1"/>
            <p:nvPr/>
          </p:nvSpPr>
          <p:spPr>
            <a:xfrm>
              <a:off x="1805558" y="5873206"/>
              <a:ext cx="525656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(3) </a:t>
              </a:r>
              <a:r>
                <a:rPr lang="ja-JP" altLang="en-US" sz="2000" dirty="0"/>
                <a:t>体積歪み成分の全サブ要素での歪み平滑</a:t>
              </a:r>
              <a:endParaRPr kumimoji="1" lang="ja-JP" altLang="en-US" sz="2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56A49B3-7B94-4A1B-B34C-8FB62AD0F8EC}"/>
                </a:ext>
              </a:extLst>
            </p:cNvPr>
            <p:cNvSpPr txBox="1"/>
            <p:nvPr/>
          </p:nvSpPr>
          <p:spPr>
            <a:xfrm>
              <a:off x="1967504" y="1159833"/>
              <a:ext cx="4758034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(2) </a:t>
              </a:r>
              <a:r>
                <a:rPr lang="ja-JP" altLang="en-US" sz="2000" dirty="0"/>
                <a:t>等積歪み成分のエッジベース歪み平滑</a:t>
              </a:r>
              <a:endParaRPr kumimoji="1" lang="ja-JP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/>
                <p:nvPr/>
              </p:nvSpPr>
              <p:spPr>
                <a:xfrm>
                  <a:off x="6844002" y="3327258"/>
                  <a:ext cx="2211375" cy="4382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(4)</a:t>
                  </a:r>
                  <a:r>
                    <a:rPr lang="ja-JP" altLang="en-US" sz="2000" dirty="0"/>
                    <a:t>節点内力</a:t>
                  </a:r>
                  <a:r>
                    <a:rPr lang="en-US" altLang="ja-JP" sz="20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</m:oMath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4002" y="3327258"/>
                  <a:ext cx="2211375" cy="438262"/>
                </a:xfrm>
                <a:prstGeom prst="rect">
                  <a:avLst/>
                </a:prstGeom>
                <a:blipFill>
                  <a:blip r:embed="rId3"/>
                  <a:stretch>
                    <a:fillRect l="-2486" t="-8333" b="-1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56A9A33-07E0-49D7-BBEC-C650EE5C590B}"/>
                </a:ext>
              </a:extLst>
            </p:cNvPr>
            <p:cNvSpPr txBox="1"/>
            <p:nvPr/>
          </p:nvSpPr>
          <p:spPr>
            <a:xfrm rot="1570784">
              <a:off x="2495949" y="402185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全体平均</a:t>
              </a:r>
              <a:endParaRPr kumimoji="1" lang="en-US" altLang="ja-JP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61E0F3-08DC-43A8-B003-511DBDC2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2528900"/>
              <a:ext cx="2299167" cy="193695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7514EFD-5DD8-4691-BE7A-6E2195F6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6" y="1581661"/>
              <a:ext cx="2299167" cy="193695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9CE6BC3-5FB2-4AA6-9B3F-B3CEF893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925" y="3897052"/>
              <a:ext cx="2299167" cy="1936959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19394D-ED9A-46FD-97BA-F63DC0F3DDEE}"/>
              </a:ext>
            </a:extLst>
          </p:cNvPr>
          <p:cNvSpPr txBox="1"/>
          <p:nvPr/>
        </p:nvSpPr>
        <p:spPr>
          <a:xfrm>
            <a:off x="7062125" y="3994572"/>
            <a:ext cx="1915909" cy="1754326"/>
          </a:xfrm>
          <a:prstGeom prst="rect">
            <a:avLst/>
          </a:prstGeom>
          <a:solidFill>
            <a:srgbClr val="4DFFC4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自然なメッシュ</a:t>
            </a:r>
            <a:br>
              <a:rPr kumimoji="1" lang="en-US" altLang="ja-JP" dirty="0"/>
            </a:br>
            <a:r>
              <a:rPr kumimoji="1" lang="ja-JP" altLang="en-US" dirty="0"/>
              <a:t>再分割を行わず，</a:t>
            </a:r>
            <a:br>
              <a:rPr kumimoji="1" lang="en-US" altLang="ja-JP" dirty="0"/>
            </a:br>
            <a:r>
              <a:rPr kumimoji="1" lang="ja-JP" altLang="en-US" dirty="0"/>
              <a:t>敢えて不自然な</a:t>
            </a:r>
            <a:br>
              <a:rPr kumimoji="1" lang="en-US" altLang="ja-JP" dirty="0"/>
            </a:br>
            <a:r>
              <a:rPr kumimoji="1" lang="ja-JP" altLang="en-US" dirty="0"/>
              <a:t>放射状のメッシュ</a:t>
            </a:r>
            <a:br>
              <a:rPr kumimoji="1" lang="en-US" altLang="ja-JP" dirty="0"/>
            </a:br>
            <a:r>
              <a:rPr kumimoji="1" lang="ja-JP" altLang="en-US" dirty="0"/>
              <a:t>再分割を行って</a:t>
            </a:r>
            <a:br>
              <a:rPr kumimoji="1" lang="en-US" altLang="ja-JP" dirty="0"/>
            </a:br>
            <a:r>
              <a:rPr kumimoji="1" lang="ja-JP" altLang="en-US" dirty="0"/>
              <a:t>いる点がミソ．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BCC11E-B7B8-41DD-B056-0B57E3BD6157}"/>
              </a:ext>
            </a:extLst>
          </p:cNvPr>
          <p:cNvSpPr txBox="1"/>
          <p:nvPr/>
        </p:nvSpPr>
        <p:spPr>
          <a:xfrm>
            <a:off x="240023" y="2473188"/>
            <a:ext cx="58830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ダミー</a:t>
            </a:r>
            <a:br>
              <a:rPr kumimoji="1" lang="en-US" altLang="ja-JP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節点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BACE596-E60E-46CC-A900-1B40408DF89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28325" y="2750187"/>
            <a:ext cx="598058" cy="9308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C189C57-0160-4BF1-B306-924D6A72E7E9}"/>
              </a:ext>
            </a:extLst>
          </p:cNvPr>
          <p:cNvSpPr txBox="1"/>
          <p:nvPr/>
        </p:nvSpPr>
        <p:spPr>
          <a:xfrm>
            <a:off x="5829624" y="2605828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選択的</a:t>
            </a:r>
            <a:br>
              <a:rPr lang="en-US" altLang="ja-JP" dirty="0"/>
            </a:br>
            <a:r>
              <a:rPr lang="ja-JP" altLang="en-US" dirty="0"/>
              <a:t>低減積分</a:t>
            </a:r>
            <a:br>
              <a:rPr lang="en-US" altLang="ja-JP" dirty="0"/>
            </a:br>
            <a:r>
              <a:rPr lang="en-US" altLang="ja-JP" dirty="0"/>
              <a:t>(SRI)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5A58CB5-AC69-4E5E-8511-2880B63AC0A2}"/>
              </a:ext>
            </a:extLst>
          </p:cNvPr>
          <p:cNvSpPr txBox="1"/>
          <p:nvPr/>
        </p:nvSpPr>
        <p:spPr>
          <a:xfrm>
            <a:off x="6951756" y="1518795"/>
            <a:ext cx="2138727" cy="120032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数ある定式化候補</a:t>
            </a:r>
            <a:br>
              <a:rPr kumimoji="1" lang="en-US" altLang="ja-JP" dirty="0"/>
            </a:br>
            <a:r>
              <a:rPr kumimoji="1" lang="ja-JP" altLang="en-US" dirty="0"/>
              <a:t>を虱潰しに調査した</a:t>
            </a:r>
            <a:br>
              <a:rPr kumimoji="1" lang="en-US" altLang="ja-JP" dirty="0"/>
            </a:br>
            <a:r>
              <a:rPr kumimoji="1" lang="ja-JP" altLang="en-US" dirty="0"/>
              <a:t>結果，現状最良の</a:t>
            </a:r>
            <a:br>
              <a:rPr kumimoji="1" lang="en-US" altLang="ja-JP" dirty="0"/>
            </a:br>
            <a:r>
              <a:rPr kumimoji="1" lang="ja-JP" altLang="en-US" dirty="0"/>
              <a:t>方法がこの定式化．</a:t>
            </a:r>
          </a:p>
        </p:txBody>
      </p:sp>
    </p:spTree>
    <p:extLst>
      <p:ext uri="{BB962C8B-B14F-4D97-AF65-F5344CB8AC3E}">
        <p14:creationId xmlns:p14="http://schemas.microsoft.com/office/powerpoint/2010/main" val="2779254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SelectiveCS-FEM-T10</a:t>
            </a:r>
            <a:r>
              <a:rPr lang="ja-JP" altLang="en-US" sz="3200" dirty="0"/>
              <a:t>の定式化概要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３次元の場合の放射状メッシュ再分割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(30%</a:t>
            </a: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縮小表示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7266843" y="1162222"/>
            <a:ext cx="1751048" cy="9960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34</a:t>
            </a:r>
            <a:r>
              <a:rPr lang="ja-JP" altLang="en-US" sz="2000" dirty="0"/>
              <a:t>本のエッジで</a:t>
            </a:r>
            <a:br>
              <a:rPr lang="en-US" altLang="ja-JP" sz="2000" dirty="0"/>
            </a:br>
            <a:r>
              <a:rPr lang="en-US" altLang="ja-JP" sz="2000" dirty="0"/>
              <a:t>ES-FEM</a:t>
            </a:r>
            <a:r>
              <a:rPr lang="ja-JP" altLang="en-US" sz="2000" dirty="0"/>
              <a:t>による</a:t>
            </a:r>
            <a:br>
              <a:rPr lang="en-US" altLang="ja-JP" sz="2000" dirty="0"/>
            </a:br>
            <a:r>
              <a:rPr lang="ja-JP" altLang="en-US" sz="2000" dirty="0"/>
              <a:t>ひずみ平滑化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193902" y="1162247"/>
            <a:ext cx="1638836" cy="68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ja-JP" altLang="en-US" sz="2000" dirty="0"/>
              <a:t>全部で</a:t>
            </a:r>
            <a:r>
              <a:rPr lang="en-US" altLang="ja-JP" sz="2000" dirty="0"/>
              <a:t>16</a:t>
            </a:r>
            <a:r>
              <a:rPr lang="ja-JP" altLang="en-US" sz="2000" dirty="0"/>
              <a:t>個の</a:t>
            </a:r>
            <a:br>
              <a:rPr lang="en-US" altLang="ja-JP" sz="2000" dirty="0"/>
            </a:br>
            <a:r>
              <a:rPr lang="en-US" altLang="ja-JP" sz="2000" dirty="0"/>
              <a:t>T4</a:t>
            </a:r>
            <a:r>
              <a:rPr lang="ja-JP" altLang="en-US" sz="2000" dirty="0"/>
              <a:t>サブ要素</a:t>
            </a:r>
            <a:endParaRPr kumimoji="1"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99819-40CC-44ED-9849-3349F419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ADC059-E1A2-431F-BE56-DDB796AA8F26}"/>
              </a:ext>
            </a:extLst>
          </p:cNvPr>
          <p:cNvSpPr txBox="1"/>
          <p:nvPr/>
        </p:nvSpPr>
        <p:spPr>
          <a:xfrm>
            <a:off x="7266843" y="4622817"/>
            <a:ext cx="1840964" cy="1734697"/>
          </a:xfrm>
          <a:prstGeom prst="rect">
            <a:avLst/>
          </a:prstGeom>
          <a:solidFill>
            <a:srgbClr val="4DFFC4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dirty="0"/>
              <a:t>T4</a:t>
            </a:r>
            <a:r>
              <a:rPr lang="ja-JP" altLang="en-US" dirty="0"/>
              <a:t>サブ要素の</a:t>
            </a:r>
            <a:br>
              <a:rPr lang="en-US" altLang="ja-JP" dirty="0"/>
            </a:br>
            <a:r>
              <a:rPr lang="ja-JP" altLang="en-US" dirty="0"/>
              <a:t>ゆがみは大きく</a:t>
            </a:r>
            <a:br>
              <a:rPr lang="en-US" altLang="ja-JP" dirty="0"/>
            </a:br>
            <a:r>
              <a:rPr lang="ja-JP" altLang="en-US" dirty="0"/>
              <a:t>なるが，</a:t>
            </a:r>
            <a:r>
              <a:rPr lang="en-US" altLang="ja-JP" dirty="0"/>
              <a:t>ES-FEM</a:t>
            </a:r>
            <a:r>
              <a:rPr lang="ja-JP" altLang="en-US" dirty="0"/>
              <a:t>は要素のゆがみに強いので問題にならない．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BDB219-A435-432B-ACB0-D796729EFBA4}"/>
              </a:ext>
            </a:extLst>
          </p:cNvPr>
          <p:cNvSpPr txBox="1"/>
          <p:nvPr/>
        </p:nvSpPr>
        <p:spPr>
          <a:xfrm>
            <a:off x="35496" y="4355741"/>
            <a:ext cx="1765474" cy="2011695"/>
          </a:xfrm>
          <a:prstGeom prst="rect">
            <a:avLst/>
          </a:prstGeom>
          <a:solidFill>
            <a:srgbClr val="4DFFC4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ja-JP" altLang="en-US" dirty="0"/>
              <a:t>任意のエッジが</a:t>
            </a:r>
            <a:br>
              <a:rPr lang="en-US" altLang="ja-JP" dirty="0"/>
            </a:br>
            <a:r>
              <a:rPr lang="ja-JP" altLang="en-US" dirty="0"/>
              <a:t>必ず２個以上の</a:t>
            </a:r>
            <a:br>
              <a:rPr lang="en-US" altLang="ja-JP" dirty="0"/>
            </a:br>
            <a:r>
              <a:rPr lang="en-US" altLang="ja-JP" dirty="0"/>
              <a:t>T4</a:t>
            </a:r>
            <a:r>
              <a:rPr lang="ja-JP" altLang="en-US" dirty="0"/>
              <a:t>サブ要素から</a:t>
            </a:r>
            <a:br>
              <a:rPr lang="en-US" altLang="ja-JP" dirty="0"/>
            </a:br>
            <a:r>
              <a:rPr lang="ja-JP" altLang="en-US" dirty="0"/>
              <a:t>参照される．</a:t>
            </a:r>
            <a:br>
              <a:rPr lang="en-US" altLang="ja-JP" dirty="0"/>
            </a:br>
            <a:r>
              <a:rPr lang="ja-JP" altLang="en-US" dirty="0"/>
              <a:t>⇒全てのエッジで</a:t>
            </a:r>
            <a:br>
              <a:rPr lang="en-US" altLang="ja-JP" dirty="0"/>
            </a:br>
            <a:r>
              <a:rPr lang="ja-JP" altLang="en-US" dirty="0"/>
              <a:t>ひずみが平滑化</a:t>
            </a:r>
            <a:br>
              <a:rPr lang="en-US" altLang="ja-JP" dirty="0"/>
            </a:br>
            <a:r>
              <a:rPr lang="ja-JP" altLang="en-US" dirty="0"/>
              <a:t>される．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9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77894</TotalTime>
  <Words>1688</Words>
  <Application>Microsoft Office PowerPoint</Application>
  <PresentationFormat>画面に合わせる (4:3)</PresentationFormat>
  <Paragraphs>225</Paragraphs>
  <Slides>26</Slides>
  <Notes>9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Wingdings</vt:lpstr>
      <vt:lpstr>デザインの設定</vt:lpstr>
      <vt:lpstr>放射状メッシュ再分割を用いた 10節点四面体平滑化有限要素法の 動的大変形性能評価</vt:lpstr>
      <vt:lpstr>研究背景</vt:lpstr>
      <vt:lpstr>既存手法の問題点（ABAQUSの要素）</vt:lpstr>
      <vt:lpstr>我々の手法（平滑化有限要素法）</vt:lpstr>
      <vt:lpstr>研究目的</vt:lpstr>
      <vt:lpstr>手法： 大変形動解析での SelectiveCS-FEM-T10 定式化概要</vt:lpstr>
      <vt:lpstr>ES-FEMの定式化概要（おさらい）</vt:lpstr>
      <vt:lpstr>SelectiveCS-FEM-T10の定式化概要</vt:lpstr>
      <vt:lpstr>SelectiveCS-FEM-T10の定式化概要</vt:lpstr>
      <vt:lpstr>SelectiveCS-FEM-T10の定式化概要</vt:lpstr>
      <vt:lpstr>結果と考察： 解析例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アルマジロのモード解析</vt:lpstr>
      <vt:lpstr>      アルマジロのモード解析</vt:lpstr>
      <vt:lpstr>      アルマジロのモード解析</vt:lpstr>
      <vt:lpstr>       ウサギの耳の揺動解析</vt:lpstr>
      <vt:lpstr>       ウサギの耳の揺動解析</vt:lpstr>
      <vt:lpstr>       ウサギの耳の揺動解析</vt:lpstr>
      <vt:lpstr>       ウサギの耳の揺動解析</vt:lpstr>
      <vt:lpstr>まとめ</vt:lpstr>
      <vt:lpstr>SelectiveCS-FEM-T10のまとめ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T20190041572</cp:lastModifiedBy>
  <cp:revision>3143</cp:revision>
  <cp:lastPrinted>2012-03-06T10:21:50Z</cp:lastPrinted>
  <dcterms:created xsi:type="dcterms:W3CDTF">2007-11-22T18:02:40Z</dcterms:created>
  <dcterms:modified xsi:type="dcterms:W3CDTF">2022-04-11T02:54:51Z</dcterms:modified>
</cp:coreProperties>
</file>