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469" r:id="rId2"/>
    <p:sldId id="765" r:id="rId3"/>
    <p:sldId id="890" r:id="rId4"/>
    <p:sldId id="891" r:id="rId5"/>
    <p:sldId id="603" r:id="rId6"/>
    <p:sldId id="892" r:id="rId7"/>
    <p:sldId id="791" r:id="rId8"/>
    <p:sldId id="893" r:id="rId9"/>
    <p:sldId id="896" r:id="rId10"/>
    <p:sldId id="895" r:id="rId11"/>
    <p:sldId id="795" r:id="rId12"/>
    <p:sldId id="875" r:id="rId13"/>
    <p:sldId id="876" r:id="rId14"/>
    <p:sldId id="796" r:id="rId15"/>
    <p:sldId id="879" r:id="rId16"/>
    <p:sldId id="881" r:id="rId17"/>
    <p:sldId id="897" r:id="rId18"/>
    <p:sldId id="856" r:id="rId19"/>
    <p:sldId id="858" r:id="rId20"/>
    <p:sldId id="857" r:id="rId21"/>
    <p:sldId id="859" r:id="rId22"/>
    <p:sldId id="860" r:id="rId23"/>
    <p:sldId id="861" r:id="rId24"/>
    <p:sldId id="776" r:id="rId25"/>
    <p:sldId id="886" r:id="rId26"/>
    <p:sldId id="887" r:id="rId27"/>
    <p:sldId id="888" r:id="rId28"/>
    <p:sldId id="898" r:id="rId29"/>
    <p:sldId id="682" r:id="rId30"/>
    <p:sldId id="899" r:id="rId31"/>
    <p:sldId id="771" r:id="rId32"/>
    <p:sldId id="889" r:id="rId33"/>
    <p:sldId id="885" r:id="rId34"/>
  </p:sldIdLst>
  <p:sldSz cx="9144000" cy="6858000" type="screen4x3"/>
  <p:notesSz cx="9971088" cy="6823075"/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FF"/>
    <a:srgbClr val="FF9900"/>
    <a:srgbClr val="0000CC"/>
    <a:srgbClr val="4DFFC4"/>
    <a:srgbClr val="00CC88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88252" autoAdjust="0"/>
  </p:normalViewPr>
  <p:slideViewPr>
    <p:cSldViewPr>
      <p:cViewPr varScale="1">
        <p:scale>
          <a:sx n="87" d="100"/>
          <a:sy n="87" d="100"/>
        </p:scale>
        <p:origin x="12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2019/9/17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2019/9/17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616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345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005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950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556" y="656692"/>
            <a:ext cx="9144000" cy="493254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36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122413" y="6402186"/>
              <a:ext cx="879014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CMD2019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1" fontAlgn="ctr" latinLnBrk="1" hangingPunct="1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+mn-lt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1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Arial Unicode MS" pitchFamily="50" charset="-128"/>
          <a:cs typeface="Arial" pitchFamily="34" charset="0"/>
        </a:defRPr>
      </a:lvl1pPr>
      <a:lvl2pPr marL="742950" indent="-285750" algn="l" rtl="0" eaLnBrk="1" fontAlgn="ctr" latinLnBrk="1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Arial Unicode MS" pitchFamily="50" charset="-128"/>
          <a:cs typeface="Arial" pitchFamily="34" charset="0"/>
        </a:defRPr>
      </a:lvl2pPr>
      <a:lvl3pPr marL="1143000" indent="-228600" algn="l" rtl="0" eaLnBrk="1" fontAlgn="ctr" latinLnBrk="1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Arial Unicode MS" pitchFamily="50" charset="-128"/>
          <a:cs typeface="Arial" pitchFamily="34" charset="0"/>
        </a:defRPr>
      </a:lvl3pPr>
      <a:lvl4pPr marL="1600200" indent="-228600" algn="l" rtl="0" eaLnBrk="1" fontAlgn="ctr" latinLnBrk="1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+mn-lt"/>
          <a:ea typeface="Arial Unicode MS" pitchFamily="50" charset="-128"/>
          <a:cs typeface="Arial" pitchFamily="34" charset="0"/>
        </a:defRPr>
      </a:lvl4pPr>
      <a:lvl5pPr marL="2057400" indent="-228600" algn="l" rtl="0" eaLnBrk="1" fontAlgn="ctr" latinLnBrk="1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+mn-lt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376772"/>
            <a:ext cx="9144000" cy="2304256"/>
          </a:xfrm>
        </p:spPr>
        <p:txBody>
          <a:bodyPr anchor="b">
            <a:noAutofit/>
          </a:bodyPr>
          <a:lstStyle/>
          <a:p>
            <a:r>
              <a:rPr lang="ja-JP" altLang="en-US" strike="dblStrike" dirty="0">
                <a:solidFill>
                  <a:schemeClr val="accent6"/>
                </a:solidFill>
                <a:latin typeface="+mj-ea"/>
                <a:ea typeface="+mj-ea"/>
              </a:rPr>
              <a:t>担当体積に平滑化を施した</a:t>
            </a:r>
            <a:br>
              <a:rPr lang="en-US" altLang="ja-JP" dirty="0">
                <a:solidFill>
                  <a:schemeClr val="accent6"/>
                </a:solidFill>
                <a:latin typeface="+mj-ea"/>
                <a:ea typeface="+mj-ea"/>
              </a:rPr>
            </a:br>
            <a:r>
              <a:rPr lang="en-US" altLang="ja-JP" dirty="0">
                <a:solidFill>
                  <a:schemeClr val="accent6"/>
                </a:solidFill>
                <a:latin typeface="+mj-ea"/>
                <a:ea typeface="+mj-ea"/>
              </a:rPr>
              <a:t>10</a:t>
            </a:r>
            <a:r>
              <a:rPr lang="ja-JP" altLang="en-US" dirty="0">
                <a:solidFill>
                  <a:schemeClr val="accent6"/>
                </a:solidFill>
                <a:latin typeface="+mj-ea"/>
                <a:ea typeface="+mj-ea"/>
              </a:rPr>
              <a:t>節点四面体平滑化有限要素による</a:t>
            </a:r>
            <a:br>
              <a:rPr lang="en-US" altLang="ja-JP" dirty="0">
                <a:solidFill>
                  <a:schemeClr val="accent6"/>
                </a:solidFill>
                <a:latin typeface="+mj-ea"/>
                <a:ea typeface="+mj-ea"/>
              </a:rPr>
            </a:br>
            <a:r>
              <a:rPr lang="ja-JP" altLang="en-US" dirty="0">
                <a:solidFill>
                  <a:schemeClr val="accent6"/>
                </a:solidFill>
                <a:latin typeface="+mj-ea"/>
                <a:ea typeface="+mj-ea"/>
              </a:rPr>
              <a:t>微圧縮大変形解析</a:t>
            </a:r>
            <a:endParaRPr kumimoji="1" lang="ja-JP" altLang="en-US" b="1" dirty="0">
              <a:solidFill>
                <a:srgbClr val="FF00FF"/>
              </a:solidFill>
              <a:latin typeface="+mj-ea"/>
              <a:ea typeface="+mj-ea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174976"/>
            <a:ext cx="6400800" cy="1306252"/>
          </a:xfrm>
        </p:spPr>
        <p:txBody>
          <a:bodyPr anchor="t"/>
          <a:lstStyle/>
          <a:p>
            <a:r>
              <a:rPr lang="ja-JP" altLang="en-US" sz="3200" b="1" u="sng" dirty="0"/>
              <a:t>大西　有希</a:t>
            </a:r>
            <a:br>
              <a:rPr lang="en-US" altLang="zh-TW" sz="3200" b="1" dirty="0"/>
            </a:br>
            <a:r>
              <a:rPr lang="ja-JP" altLang="en-US" sz="3200" b="1" dirty="0"/>
              <a:t>東京工業大学</a:t>
            </a:r>
            <a:endParaRPr lang="zh-TW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現状最善の</a:t>
            </a:r>
            <a:br>
              <a:rPr lang="en-US" altLang="ja-JP" dirty="0"/>
            </a:br>
            <a:r>
              <a:rPr lang="en-US" altLang="ja-JP" dirty="0"/>
              <a:t>SelectiveCS-FEM-T10</a:t>
            </a:r>
            <a:br>
              <a:rPr lang="en-US" altLang="ja-JP" dirty="0"/>
            </a:br>
            <a:r>
              <a:rPr lang="ja-JP" altLang="en-US" dirty="0"/>
              <a:t>定式化概要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783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現状最善の</a:t>
            </a:r>
            <a:r>
              <a:rPr lang="en-US" altLang="ja-JP" dirty="0"/>
              <a:t>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000000"/>
              </a:buClr>
              <a:buNone/>
            </a:pPr>
            <a:r>
              <a:rPr lang="ja-JP" altLang="en-US" dirty="0">
                <a:solidFill>
                  <a:srgbClr val="000000"/>
                </a:solidFill>
              </a:rPr>
              <a:t>（簡単のため，６節点三角形要素で説明）</a:t>
            </a:r>
          </a:p>
          <a:p>
            <a:pPr marL="0" indent="0" algn="ctr">
              <a:buNone/>
            </a:pP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V="1">
            <a:off x="2790617" y="2071609"/>
            <a:ext cx="1313331" cy="51549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847897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148040">
            <a:off x="2712629" y="199884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>
            <a:stCxn id="30" idx="3"/>
          </p:cNvCxnSpPr>
          <p:nvPr/>
        </p:nvCxnSpPr>
        <p:spPr>
          <a:xfrm>
            <a:off x="6767017" y="4566353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5400000">
            <a:off x="6288351" y="401839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809684" y="4524634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43EABDC-7D4E-465F-BC5C-955680D06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2" y="2384884"/>
            <a:ext cx="2479401" cy="210975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7A72B43-2F2E-475C-94DA-A5EC052F0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40" y="1016732"/>
            <a:ext cx="2479401" cy="21097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B19F4B9-7CF6-4488-90B8-9A64E0E0C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40" y="3695510"/>
            <a:ext cx="2479401" cy="210975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90DD00-9FDC-4638-9985-C77104806D33}"/>
              </a:ext>
            </a:extLst>
          </p:cNvPr>
          <p:cNvSpPr txBox="1"/>
          <p:nvPr/>
        </p:nvSpPr>
        <p:spPr>
          <a:xfrm>
            <a:off x="391219" y="4596863"/>
            <a:ext cx="231986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</a:t>
            </a:r>
            <a:r>
              <a:rPr lang="ja-JP" altLang="en-US" sz="2000" dirty="0"/>
              <a:t>サブ要素分割</a:t>
            </a:r>
            <a:br>
              <a:rPr lang="en-US" altLang="ja-JP" sz="2000" dirty="0"/>
            </a:br>
            <a:r>
              <a:rPr lang="ja-JP" altLang="en-US" sz="2000" dirty="0"/>
              <a:t>（</a:t>
            </a:r>
            <a:r>
              <a:rPr lang="ja-JP" altLang="en-US" sz="2000" dirty="0">
                <a:solidFill>
                  <a:srgbClr val="FF0000"/>
                </a:solidFill>
              </a:rPr>
              <a:t>ダミー節点は</a:t>
            </a:r>
            <a:r>
              <a:rPr lang="ja-JP" altLang="en-US" sz="2000" dirty="0" err="1">
                <a:solidFill>
                  <a:srgbClr val="FF0000"/>
                </a:solidFill>
              </a:rPr>
              <a:t>無し</a:t>
            </a:r>
            <a:r>
              <a:rPr lang="ja-JP" altLang="en-US" sz="2000" dirty="0"/>
              <a:t>）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497744-C2CF-4BA6-8D90-19F2FD1218F3}"/>
              </a:ext>
            </a:extLst>
          </p:cNvPr>
          <p:cNvSpPr txBox="1"/>
          <p:nvPr/>
        </p:nvSpPr>
        <p:spPr>
          <a:xfrm>
            <a:off x="3148343" y="5873206"/>
            <a:ext cx="361990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</a:t>
            </a:r>
            <a:r>
              <a:rPr lang="ja-JP" altLang="en-US" sz="2000" dirty="0"/>
              <a:t>要素内均一で体積歪み平滑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6A49B3-7B94-4A1B-B34C-8FB62AD0F8EC}"/>
              </a:ext>
            </a:extLst>
          </p:cNvPr>
          <p:cNvSpPr txBox="1"/>
          <p:nvPr/>
        </p:nvSpPr>
        <p:spPr>
          <a:xfrm>
            <a:off x="3078294" y="3176972"/>
            <a:ext cx="371127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</a:t>
            </a:r>
            <a:r>
              <a:rPr lang="ja-JP" altLang="en-US" sz="2000" dirty="0"/>
              <a:t>エッジを用いた偏差歪み平滑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/>
              <p:nvPr/>
            </p:nvSpPr>
            <p:spPr>
              <a:xfrm>
                <a:off x="7104197" y="5193196"/>
                <a:ext cx="1593705" cy="400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r>
                      <a:rPr lang="ja-JP" altLang="en-US" sz="2000" b="0" i="1" smtClean="0">
                        <a:latin typeface="Cambria Math" panose="02040503050406030204" pitchFamily="18" charset="0"/>
                      </a:rPr>
                      <m:t>節点</m:t>
                    </m:r>
                    <m:r>
                      <a:rPr lang="ja-JP" altLang="en-US" sz="2000" i="1">
                        <a:latin typeface="Cambria Math" panose="02040503050406030204" pitchFamily="18" charset="0"/>
                      </a:rPr>
                      <m:t>内力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197" y="5193196"/>
                <a:ext cx="1593705" cy="400110"/>
              </a:xfrm>
              <a:prstGeom prst="rect">
                <a:avLst/>
              </a:prstGeom>
              <a:blipFill>
                <a:blip r:embed="rId5"/>
                <a:stretch>
                  <a:fillRect l="-3435" t="-7576" r="-1145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B288BA-2941-42C5-9A61-47B515208516}"/>
              </a:ext>
            </a:extLst>
          </p:cNvPr>
          <p:cNvSpPr txBox="1"/>
          <p:nvPr/>
        </p:nvSpPr>
        <p:spPr>
          <a:xfrm>
            <a:off x="6360972" y="1997586"/>
            <a:ext cx="213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ES-FEM</a:t>
            </a:r>
            <a:r>
              <a:rPr kumimoji="1" lang="en-US" altLang="ja-JP" sz="2000" baseline="30000" dirty="0">
                <a:solidFill>
                  <a:srgbClr val="FF0000"/>
                </a:solidFill>
              </a:rPr>
              <a:t>-1</a:t>
            </a:r>
            <a:r>
              <a:rPr kumimoji="1" lang="ja-JP" altLang="en-US" sz="2000" dirty="0">
                <a:solidFill>
                  <a:srgbClr val="FF0000"/>
                </a:solidFill>
              </a:rPr>
              <a:t>は</a:t>
            </a:r>
            <a:r>
              <a:rPr kumimoji="1" lang="ja-JP" altLang="en-US" sz="2000" dirty="0" err="1">
                <a:solidFill>
                  <a:srgbClr val="FF0000"/>
                </a:solidFill>
              </a:rPr>
              <a:t>無し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6A9A33-07E0-49D7-BBEC-C650EE5C590B}"/>
              </a:ext>
            </a:extLst>
          </p:cNvPr>
          <p:cNvSpPr txBox="1"/>
          <p:nvPr/>
        </p:nvSpPr>
        <p:spPr>
          <a:xfrm rot="1570784">
            <a:off x="2813457" y="3909981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全サブ要素</a:t>
            </a:r>
            <a:br>
              <a:rPr kumimoji="1" lang="en-US" altLang="ja-JP" dirty="0"/>
            </a:br>
            <a:r>
              <a:rPr kumimoji="1" lang="ja-JP" altLang="en-US" dirty="0"/>
              <a:t>の平均</a:t>
            </a:r>
            <a:endParaRPr kumimoji="1" lang="en-US" altLang="ja-JP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89A9C87-182E-46EE-8724-9B2EF3D21452}"/>
              </a:ext>
            </a:extLst>
          </p:cNvPr>
          <p:cNvSpPr txBox="1"/>
          <p:nvPr/>
        </p:nvSpPr>
        <p:spPr>
          <a:xfrm rot="3014436">
            <a:off x="6707439" y="3832495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選択的</a:t>
            </a:r>
            <a:br>
              <a:rPr kumimoji="1" lang="en-US" altLang="ja-JP" dirty="0"/>
            </a:br>
            <a:r>
              <a:rPr kumimoji="1" lang="ja-JP" altLang="en-US" dirty="0"/>
              <a:t>低減積分</a:t>
            </a:r>
            <a:br>
              <a:rPr kumimoji="1" lang="en-US" altLang="ja-JP" dirty="0"/>
            </a:br>
            <a:r>
              <a:rPr kumimoji="1" lang="en-US" altLang="ja-JP" dirty="0"/>
              <a:t>(SRI)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(1) T10</a:t>
            </a:r>
            <a:r>
              <a:rPr lang="ja-JP" altLang="en-US" sz="3600" dirty="0"/>
              <a:t>要素の</a:t>
            </a:r>
            <a:r>
              <a:rPr lang="en-US" altLang="ja-JP" sz="3600" dirty="0"/>
              <a:t>T4</a:t>
            </a:r>
            <a:r>
              <a:rPr lang="ja-JP" altLang="en-US" sz="3600" dirty="0"/>
              <a:t>サブ要素への分割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r>
                  <a:rPr lang="ja-JP" altLang="en-US" sz="2400" u="sng" dirty="0"/>
                  <a:t>ダミー節点無し</a:t>
                </a:r>
                <a:r>
                  <a:rPr lang="ja-JP" altLang="en-US" sz="2400" dirty="0"/>
                  <a:t>で分割（要素は非対称になる）</a:t>
                </a:r>
                <a:endParaRPr kumimoji="1" lang="en-US" altLang="ja-JP" sz="2400" dirty="0"/>
              </a:p>
              <a:p>
                <a:r>
                  <a:rPr lang="en-US" altLang="ja-JP" sz="2400" dirty="0"/>
                  <a:t>T10</a:t>
                </a:r>
                <a:r>
                  <a:rPr lang="ja-JP" altLang="en-US" sz="2400" dirty="0"/>
                  <a:t>要素を</a:t>
                </a:r>
                <a:r>
                  <a:rPr lang="en-US" altLang="ja-JP" sz="2400" b="1" dirty="0"/>
                  <a:t>8</a:t>
                </a:r>
                <a:r>
                  <a:rPr lang="ja-JP" altLang="en-US" sz="2400" b="1" dirty="0"/>
                  <a:t>個の</a:t>
                </a:r>
                <a:r>
                  <a:rPr lang="en-US" altLang="ja-JP" sz="2400" b="1" dirty="0"/>
                  <a:t>T4</a:t>
                </a:r>
                <a:r>
                  <a:rPr lang="ja-JP" altLang="en-US" sz="2400" b="1" dirty="0"/>
                  <a:t>サブ要素</a:t>
                </a:r>
                <a:r>
                  <a:rPr lang="ja-JP" altLang="en-US" sz="2400" dirty="0"/>
                  <a:t>に分割し，各サブ要素で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/>
                  <a:t>を求める．</a:t>
                </a:r>
                <a:endParaRPr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b="-3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79BDD80-C5D2-4114-9FC7-3FE4D0051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7" y="647695"/>
            <a:ext cx="5239309" cy="461696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FF1FCF-CA06-4EBD-A932-48AD91E35141}"/>
              </a:ext>
            </a:extLst>
          </p:cNvPr>
          <p:cNvSpPr txBox="1"/>
          <p:nvPr/>
        </p:nvSpPr>
        <p:spPr>
          <a:xfrm>
            <a:off x="75990" y="782934"/>
            <a:ext cx="247054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大変形では形状関数が</a:t>
            </a:r>
            <a:br>
              <a:rPr kumimoji="1" lang="en-US" altLang="ja-JP" dirty="0"/>
            </a:br>
            <a:r>
              <a:rPr kumimoji="1" lang="ja-JP" altLang="en-US" dirty="0"/>
              <a:t>線形の方が良いので，</a:t>
            </a:r>
            <a:br>
              <a:rPr kumimoji="1" lang="en-US" altLang="ja-JP" dirty="0"/>
            </a:br>
            <a:r>
              <a:rPr kumimoji="1" lang="ja-JP" altLang="en-US" dirty="0"/>
              <a:t>要素を分割したい．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87CD18-385A-464E-BEBE-AB753AAEC53E}"/>
              </a:ext>
            </a:extLst>
          </p:cNvPr>
          <p:cNvSpPr txBox="1"/>
          <p:nvPr/>
        </p:nvSpPr>
        <p:spPr>
          <a:xfrm>
            <a:off x="112965" y="4005064"/>
            <a:ext cx="305885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ダミー要素を導入すると</a:t>
            </a:r>
            <a:br>
              <a:rPr lang="en-US" altLang="ja-JP" dirty="0"/>
            </a:br>
            <a:r>
              <a:rPr lang="ja-JP" altLang="en-US" dirty="0"/>
              <a:t>要素の対称性が保たれるが，</a:t>
            </a:r>
            <a:br>
              <a:rPr lang="en-US" altLang="ja-JP" dirty="0"/>
            </a:br>
            <a:r>
              <a:rPr lang="ja-JP" altLang="en-US" dirty="0"/>
              <a:t>その効果は軽微だった．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3244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(2) </a:t>
            </a:r>
            <a:r>
              <a:rPr lang="ja-JP" altLang="en-US" dirty="0"/>
              <a:t>要素内歪み平滑（偏差歪み成分）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400" dirty="0">
                <a:solidFill>
                  <a:srgbClr val="FF0000"/>
                </a:solidFill>
              </a:rPr>
              <a:t>ES-FEM</a:t>
            </a:r>
            <a:r>
              <a:rPr lang="ja-JP" altLang="en-US" sz="2400" dirty="0"/>
              <a:t>と同じ要領で偏差歪みの平滑化をエッジで行う．</a:t>
            </a:r>
            <a:r>
              <a:rPr lang="en-US" altLang="ja-JP" sz="2400" dirty="0"/>
              <a:t> </a:t>
            </a:r>
          </a:p>
          <a:p>
            <a:r>
              <a:rPr lang="ja-JP" altLang="en-US" sz="2400" dirty="0"/>
              <a:t>偏差応力の評価を各エッジで行う．</a:t>
            </a:r>
            <a:r>
              <a:rPr lang="en-US" altLang="ja-JP" sz="2400" u="sng" dirty="0"/>
              <a:t>ES-FEM</a:t>
            </a:r>
            <a:r>
              <a:rPr lang="en-US" altLang="ja-JP" sz="2400" u="sng" baseline="30000" dirty="0"/>
              <a:t>-1</a:t>
            </a:r>
            <a:r>
              <a:rPr lang="ja-JP" altLang="en-US" sz="2400" u="sng" dirty="0"/>
              <a:t>は</a:t>
            </a:r>
            <a:r>
              <a:rPr lang="ja-JP" altLang="en-US" sz="2400" u="sng" dirty="0" err="1"/>
              <a:t>無し</a:t>
            </a:r>
            <a:r>
              <a:rPr lang="ja-JP" altLang="en-US" sz="2400" u="sng" dirty="0"/>
              <a:t>．</a:t>
            </a:r>
            <a:endParaRPr lang="en-US" altLang="ja-JP" sz="2400" u="sng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70771" y="4329100"/>
            <a:ext cx="16273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8</a:t>
            </a:r>
            <a:r>
              <a:rPr lang="ja-JP" altLang="en-US" dirty="0"/>
              <a:t>サブ要素から</a:t>
            </a:r>
            <a:br>
              <a:rPr kumimoji="1" lang="en-US" altLang="ja-JP" dirty="0"/>
            </a:br>
            <a:r>
              <a:rPr kumimoji="1" lang="en-US" altLang="ja-JP" dirty="0"/>
              <a:t>25</a:t>
            </a:r>
            <a:r>
              <a:rPr kumimoji="1" lang="ja-JP" altLang="en-US" dirty="0"/>
              <a:t>エッジへ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51" y="935158"/>
            <a:ext cx="4627086" cy="40060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2A0623-AD17-47B7-A750-F2D5669FDA1F}"/>
              </a:ext>
            </a:extLst>
          </p:cNvPr>
          <p:cNvSpPr txBox="1"/>
          <p:nvPr/>
        </p:nvSpPr>
        <p:spPr>
          <a:xfrm>
            <a:off x="75990" y="782934"/>
            <a:ext cx="232467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サブ要素そのままだと</a:t>
            </a:r>
            <a:endParaRPr kumimoji="1" lang="en-US" altLang="ja-JP" dirty="0"/>
          </a:p>
          <a:p>
            <a:r>
              <a:rPr lang="ja-JP" altLang="en-US" dirty="0"/>
              <a:t>ロッキングが発生する</a:t>
            </a:r>
            <a:br>
              <a:rPr lang="en-US" altLang="ja-JP" dirty="0"/>
            </a:br>
            <a:r>
              <a:rPr lang="ja-JP" altLang="en-US" dirty="0" err="1"/>
              <a:t>ので</a:t>
            </a:r>
            <a:r>
              <a:rPr lang="ja-JP" altLang="en-US" dirty="0"/>
              <a:t>平滑化が必要．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5549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(3) </a:t>
            </a:r>
            <a:r>
              <a:rPr kumimoji="1" lang="ja-JP" altLang="en-US" dirty="0"/>
              <a:t>要素内歪み平滑（体積歪み成分）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ja-JP" altLang="en-US" sz="2400" dirty="0"/>
              <a:t>全サブ要素の体積歪みの平均を要素全体の体積歪みとする（８節点六面体</a:t>
            </a:r>
            <a:r>
              <a:rPr lang="en-US" altLang="ja-JP" sz="2400" dirty="0"/>
              <a:t>SRI</a:t>
            </a:r>
            <a:r>
              <a:rPr lang="ja-JP" altLang="en-US" sz="2400" dirty="0"/>
              <a:t>要素と同じ発想）．</a:t>
            </a:r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990" y="782934"/>
            <a:ext cx="266451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体積歪みの空間次数は</a:t>
            </a:r>
            <a:br>
              <a:rPr kumimoji="1" lang="en-US" altLang="ja-JP" dirty="0"/>
            </a:br>
            <a:r>
              <a:rPr lang="ja-JP" altLang="en-US" dirty="0"/>
              <a:t>偏差歪み</a:t>
            </a:r>
            <a:r>
              <a:rPr kumimoji="1" lang="ja-JP" altLang="en-US" dirty="0"/>
              <a:t>より落とさないと</a:t>
            </a:r>
            <a:br>
              <a:rPr kumimoji="1" lang="en-US" altLang="ja-JP" dirty="0"/>
            </a:br>
            <a:r>
              <a:rPr kumimoji="1" lang="ja-JP" altLang="en-US" dirty="0"/>
              <a:t>体積</a:t>
            </a:r>
            <a:r>
              <a:rPr lang="ja-JP" altLang="en-US" dirty="0"/>
              <a:t>ロッキングが生じる．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B02FBC-8298-4B1E-9F4B-2E313D8C5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35158"/>
            <a:ext cx="4627086" cy="40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(4) </a:t>
            </a:r>
            <a:r>
              <a:rPr lang="ja-JP" altLang="en-US" dirty="0"/>
              <a:t>選択的低減積分</a:t>
            </a:r>
            <a:r>
              <a:rPr lang="en-US" altLang="ja-JP" dirty="0"/>
              <a:t>(SRI)</a:t>
            </a:r>
            <a:r>
              <a:rPr lang="ja-JP" altLang="en-US" dirty="0"/>
              <a:t>で合算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kumimoji="1" lang="en-US" altLang="ja-JP" sz="2400" dirty="0"/>
              </a:p>
              <a:p>
                <a:r>
                  <a:rPr lang="ja-JP" altLang="en-US" sz="2400" dirty="0">
                    <a:solidFill>
                      <a:srgbClr val="FF00FF"/>
                    </a:solidFill>
                  </a:rPr>
                  <a:t>選択的低減積分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(SRI)</a:t>
                </a:r>
                <a:r>
                  <a:rPr lang="ja-JP" altLang="en-US" sz="2400" dirty="0"/>
                  <a:t>を適用し，偏差成分と体積成分を合算した内力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ja-JP" altLang="en-US" sz="2400" dirty="0"/>
                  <a:t>および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:r>
                  <a:rPr lang="ja-JP" altLang="en-US" sz="2400" dirty="0"/>
                  <a:t>を計算する．</a:t>
                </a:r>
                <a:br>
                  <a:rPr lang="en-US" altLang="ja-JP" sz="2400" dirty="0"/>
                </a:b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9572" y="80302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偏差成分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9572" y="309889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体積成分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670976" y="3045769"/>
            <a:ext cx="1214980" cy="9220"/>
          </a:xfrm>
          <a:prstGeom prst="straightConnector1">
            <a:avLst/>
          </a:prstGeom>
          <a:ln w="152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 rot="7724393">
            <a:off x="3578361" y="3538318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836982" y="2551261"/>
                <a:ext cx="2155398" cy="1007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ja-JP" altLang="en-US" sz="2800" dirty="0"/>
                  <a:t>内力</a:t>
                </a:r>
                <a:r>
                  <a:rPr kumimoji="1" lang="en-US" altLang="ja-JP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endParaRPr kumimoji="1" lang="en-US" altLang="ja-JP" sz="2800" b="0" dirty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kumimoji="1" lang="ja-JP" altLang="en-US" sz="2800" dirty="0"/>
                  <a:t>剛性</a:t>
                </a:r>
                <a:r>
                  <a:rPr kumimoji="1"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800" dirty="0"/>
                  <a:t> 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982" y="2551261"/>
                <a:ext cx="2155398" cy="1007455"/>
              </a:xfrm>
              <a:prstGeom prst="rect">
                <a:avLst/>
              </a:prstGeom>
              <a:blipFill>
                <a:blip r:embed="rId3"/>
                <a:stretch>
                  <a:fillRect l="-5099" t="-6667" b="-1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 rot="13731444">
            <a:off x="3578360" y="2402985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7E0CC96-6BFE-408D-ADD6-E13952A69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679539"/>
            <a:ext cx="2700300" cy="233784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7CF3DB3-3AB3-4680-891B-846AC1204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" y="2963358"/>
            <a:ext cx="2700301" cy="23378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254F21-179B-4A16-89BD-86522788A10B}"/>
              </a:ext>
            </a:extLst>
          </p:cNvPr>
          <p:cNvSpPr txBox="1"/>
          <p:nvPr/>
        </p:nvSpPr>
        <p:spPr>
          <a:xfrm>
            <a:off x="3998999" y="2845714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SRI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5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86B636-9F1F-4B04-828E-F8D3A613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去年までとの定式化の違い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08D538-C80E-4D6F-85F1-E0795EBBD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要素中心に追加していた</a:t>
            </a:r>
            <a:r>
              <a:rPr lang="ja-JP" altLang="en-US" dirty="0">
                <a:solidFill>
                  <a:srgbClr val="FF0000"/>
                </a:solidFill>
              </a:rPr>
              <a:t>ダミー節点を無くした</a:t>
            </a:r>
            <a:r>
              <a:rPr lang="ja-JP" altLang="en-US" dirty="0"/>
              <a:t>．</a:t>
            </a:r>
            <a:endParaRPr lang="en-US" altLang="ja-JP" dirty="0"/>
          </a:p>
          <a:p>
            <a:pPr lvl="1"/>
            <a:r>
              <a:rPr lang="ja-JP" altLang="en-US" dirty="0"/>
              <a:t>サブ要素数およびエッジ数が減少．</a:t>
            </a:r>
            <a:endParaRPr lang="en-US" altLang="ja-JP" dirty="0"/>
          </a:p>
          <a:p>
            <a:pPr lvl="1"/>
            <a:r>
              <a:rPr lang="ja-JP" altLang="en-US" u="sng" dirty="0"/>
              <a:t>要素が非対称に．</a:t>
            </a:r>
            <a:endParaRPr lang="en-US" altLang="ja-JP" u="sng" dirty="0"/>
          </a:p>
          <a:p>
            <a:pPr lvl="1"/>
            <a:endParaRPr lang="en-US" altLang="ja-JP" sz="1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ES-FEM</a:t>
            </a:r>
            <a:r>
              <a:rPr kumimoji="1" lang="ja-JP" altLang="en-US" dirty="0"/>
              <a:t>の後に行っていた</a:t>
            </a:r>
            <a:r>
              <a:rPr kumimoji="1" lang="en-US" altLang="ja-JP" dirty="0">
                <a:solidFill>
                  <a:srgbClr val="FF0000"/>
                </a:solidFill>
              </a:rPr>
              <a:t>ES-FEM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-1</a:t>
            </a:r>
            <a:r>
              <a:rPr lang="en-US" altLang="ja-JP" baseline="30000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を無くした</a:t>
            </a:r>
            <a:r>
              <a:rPr kumimoji="1" lang="ja-JP" altLang="en-US" dirty="0"/>
              <a:t>．</a:t>
            </a:r>
            <a:r>
              <a:rPr kumimoji="1" lang="en-US" altLang="ja-JP" dirty="0"/>
              <a:t> </a:t>
            </a:r>
          </a:p>
          <a:p>
            <a:pPr lvl="1"/>
            <a:r>
              <a:rPr lang="ja-JP" altLang="en-US" dirty="0"/>
              <a:t>偏差</a:t>
            </a:r>
            <a:r>
              <a:rPr kumimoji="1" lang="ja-JP" altLang="en-US" dirty="0"/>
              <a:t>歪み・偏差応力の評価点がエッジに．</a:t>
            </a:r>
            <a:endParaRPr kumimoji="1" lang="en-US" altLang="ja-JP" dirty="0"/>
          </a:p>
          <a:p>
            <a:pPr lvl="1"/>
            <a:r>
              <a:rPr lang="ja-JP" altLang="en-US" u="sng" dirty="0"/>
              <a:t>輪郭エッジには歪み平滑化がかからなくなった．</a:t>
            </a:r>
            <a:endParaRPr lang="en-US" altLang="ja-JP" u="sng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/>
          </a:p>
          <a:p>
            <a:pPr marL="0" indent="0" algn="ctr">
              <a:buNone/>
            </a:pPr>
            <a:r>
              <a:rPr lang="en-US" altLang="ja-JP" sz="2400" dirty="0"/>
              <a:t>Its reason has not revealed yet.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4E8082-B086-4B77-B50B-CFD7BF84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42A7637-E360-483A-BD6B-DEE4AFA60EBC}"/>
              </a:ext>
            </a:extLst>
          </p:cNvPr>
          <p:cNvSpPr/>
          <p:nvPr/>
        </p:nvSpPr>
        <p:spPr>
          <a:xfrm>
            <a:off x="768022" y="3825044"/>
            <a:ext cx="7596843" cy="2301057"/>
          </a:xfrm>
          <a:prstGeom prst="roundRect">
            <a:avLst>
              <a:gd name="adj" fmla="val 144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</a:rPr>
              <a:t>要素の対称性が無くなることや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輪郭エッジの歪み平滑が無くなることは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直感的には改悪だと思われる．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しかし，実装してみると新定式化の方が高性能．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ja-JP" altLang="en-US" sz="2800" dirty="0">
                <a:solidFill>
                  <a:schemeClr val="tx1"/>
                </a:solidFill>
              </a:rPr>
              <a:t>原因究明は今後の課題．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35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解析例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/>
              </a:p>
              <a:p>
                <a:r>
                  <a:rPr lang="en-US" altLang="ja-JP" sz="2800" dirty="0"/>
                  <a:t>Enforce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axial displacement </a:t>
                </a:r>
                <a:r>
                  <a:rPr lang="en-US" altLang="ja-JP" sz="2800" dirty="0"/>
                  <a:t>on the top face.</a:t>
                </a: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/>
                  <a:t>．</a:t>
                </a:r>
                <a:endParaRPr lang="en-US" altLang="ja-JP" sz="2800" dirty="0"/>
              </a:p>
              <a:p>
                <a:r>
                  <a:rPr lang="en-US" altLang="ja-JP" sz="2800" dirty="0"/>
                  <a:t>Compare results with ABAQUS T10 hybrid elements </a:t>
                </a:r>
                <a:br>
                  <a:rPr lang="en-US" altLang="ja-JP" sz="2800" dirty="0"/>
                </a:br>
                <a:r>
                  <a:rPr lang="en-US" altLang="ja-JP" sz="2400" dirty="0"/>
                  <a:t>(C3D10H, C3D10MH, C3D10HS) </a:t>
                </a:r>
                <a:r>
                  <a:rPr lang="en-US" altLang="ja-JP" sz="2800" dirty="0"/>
                  <a:t>using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878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24%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32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Unnaturally</a:t>
            </a:r>
            <a:br>
              <a:rPr lang="en-US" altLang="ja-JP" sz="2000" dirty="0"/>
            </a:br>
            <a:r>
              <a:rPr lang="en-US" altLang="ja-JP" sz="2000" dirty="0"/>
              <a:t>oscillating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  <a:br>
              <a:rPr lang="en-US" altLang="ja-JP" sz="2000" dirty="0"/>
            </a:br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0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を高精度かつ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0000"/>
                </a:solidFill>
              </a:rPr>
              <a:t>ロバストに解きたい．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複雑形状</a:t>
            </a:r>
            <a:r>
              <a:rPr lang="ja-JP" altLang="en-US" sz="2800" dirty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で解きたい．</a:t>
            </a:r>
            <a:endParaRPr lang="en-US" altLang="ja-JP" sz="2800" dirty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u="sng" dirty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も扱いたい．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Selective</a:t>
            </a:r>
            <a:b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934" y="3002923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43%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7" name="cylinder2-c36-m">
            <a:hlinkClick r:id="" action="ppaction://media"/>
            <a:extLst>
              <a:ext uri="{FF2B5EF4-FFF2-40B4-BE49-F238E27FC236}">
                <a16:creationId xmlns:a16="http://schemas.microsoft.com/office/drawing/2014/main" id="{39CD9716-E5D8-4D3B-A494-EE0656C75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657225"/>
            <a:ext cx="6019448" cy="5740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18138" y="657224"/>
            <a:ext cx="1938307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Smooth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</a:p>
          <a:p>
            <a:pPr algn="ctr"/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except 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F3BB38-9D82-400F-8B5E-DB22CE5B99AB}"/>
              </a:ext>
            </a:extLst>
          </p:cNvPr>
          <p:cNvSpPr txBox="1"/>
          <p:nvPr/>
        </p:nvSpPr>
        <p:spPr>
          <a:xfrm>
            <a:off x="176320" y="4303856"/>
            <a:ext cx="1552028" cy="193899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robust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4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New 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1277488"/>
            <a:ext cx="2396109" cy="30114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3277413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1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72"/>
            <a:ext cx="2396109" cy="3011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916067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nodal reaction force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1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New 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8742" y="5228802"/>
            <a:ext cx="48926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ABAQUS C3D10H and C3D10HS </a:t>
            </a:r>
            <a:br>
              <a:rPr kumimoji="1" lang="en-US" altLang="ja-JP" sz="2400" dirty="0"/>
            </a:br>
            <a:r>
              <a:rPr kumimoji="1" lang="en-US" altLang="ja-JP" sz="2400" dirty="0"/>
              <a:t>suffer from nodal force oscillation.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08820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6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b="0" dirty="0"/>
              </a:p>
              <a:p>
                <a:r>
                  <a:rPr lang="en-US" altLang="ja-JP" sz="2800" b="0" dirty="0" err="1"/>
                  <a:t>Arruda</a:t>
                </a:r>
                <a:r>
                  <a:rPr lang="en-US" altLang="ja-JP" sz="2800" b="0" dirty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/>
                  <a:t>yperelastic</a:t>
                </a:r>
                <a:r>
                  <a:rPr lang="en-US" altLang="ja-JP" sz="2800" b="0" dirty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/>
                  <a:t>aterial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en-US" altLang="ja-JP" sz="2800" dirty="0"/>
                  <a:t>).</a:t>
                </a:r>
              </a:p>
              <a:p>
                <a:r>
                  <a:rPr lang="en-US" altLang="ja-JP" sz="2800" dirty="0"/>
                  <a:t>Applying pressure on ¼ of the top face.</a:t>
                </a:r>
              </a:p>
              <a:p>
                <a:r>
                  <a:rPr lang="en-US" altLang="ja-JP" sz="2800" dirty="0"/>
                  <a:t>Compared to 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ABAQUS C3D10MH </a:t>
                </a:r>
                <a:r>
                  <a:rPr lang="en-US" altLang="ja-JP" sz="2800" dirty="0"/>
                  <a:t>with the same unstructured T10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643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35496" y="316942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0.71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7" name="block-10mh-p">
            <a:hlinkClick r:id="" action="ppaction://media"/>
            <a:extLst>
              <a:ext uri="{FF2B5EF4-FFF2-40B4-BE49-F238E27FC236}">
                <a16:creationId xmlns:a16="http://schemas.microsoft.com/office/drawing/2014/main" id="{6878317D-A500-4A38-B00A-DB0E00A44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692" y="667098"/>
            <a:ext cx="6704484" cy="5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Selective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96972" y="282564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1.35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FD8E1-DF7D-432F-914F-697BF7A12C46}"/>
              </a:ext>
            </a:extLst>
          </p:cNvPr>
          <p:cNvSpPr txBox="1"/>
          <p:nvPr/>
        </p:nvSpPr>
        <p:spPr>
          <a:xfrm>
            <a:off x="176320" y="4303856"/>
            <a:ext cx="1552028" cy="193899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robust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pic>
        <p:nvPicPr>
          <p:cNvPr id="7" name="block-v36-p">
            <a:hlinkClick r:id="" action="ppaction://media"/>
            <a:extLst>
              <a:ext uri="{FF2B5EF4-FFF2-40B4-BE49-F238E27FC236}">
                <a16:creationId xmlns:a16="http://schemas.microsoft.com/office/drawing/2014/main" id="{0F64EA35-B105-431F-B34E-8B036435C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284" y="657224"/>
            <a:ext cx="6736224" cy="56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2D67D3-7869-4E93-81C0-A2442715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E8C734-14A0-4CFF-A4EF-BE952F2E7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dist.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0.7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pressre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400" dirty="0"/>
              <a:t>              </a:t>
            </a:r>
            <a:r>
              <a:rPr kumimoji="1" lang="en-US" altLang="ja-JP" sz="2400" dirty="0">
                <a:solidFill>
                  <a:srgbClr val="FF9900"/>
                </a:solidFill>
              </a:rPr>
              <a:t>ABAQUS C3D10MH</a:t>
            </a:r>
            <a:r>
              <a:rPr kumimoji="1" lang="en-US" altLang="ja-JP" sz="2400" dirty="0"/>
              <a:t>                      </a:t>
            </a:r>
            <a:r>
              <a:rPr kumimoji="1" lang="en-US" altLang="ja-JP" sz="2400" dirty="0">
                <a:solidFill>
                  <a:srgbClr val="FF0000"/>
                </a:solidFill>
              </a:rPr>
              <a:t>New SelectiveCS-FEM-T10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A76B3F-B641-4BF4-BFC6-3314C4FB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3035C5B-2318-4D9E-AFED-5167DC2EFBDA}"/>
              </a:ext>
            </a:extLst>
          </p:cNvPr>
          <p:cNvSpPr/>
          <p:nvPr/>
        </p:nvSpPr>
        <p:spPr>
          <a:xfrm>
            <a:off x="159812" y="5290583"/>
            <a:ext cx="8813264" cy="9329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</a:rPr>
              <a:t>Less smoothed Mises stress is observed in New SelectiveCS-FEM-T10.</a:t>
            </a:r>
            <a:br>
              <a:rPr lang="en-US" altLang="ja-JP" sz="2400" dirty="0">
                <a:solidFill>
                  <a:srgbClr val="0000CC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Further improvement is still required.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6312090-6E85-4A78-8011-374B6606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87" y="972108"/>
            <a:ext cx="4650609" cy="39330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47BADA4-F590-4E56-B175-0F730B870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" y="1093104"/>
            <a:ext cx="4492785" cy="38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3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2948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SelectiveCS-FEM-T10</a:t>
            </a:r>
            <a:r>
              <a:rPr lang="ja-JP" altLang="en-US" dirty="0"/>
              <a:t>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利点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高精度</a:t>
            </a:r>
            <a:r>
              <a:rPr lang="en-US" altLang="ja-JP" sz="2400" dirty="0"/>
              <a:t> </a:t>
            </a:r>
            <a:r>
              <a:rPr lang="en-US" altLang="ja-JP" sz="2000" dirty="0"/>
              <a:t>(</a:t>
            </a:r>
            <a:r>
              <a:rPr lang="ja-JP" altLang="en-US" sz="2000" dirty="0"/>
              <a:t>ロッキング・圧力チェッカーボード・反力振動無し）</a:t>
            </a:r>
            <a:endParaRPr lang="en-US" altLang="ja-JP" sz="2000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ja-JP" altLang="en-US" dirty="0"/>
              <a:t>ロバスト（超大変形でも長持ち）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ja-JP" altLang="en-US" sz="2400" dirty="0"/>
              <a:t>追加自由度無し（静的縮約が不要）</a:t>
            </a:r>
            <a:endParaRPr lang="en-US" altLang="ja-JP" sz="2400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ja-JP" altLang="en-US" sz="2400" dirty="0"/>
              <a:t>標準的な</a:t>
            </a:r>
            <a:r>
              <a:rPr lang="en-US" altLang="ja-JP" sz="2400" dirty="0"/>
              <a:t>T10</a:t>
            </a:r>
            <a:r>
              <a:rPr lang="ja-JP" altLang="en-US" sz="2400" dirty="0"/>
              <a:t>要素とメモリ消費や計算時間が同じ</a:t>
            </a:r>
            <a:endParaRPr lang="en-US" altLang="ja-JP" sz="2400" dirty="0"/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</a:t>
            </a:r>
            <a:r>
              <a:rPr lang="ja-JP" altLang="en-US" dirty="0"/>
              <a:t>商用有限要素解析コードに実装可能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欠点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  ✗ </a:t>
            </a:r>
            <a:r>
              <a:rPr lang="ja-JP" altLang="en-US" sz="2400" dirty="0"/>
              <a:t>もはや</a:t>
            </a:r>
            <a:r>
              <a:rPr lang="en-US" altLang="ja-JP" sz="2400" dirty="0"/>
              <a:t>T4</a:t>
            </a:r>
            <a:r>
              <a:rPr lang="ja-JP" altLang="en-US" sz="2400" dirty="0"/>
              <a:t>要素ではない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ja-JP" altLang="en-US" sz="2400" b="1" dirty="0">
                <a:solidFill>
                  <a:srgbClr val="FF0000"/>
                </a:solidFill>
              </a:rPr>
              <a:t>    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/>
              <a:t>超大変形時に</a:t>
            </a:r>
            <a:r>
              <a:rPr lang="en-US" altLang="ja-JP" sz="2400" dirty="0"/>
              <a:t>Mises</a:t>
            </a:r>
            <a:r>
              <a:rPr lang="ja-JP" altLang="en-US" sz="2400" dirty="0"/>
              <a:t>応力の振動がみられる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Clr>
                <a:srgbClr val="0000CC"/>
              </a:buClr>
              <a:buNone/>
            </a:pPr>
            <a:r>
              <a:rPr lang="ja-JP" altLang="en-US" sz="2400" dirty="0">
                <a:solidFill>
                  <a:srgbClr val="008000"/>
                </a:solidFill>
              </a:rPr>
              <a:t>皆様がお持ちの</a:t>
            </a:r>
            <a:r>
              <a:rPr lang="en-US" altLang="ja-JP" sz="2400" dirty="0">
                <a:solidFill>
                  <a:srgbClr val="008000"/>
                </a:solidFill>
              </a:rPr>
              <a:t>FE</a:t>
            </a:r>
            <a:r>
              <a:rPr lang="ja-JP" altLang="en-US" sz="2400" dirty="0">
                <a:solidFill>
                  <a:srgbClr val="008000"/>
                </a:solidFill>
              </a:rPr>
              <a:t>コードへの実装を是非ご検討ください．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ja-JP" altLang="en-US" sz="2400" dirty="0">
                <a:solidFill>
                  <a:srgbClr val="008000"/>
                </a:solidFill>
              </a:rPr>
              <a:t>コーディングは簡単・コストは従来通り・精度と耐久性良し</a:t>
            </a:r>
            <a:r>
              <a:rPr lang="en-US" altLang="ja-JP" sz="2400" dirty="0">
                <a:solidFill>
                  <a:srgbClr val="008000"/>
                </a:solidFill>
              </a:rPr>
              <a:t>!!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3598" y="5841268"/>
            <a:ext cx="414568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j-lt"/>
              </a:rPr>
              <a:t>ご清聴ありがとう御座いました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3E05FF-F656-47C1-B6A0-9B5B9380F0F8}"/>
              </a:ext>
            </a:extLst>
          </p:cNvPr>
          <p:cNvSpPr txBox="1"/>
          <p:nvPr/>
        </p:nvSpPr>
        <p:spPr>
          <a:xfrm>
            <a:off x="5700580" y="3176972"/>
            <a:ext cx="319189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00CC"/>
                </a:solidFill>
              </a:rPr>
              <a:t>極めて実用に近い！！</a:t>
            </a: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/>
              <a:t>既存手法の問題点（</a:t>
            </a:r>
            <a:r>
              <a:rPr kumimoji="1" lang="en-US" altLang="ja-JP" sz="3600" dirty="0"/>
              <a:t>ABAQUS</a:t>
            </a:r>
            <a:r>
              <a:rPr kumimoji="1" lang="ja-JP" altLang="en-US" sz="3600" dirty="0"/>
              <a:t>の要素）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kumimoji="1" lang="ja-JP" altLang="en-US" sz="2800" dirty="0"/>
                  <a:t>材料</a:t>
                </a:r>
                <a:r>
                  <a:rPr kumimoji="1" lang="en-US" altLang="ja-JP" sz="2800" dirty="0"/>
                  <a:t>: neo-</a:t>
                </a:r>
                <a:r>
                  <a:rPr kumimoji="1" lang="en-US" altLang="ja-JP" sz="2800" dirty="0" err="1"/>
                  <a:t>Hookean</a:t>
                </a:r>
                <a:r>
                  <a:rPr kumimoji="1"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せん断／コーナーロッキングあり．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/>
              <a:t>四面体</a:t>
            </a:r>
            <a:r>
              <a:rPr kumimoji="1" lang="en-US" altLang="ja-JP" sz="2000" b="1" u="sng" dirty="0"/>
              <a:t>2</a:t>
            </a:r>
            <a:r>
              <a:rPr kumimoji="1" lang="ja-JP" altLang="en-US" sz="2000" b="1" u="sng" dirty="0"/>
              <a:t>次修正ハイブリッド要素</a:t>
            </a:r>
            <a:r>
              <a:rPr kumimoji="1" lang="en-US" altLang="ja-JP" sz="2000" b="1" u="sng" dirty="0"/>
              <a:t>(C3D10MH)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/>
              <a:t>内挿の精度低下あり．</a:t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節点数は</a:t>
            </a:r>
            <a:br>
              <a:rPr kumimoji="1" lang="en-US" altLang="ja-JP" dirty="0"/>
            </a:br>
            <a:r>
              <a:rPr kumimoji="1" lang="ja-JP" altLang="en-US" dirty="0"/>
              <a:t>ほぼ同じ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21500" dirty="0"/>
              <a:t>付録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1731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Bending of </a:t>
            </a:r>
            <a:r>
              <a:rPr kumimoji="1" lang="en-US" altLang="ja-JP" sz="3600" dirty="0" err="1"/>
              <a:t>Hyperelastic</a:t>
            </a:r>
            <a:r>
              <a:rPr kumimoji="1" lang="en-US" altLang="ja-JP" sz="3600" dirty="0"/>
              <a:t> Cantilever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</a:p>
              <a:p>
                <a:r>
                  <a:rPr lang="en-US" altLang="ja-JP" sz="2800" dirty="0"/>
                  <a:t>Initial 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en-US" altLang="ja-JP" sz="2800" dirty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/>
                  <a:t>Compared to </a:t>
                </a:r>
                <a:r>
                  <a:rPr kumimoji="1" lang="en-US" altLang="ja-JP" sz="2800" dirty="0">
                    <a:solidFill>
                      <a:srgbClr val="FF9900"/>
                    </a:solidFill>
                  </a:rPr>
                  <a:t>ABAQUS C3D10MH</a:t>
                </a:r>
                <a:r>
                  <a:rPr kumimoji="1" lang="en-US" altLang="ja-JP" sz="2800" dirty="0"/>
                  <a:t> (modified hybrid T10 element) with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5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Bending of </a:t>
            </a:r>
            <a:r>
              <a:rPr lang="en-US" altLang="ja-JP" dirty="0" err="1"/>
              <a:t>Hyperelastic</a:t>
            </a:r>
            <a:r>
              <a:rPr lang="en-US" altLang="ja-JP" dirty="0"/>
              <a:t> Cantilever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deflection disp.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FAF60F-ADA2-4E27-A709-373EBA38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94090"/>
            <a:ext cx="3897630" cy="44805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A17B50-BEFB-4F2C-95EE-C3565050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8" y="1012955"/>
            <a:ext cx="3805904" cy="4468273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988C8E9-599A-440F-A748-C400330666A4}"/>
              </a:ext>
            </a:extLst>
          </p:cNvPr>
          <p:cNvSpPr/>
          <p:nvPr/>
        </p:nvSpPr>
        <p:spPr>
          <a:xfrm>
            <a:off x="984046" y="5632110"/>
            <a:ext cx="7164796" cy="56919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No volumetric </a:t>
            </a:r>
            <a:r>
              <a:rPr lang="en-US" altLang="ja-JP" sz="2800" dirty="0">
                <a:solidFill>
                  <a:schemeClr val="tx1"/>
                </a:solidFill>
              </a:rPr>
              <a:t>l</a:t>
            </a:r>
            <a:r>
              <a:rPr kumimoji="1" lang="en-US" altLang="ja-JP" sz="2800" dirty="0">
                <a:solidFill>
                  <a:schemeClr val="tx1"/>
                </a:solidFill>
              </a:rPr>
              <a:t>ocking is observed.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59D511-B4D7-439C-A131-6C210375C464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EDCD8A-DAC6-4ECD-B1F0-5E181CF6A9C7}"/>
              </a:ext>
            </a:extLst>
          </p:cNvPr>
          <p:cNvSpPr txBox="1"/>
          <p:nvPr/>
        </p:nvSpPr>
        <p:spPr>
          <a:xfrm>
            <a:off x="5508104" y="3681028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69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Bending of </a:t>
            </a:r>
            <a:r>
              <a:rPr lang="en-US" altLang="ja-JP" dirty="0" err="1"/>
              <a:t>Hyperelastic</a:t>
            </a:r>
            <a:r>
              <a:rPr lang="en-US" altLang="ja-JP" dirty="0"/>
              <a:t> Cantilever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pressure dist.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FFC9B8-6DD6-4E4F-9C06-01F05A295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8" y="1040993"/>
            <a:ext cx="3805904" cy="44682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3960F1-4939-4833-A139-7762AE1B8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6732"/>
            <a:ext cx="3897630" cy="448056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48B11A5-DF8C-4834-9894-C879D6A96782}"/>
              </a:ext>
            </a:extLst>
          </p:cNvPr>
          <p:cNvSpPr/>
          <p:nvPr/>
        </p:nvSpPr>
        <p:spPr>
          <a:xfrm>
            <a:off x="984046" y="5481228"/>
            <a:ext cx="7164796" cy="88835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Almost the same pressure distributions</a:t>
            </a:r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>
                <a:solidFill>
                  <a:schemeClr val="tx1"/>
                </a:solidFill>
              </a:rPr>
              <a:t>with no checkerboarding.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189A3-90EA-4BF8-9FDC-DC1CA022A128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76DEC4-D660-4E1B-A90F-A44B9A120A73}"/>
              </a:ext>
            </a:extLst>
          </p:cNvPr>
          <p:cNvSpPr txBox="1"/>
          <p:nvPr/>
        </p:nvSpPr>
        <p:spPr>
          <a:xfrm>
            <a:off x="5508104" y="3681028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4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/>
              <a:t>我々の従来手法（平滑化有限要素法）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lang="ja-JP" altLang="en-US" sz="2800" dirty="0"/>
                  <a:t>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494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1023218"/>
            <a:ext cx="4276128" cy="395395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38109" y="4905164"/>
            <a:ext cx="398987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計算時間，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との親和性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824" y="1023218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C3D4H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pic>
        <p:nvPicPr>
          <p:cNvPr id="5" name="output">
            <a:hlinkClick r:id="" action="ppaction://media"/>
            <a:extLst>
              <a:ext uri="{FF2B5EF4-FFF2-40B4-BE49-F238E27FC236}">
                <a16:creationId xmlns:a16="http://schemas.microsoft.com/office/drawing/2014/main" id="{C3C5F3EE-9714-4E9C-9DCA-120022A81C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60032" y="1023218"/>
            <a:ext cx="3791952" cy="395395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4644008" y="4905164"/>
            <a:ext cx="4453142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去年までの</a:t>
            </a:r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圧力振動はある程度小さい．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コーナーロッキングもある程度小さい．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計算時間，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との親和性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439644-5D58-428A-9EA8-5A39419BA9AB}"/>
              </a:ext>
            </a:extLst>
          </p:cNvPr>
          <p:cNvSpPr txBox="1"/>
          <p:nvPr/>
        </p:nvSpPr>
        <p:spPr>
          <a:xfrm>
            <a:off x="4527648" y="1023218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C3D10MH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3EE499-DF50-429B-9331-9384A947ED38}"/>
              </a:ext>
            </a:extLst>
          </p:cNvPr>
          <p:cNvSpPr txBox="1"/>
          <p:nvPr/>
        </p:nvSpPr>
        <p:spPr>
          <a:xfrm>
            <a:off x="8682335" y="3000195"/>
            <a:ext cx="461665" cy="27693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こちらの方が筋が良さそう</a:t>
            </a:r>
          </a:p>
        </p:txBody>
      </p:sp>
    </p:spTree>
    <p:extLst>
      <p:ext uri="{BB962C8B-B14F-4D97-AF65-F5344CB8AC3E}">
        <p14:creationId xmlns:p14="http://schemas.microsoft.com/office/powerpoint/2010/main" val="3643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190345"/>
            <a:ext cx="8730970" cy="2014991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10</a:t>
            </a:r>
            <a:r>
              <a:rPr lang="ja-JP" altLang="en-US" sz="3200" dirty="0">
                <a:solidFill>
                  <a:schemeClr val="tx1"/>
                </a:solidFill>
              </a:rPr>
              <a:t>節点四面体を用いた</a:t>
            </a:r>
            <a:r>
              <a:rPr lang="en-US" altLang="ja-JP" sz="3200" dirty="0">
                <a:solidFill>
                  <a:schemeClr val="tx1"/>
                </a:solidFill>
              </a:rPr>
              <a:t>S-FEM</a:t>
            </a:r>
            <a:r>
              <a:rPr lang="ja-JP" altLang="en-US" sz="3200" dirty="0">
                <a:solidFill>
                  <a:schemeClr val="tx1"/>
                </a:solidFill>
              </a:rPr>
              <a:t>定式化群</a:t>
            </a:r>
            <a:br>
              <a:rPr lang="en-US" altLang="ja-JP" sz="3200" dirty="0">
                <a:solidFill>
                  <a:schemeClr val="tx1"/>
                </a:solidFill>
              </a:rPr>
            </a:br>
            <a:r>
              <a:rPr lang="ja-JP" altLang="en-US" sz="3200" dirty="0">
                <a:solidFill>
                  <a:schemeClr val="tx1"/>
                </a:solidFill>
              </a:rPr>
              <a:t>「</a:t>
            </a:r>
            <a:r>
              <a:rPr lang="en-US" altLang="ja-JP" sz="3200" dirty="0">
                <a:solidFill>
                  <a:srgbClr val="7030A0"/>
                </a:solidFill>
              </a:rPr>
              <a:t>SelectiveCS-FEM-T10s</a:t>
            </a:r>
            <a:r>
              <a:rPr lang="ja-JP" altLang="en-US" sz="3200" dirty="0">
                <a:solidFill>
                  <a:schemeClr val="tx1"/>
                </a:solidFill>
              </a:rPr>
              <a:t>」について</a:t>
            </a:r>
            <a:br>
              <a:rPr lang="en-US" altLang="ja-JP" sz="3200" dirty="0">
                <a:solidFill>
                  <a:schemeClr val="tx1"/>
                </a:solidFill>
              </a:rPr>
            </a:br>
            <a:r>
              <a:rPr lang="ja-JP" altLang="en-US" sz="3200" dirty="0">
                <a:solidFill>
                  <a:schemeClr val="tx1"/>
                </a:solidFill>
              </a:rPr>
              <a:t>最も精度と安定性に優れる定式化を探る．</a:t>
            </a:r>
            <a:endParaRPr lang="en-US" altLang="ja-JP" sz="32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44955" y="3501008"/>
            <a:ext cx="71221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発表目次</a:t>
            </a:r>
            <a:r>
              <a:rPr kumimoji="1" lang="ja-JP" altLang="en-US" sz="2800" dirty="0">
                <a:latin typeface="+mn-lt"/>
              </a:rPr>
              <a:t>：</a:t>
            </a:r>
            <a:endParaRPr kumimoji="1"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lt"/>
              </a:rPr>
              <a:t>去年までの</a:t>
            </a:r>
            <a:r>
              <a:rPr lang="en-US" altLang="ja-JP" sz="2800" dirty="0">
                <a:latin typeface="+mn-lt"/>
              </a:rPr>
              <a:t>SelectiveCS-FEM-T10</a:t>
            </a:r>
            <a:r>
              <a:rPr lang="ja-JP" altLang="en-US" sz="2800" dirty="0">
                <a:latin typeface="+mn-lt"/>
              </a:rPr>
              <a:t>定式化概要</a:t>
            </a:r>
            <a:endParaRPr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lt"/>
              </a:rPr>
              <a:t>現状最善の</a:t>
            </a:r>
            <a:r>
              <a:rPr kumimoji="1" lang="en-US" altLang="ja-JP" sz="2800" dirty="0">
                <a:latin typeface="+mn-lt"/>
              </a:rPr>
              <a:t>SelectiveCS-FEM-T10</a:t>
            </a:r>
            <a:r>
              <a:rPr kumimoji="1" lang="ja-JP" altLang="en-US" sz="2800" dirty="0">
                <a:latin typeface="+mn-lt"/>
              </a:rPr>
              <a:t>定式化概要</a:t>
            </a:r>
            <a:endParaRPr kumimoji="1"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+mn-lt"/>
              </a:rPr>
              <a:t>解析例</a:t>
            </a:r>
            <a:endParaRPr lang="en-US" altLang="ja-JP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+mn-lt"/>
              </a:rPr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去年までの</a:t>
            </a:r>
            <a:br>
              <a:rPr lang="en-US" altLang="ja-JP" dirty="0"/>
            </a:br>
            <a:r>
              <a:rPr lang="en-US" altLang="ja-JP" dirty="0"/>
              <a:t>SelectiveCS-FEM-T10</a:t>
            </a:r>
            <a:br>
              <a:rPr lang="en-US" altLang="ja-JP" dirty="0"/>
            </a:br>
            <a:r>
              <a:rPr lang="ja-JP" altLang="en-US" dirty="0"/>
              <a:t>定式化概要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ES-FEM</a:t>
            </a:r>
            <a:r>
              <a:rPr lang="ja-JP" altLang="en-US" dirty="0"/>
              <a:t>の定式化概要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各要素の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を周囲の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に要素体積を重みとして配り，</a:t>
                </a:r>
                <a:br>
                  <a:rPr lang="en-US" altLang="ja-JP" sz="2400" dirty="0"/>
                </a:b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で平均化して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の平滑化領域の量として歪み，応力，節点内力を計算する．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901" r="-3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積分点が</a:t>
            </a:r>
            <a:br>
              <a:rPr kumimoji="1" lang="en-US" altLang="ja-JP" dirty="0"/>
            </a:br>
            <a:r>
              <a:rPr kumimoji="1" lang="ja-JP" altLang="en-US" dirty="0"/>
              <a:t>各エッジ中心</a:t>
            </a:r>
            <a:r>
              <a:rPr lang="ja-JP" altLang="en-US" dirty="0"/>
              <a:t>に</a:t>
            </a:r>
            <a:br>
              <a:rPr kumimoji="1" lang="en-US" altLang="ja-JP" dirty="0"/>
            </a:br>
            <a:r>
              <a:rPr kumimoji="1" lang="ja-JP" altLang="en-US" dirty="0"/>
              <a:t>あるイメージ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480212" y="3510755"/>
            <a:ext cx="2110924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体積ロッキングや</a:t>
            </a:r>
            <a:endParaRPr lang="en-US" altLang="ja-JP" dirty="0"/>
          </a:p>
          <a:p>
            <a:pPr algn="ctr"/>
            <a:r>
              <a:rPr lang="ja-JP" altLang="en-US" dirty="0"/>
              <a:t>圧力振動を抑える</a:t>
            </a:r>
            <a:br>
              <a:rPr lang="en-US" altLang="ja-JP" dirty="0"/>
            </a:br>
            <a:r>
              <a:rPr lang="ja-JP" altLang="en-US" dirty="0"/>
              <a:t>ことは出来ないが，</a:t>
            </a:r>
            <a:endParaRPr lang="en-US" altLang="ja-JP" dirty="0"/>
          </a:p>
          <a:p>
            <a:pPr algn="ctr"/>
            <a:r>
              <a:rPr lang="ja-JP" altLang="en-US" dirty="0">
                <a:solidFill>
                  <a:srgbClr val="0000CC"/>
                </a:solidFill>
              </a:rPr>
              <a:t>四面体要素で</a:t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ja-JP" altLang="en-US" dirty="0">
                <a:solidFill>
                  <a:srgbClr val="0000CC"/>
                </a:solidFill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ja-JP" altLang="en-US" dirty="0">
                <a:solidFill>
                  <a:srgbClr val="0000CC"/>
                </a:solidFill>
              </a:rPr>
              <a:t>回避できる．</a:t>
            </a:r>
            <a:endParaRPr lang="en-US" altLang="ja-JP" dirty="0">
              <a:solidFill>
                <a:srgbClr val="0000CC"/>
              </a:solidFill>
            </a:endParaRPr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ただし，独立した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有限要素としては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使用できない．</a:t>
            </a:r>
          </a:p>
        </p:txBody>
      </p:sp>
    </p:spTree>
    <p:extLst>
      <p:ext uri="{BB962C8B-B14F-4D97-AF65-F5344CB8AC3E}">
        <p14:creationId xmlns:p14="http://schemas.microsoft.com/office/powerpoint/2010/main" val="7502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ctr"/>
            <a:r>
              <a:rPr lang="en-US" altLang="ja-JP" dirty="0"/>
              <a:t>C</a:t>
            </a:r>
            <a:r>
              <a:rPr kumimoji="1" lang="en-US" altLang="ja-JP" dirty="0"/>
              <a:t>S-FEM</a:t>
            </a:r>
            <a:r>
              <a:rPr lang="ja-JP" altLang="en-US" dirty="0"/>
              <a:t>の定式化の概要（一例）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fontAlgn="ctr" latinLnBrk="1" hangingPunct="1"/>
                <a:r>
                  <a:rPr lang="ja-JP" altLang="en-US" sz="2400" dirty="0">
                    <a:latin typeface="+mn-ea"/>
                    <a:ea typeface="+mn-ea"/>
                  </a:rPr>
                  <a:t>歪み一定でない要素にダミー節点を追加し，</a:t>
                </a:r>
                <a:r>
                  <a:rPr lang="ja-JP" altLang="en-US" sz="2400" dirty="0">
                    <a:solidFill>
                      <a:srgbClr val="008000"/>
                    </a:solidFill>
                    <a:latin typeface="+mn-ea"/>
                    <a:ea typeface="+mn-ea"/>
                  </a:rPr>
                  <a:t>サブセル</a:t>
                </a:r>
                <a:r>
                  <a:rPr lang="ja-JP" altLang="en-US" sz="2400" dirty="0">
                    <a:latin typeface="+mn-ea"/>
                    <a:ea typeface="+mn-ea"/>
                  </a:rPr>
                  <a:t>に分割する．</a:t>
                </a:r>
                <a:endParaRPr lang="en-US" altLang="ja-JP" sz="2400" dirty="0">
                  <a:latin typeface="+mn-ea"/>
                  <a:ea typeface="+mn-ea"/>
                </a:endParaRPr>
              </a:p>
              <a:p>
                <a:pPr eaLnBrk="1" fontAlgn="ctr" latinLnBrk="1" hangingPunct="1"/>
                <a:r>
                  <a:rPr lang="ja-JP" altLang="en-US" sz="2400" dirty="0">
                    <a:latin typeface="+mn-ea"/>
                    <a:ea typeface="+mn-ea"/>
                  </a:rPr>
                  <a:t>各</a:t>
                </a:r>
                <a:r>
                  <a:rPr lang="ja-JP" altLang="en-US" sz="2400" dirty="0">
                    <a:solidFill>
                      <a:srgbClr val="008000"/>
                    </a:solidFill>
                    <a:latin typeface="+mn-ea"/>
                    <a:ea typeface="+mn-ea"/>
                  </a:rPr>
                  <a:t>サブセル</a:t>
                </a:r>
                <a:r>
                  <a:rPr lang="ja-JP" altLang="en-US" sz="2400" dirty="0">
                    <a:latin typeface="+mn-ea"/>
                    <a:ea typeface="+mn-ea"/>
                  </a:rPr>
                  <a:t>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  <a:ea typeface="+mn-ea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  <a:ea typeface="+mn-ea"/>
                          </a:rPr>
                          <m:t>SubCell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  <a:ea typeface="+mn-ea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+mn-ea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ea"/>
                    <a:ea typeface="+mn-ea"/>
                  </a:rPr>
                  <a:t>を低減積分要素と同様に計算する．</a:t>
                </a:r>
                <a:endParaRPr lang="en-US" altLang="ja-JP" sz="2400" dirty="0">
                  <a:latin typeface="+mn-ea"/>
                  <a:ea typeface="+mn-ea"/>
                </a:endParaRPr>
              </a:p>
              <a:p>
                <a:pPr eaLnBrk="1" fontAlgn="ctr" latinLnBrk="1" hangingPunct="1"/>
                <a:r>
                  <a:rPr lang="ja-JP" altLang="en-US" sz="2400" dirty="0">
                    <a:solidFill>
                      <a:srgbClr val="008000"/>
                    </a:solidFill>
                    <a:latin typeface="+mn-ea"/>
                    <a:ea typeface="+mn-ea"/>
                  </a:rPr>
                  <a:t>サブセル</a:t>
                </a:r>
                <a:r>
                  <a:rPr lang="ja-JP" altLang="en-US" sz="2400" dirty="0">
                    <a:latin typeface="+mn-ea"/>
                    <a:ea typeface="+mn-ea"/>
                  </a:rPr>
                  <a:t>の平滑化領域の量として歪み，応力，節点内力を計算する．</a:t>
                </a:r>
                <a:endParaRPr lang="ja-JP" altLang="en-US" sz="2400" u="sng" dirty="0">
                  <a:latin typeface="+mn-ea"/>
                  <a:ea typeface="+mn-ea"/>
                </a:endParaRPr>
              </a:p>
              <a:p>
                <a:pPr marL="0" indent="0" algn="ctr" eaLnBrk="1" fontAlgn="ctr" latinLnBrk="1" hangingPunct="1">
                  <a:buNone/>
                </a:pPr>
                <a:endParaRPr kumimoji="1" lang="ja-JP" altLang="en-US" sz="2400" dirty="0"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584" r="-40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1114" y="2967335"/>
            <a:ext cx="197201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積分点が</a:t>
            </a:r>
            <a:br>
              <a:rPr kumimoji="1" lang="en-US" altLang="ja-JP" dirty="0"/>
            </a:br>
            <a:r>
              <a:rPr kumimoji="1" lang="ja-JP" altLang="en-US" dirty="0"/>
              <a:t>各サブセル中心</a:t>
            </a:r>
            <a:r>
              <a:rPr lang="ja-JP" altLang="en-US" dirty="0"/>
              <a:t>に</a:t>
            </a:r>
            <a:br>
              <a:rPr kumimoji="1" lang="en-US" altLang="ja-JP" dirty="0"/>
            </a:br>
            <a:r>
              <a:rPr kumimoji="1" lang="ja-JP" altLang="en-US" dirty="0"/>
              <a:t>あるイメージ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084168" y="4401108"/>
            <a:ext cx="21109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独立した要素として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使用できる点が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>
                <a:solidFill>
                  <a:srgbClr val="FF0000"/>
                </a:solidFill>
              </a:rPr>
              <a:t>最大のメリット．</a:t>
            </a:r>
            <a:br>
              <a:rPr lang="en-US" altLang="ja-JP" dirty="0"/>
            </a:br>
            <a:r>
              <a:rPr lang="en-US" altLang="ja-JP" dirty="0"/>
              <a:t>SRI</a:t>
            </a:r>
            <a:r>
              <a:rPr lang="ja-JP" altLang="en-US" dirty="0"/>
              <a:t>を併用すれば</a:t>
            </a:r>
            <a:br>
              <a:rPr lang="en-US" altLang="ja-JP" dirty="0"/>
            </a:br>
            <a:r>
              <a:rPr lang="ja-JP" altLang="en-US" dirty="0"/>
              <a:t>ロッキングも回避</a:t>
            </a:r>
            <a:br>
              <a:rPr lang="en-US" altLang="ja-JP" dirty="0"/>
            </a:br>
            <a:r>
              <a:rPr lang="ja-JP" altLang="en-US" dirty="0"/>
              <a:t>できる．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4E1F94E-04D4-4BF8-81EA-FF6BB4ED4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41" y="1952836"/>
            <a:ext cx="3593659" cy="444478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D16DDE-2FD3-40C2-BDE3-C7D3BFBD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49" y="1952836"/>
            <a:ext cx="3590551" cy="22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8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去年までの</a:t>
            </a:r>
            <a:r>
              <a:rPr lang="en-US" altLang="ja-JP" dirty="0"/>
              <a:t>SelectiveCS-FEM-T10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sz="2800" dirty="0"/>
              <a:t>（簡単のため</a:t>
            </a:r>
            <a:r>
              <a:rPr lang="ja-JP" altLang="en-US" sz="2800" dirty="0"/>
              <a:t>，</a:t>
            </a:r>
            <a:r>
              <a:rPr kumimoji="1" lang="ja-JP" altLang="en-US" sz="2800" dirty="0"/>
              <a:t>６節点三角形要素で説明）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28" y="1128873"/>
            <a:ext cx="2279876" cy="1936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8" y="2512347"/>
            <a:ext cx="2273641" cy="19307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12" y="3834769"/>
            <a:ext cx="2279876" cy="19369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91" y="1128873"/>
            <a:ext cx="2279876" cy="19369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1380" y="4449306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</a:t>
            </a:r>
            <a:r>
              <a:rPr kumimoji="1" lang="ja-JP" altLang="en-US" sz="2000" dirty="0"/>
              <a:t>ダミー節点を用いた</a:t>
            </a:r>
            <a:br>
              <a:rPr kumimoji="1" lang="en-US" altLang="ja-JP" sz="2000" dirty="0"/>
            </a:br>
            <a:r>
              <a:rPr kumimoji="1" lang="ja-JP" altLang="en-US" sz="2000" dirty="0"/>
              <a:t>サブ要素分割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31715" y="3104964"/>
            <a:ext cx="5150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</a:t>
            </a:r>
            <a:r>
              <a:rPr kumimoji="1" lang="ja-JP" altLang="en-US" sz="2000" dirty="0"/>
              <a:t>エッジとサブ要素を用いたせん断歪み平滑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43783" y="5801198"/>
            <a:ext cx="361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</a:t>
            </a:r>
            <a:r>
              <a:rPr kumimoji="1" lang="ja-JP" altLang="en-US" sz="2000" dirty="0"/>
              <a:t>要素内均一で体積歪み平滑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2365204" y="2167713"/>
            <a:ext cx="950587" cy="59237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982296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968921" y="2092169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9609175">
            <a:off x="2136162" y="202951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40178" y="1608441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ES-FEM</a:t>
            </a:r>
            <a:r>
              <a:rPr kumimoji="1" lang="en-US" altLang="ja-JP" baseline="30000" dirty="0"/>
              <a:t>-1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548143">
            <a:off x="3000299" y="3918634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全サブ要素</a:t>
            </a:r>
            <a:br>
              <a:rPr kumimoji="1" lang="en-US" altLang="ja-JP" dirty="0"/>
            </a:br>
            <a:r>
              <a:rPr kumimoji="1" lang="ja-JP" altLang="en-US" dirty="0"/>
              <a:t>の平均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202302" y="5157192"/>
            <a:ext cx="159370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(4) </a:t>
            </a:r>
            <a:r>
              <a:rPr lang="ja-JP" altLang="en-US" sz="2000" dirty="0"/>
              <a:t>節点内力</a:t>
            </a:r>
            <a:endParaRPr kumimoji="1" lang="ja-JP" altLang="en-US" sz="2000" dirty="0"/>
          </a:p>
        </p:txBody>
      </p:sp>
      <p:cxnSp>
        <p:nvCxnSpPr>
          <p:cNvPr id="29" name="直線矢印コネクタ 28"/>
          <p:cNvCxnSpPr>
            <a:stCxn id="30" idx="3"/>
          </p:cNvCxnSpPr>
          <p:nvPr/>
        </p:nvCxnSpPr>
        <p:spPr>
          <a:xfrm>
            <a:off x="6901416" y="4566353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5400000">
            <a:off x="6422750" y="401839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944083" y="4524634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 rot="3014436">
            <a:off x="6851455" y="3832495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選択的</a:t>
            </a:r>
            <a:br>
              <a:rPr kumimoji="1" lang="en-US" altLang="ja-JP" dirty="0"/>
            </a:br>
            <a:r>
              <a:rPr kumimoji="1" lang="ja-JP" altLang="en-US" dirty="0"/>
              <a:t>低減積分</a:t>
            </a:r>
            <a:br>
              <a:rPr kumimoji="1" lang="en-US" altLang="ja-JP" dirty="0"/>
            </a:br>
            <a:r>
              <a:rPr kumimoji="1" lang="en-US" altLang="ja-JP" dirty="0"/>
              <a:t>(SRI)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96854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60257</TotalTime>
  <Words>1170</Words>
  <Application>Microsoft Office PowerPoint</Application>
  <PresentationFormat>画面に合わせる (4:3)</PresentationFormat>
  <Paragraphs>277</Paragraphs>
  <Slides>33</Slides>
  <Notes>11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2" baseType="lpstr">
      <vt:lpstr>Arial Unicode MS</vt:lpstr>
      <vt:lpstr>ＭＳ Ｐゴシック</vt:lpstr>
      <vt:lpstr>ＭＳ Ｐゴシック</vt:lpstr>
      <vt:lpstr>Arial</vt:lpstr>
      <vt:lpstr>Calibri</vt:lpstr>
      <vt:lpstr>Cambria</vt:lpstr>
      <vt:lpstr>Cambria Math</vt:lpstr>
      <vt:lpstr>Wingdings</vt:lpstr>
      <vt:lpstr>デザインの設定</vt:lpstr>
      <vt:lpstr>担当体積に平滑化を施した 10節点四面体平滑化有限要素による 微圧縮大変形解析</vt:lpstr>
      <vt:lpstr>研究背景</vt:lpstr>
      <vt:lpstr>既存手法の問題点（ABAQUSの要素）</vt:lpstr>
      <vt:lpstr>我々の従来手法（平滑化有限要素法）</vt:lpstr>
      <vt:lpstr>研究目的</vt:lpstr>
      <vt:lpstr>去年までの SelectiveCS-FEM-T10 定式化概要</vt:lpstr>
      <vt:lpstr>ES-FEMの定式化概要</vt:lpstr>
      <vt:lpstr>CS-FEMの定式化の概要（一例）</vt:lpstr>
      <vt:lpstr>去年までのSelectiveCS-FEM-T10</vt:lpstr>
      <vt:lpstr>現状最善の SelectiveCS-FEM-T10 定式化概要</vt:lpstr>
      <vt:lpstr>現状最善のSelectiveCS-FEM-T10</vt:lpstr>
      <vt:lpstr>(1) T10要素のT4サブ要素への分割</vt:lpstr>
      <vt:lpstr>(2) 要素内歪み平滑（偏差歪み成分）</vt:lpstr>
      <vt:lpstr>(3) 要素内歪み平滑（体積歪み成分）</vt:lpstr>
      <vt:lpstr>(4) 選択的低減積分(SRI)で合算</vt:lpstr>
      <vt:lpstr>去年までとの定式化の違い</vt:lpstr>
      <vt:lpstr>解析例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Compression of Hyperelastic Block</vt:lpstr>
      <vt:lpstr>Compression of Hyperelastic Block</vt:lpstr>
      <vt:lpstr>Compression of Hyperelastic Block</vt:lpstr>
      <vt:lpstr>Compression of Hyperelastic Block</vt:lpstr>
      <vt:lpstr>まとめ</vt:lpstr>
      <vt:lpstr>SelectiveCS-FEM-T10のまとめ</vt:lpstr>
      <vt:lpstr>付録</vt:lpstr>
      <vt:lpstr>Bending of Hyperelastic Cantilever</vt:lpstr>
      <vt:lpstr>Bending of Hyperelastic Cantilever</vt:lpstr>
      <vt:lpstr>Bending of Hyperelastic Cantilever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2659</cp:revision>
  <cp:lastPrinted>2012-03-06T10:21:50Z</cp:lastPrinted>
  <dcterms:created xsi:type="dcterms:W3CDTF">2007-11-22T18:02:40Z</dcterms:created>
  <dcterms:modified xsi:type="dcterms:W3CDTF">2019-09-16T21:42:41Z</dcterms:modified>
</cp:coreProperties>
</file>