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2"/>
  </p:notesMasterIdLst>
  <p:sldIdLst>
    <p:sldId id="389" r:id="rId2"/>
    <p:sldId id="388" r:id="rId3"/>
    <p:sldId id="390" r:id="rId4"/>
    <p:sldId id="423" r:id="rId5"/>
    <p:sldId id="392" r:id="rId6"/>
    <p:sldId id="393" r:id="rId7"/>
    <p:sldId id="437" r:id="rId8"/>
    <p:sldId id="444" r:id="rId9"/>
    <p:sldId id="438" r:id="rId10"/>
    <p:sldId id="424" r:id="rId11"/>
    <p:sldId id="426" r:id="rId12"/>
    <p:sldId id="445" r:id="rId13"/>
    <p:sldId id="434" r:id="rId14"/>
    <p:sldId id="432" r:id="rId15"/>
    <p:sldId id="435" r:id="rId16"/>
    <p:sldId id="436" r:id="rId17"/>
    <p:sldId id="443" r:id="rId18"/>
    <p:sldId id="441" r:id="rId19"/>
    <p:sldId id="442" r:id="rId20"/>
    <p:sldId id="439" r:id="rId21"/>
    <p:sldId id="440" r:id="rId22"/>
    <p:sldId id="403" r:id="rId23"/>
    <p:sldId id="416" r:id="rId24"/>
    <p:sldId id="429" r:id="rId25"/>
    <p:sldId id="391" r:id="rId26"/>
    <p:sldId id="418" r:id="rId27"/>
    <p:sldId id="419" r:id="rId28"/>
    <p:sldId id="420" r:id="rId29"/>
    <p:sldId id="421" r:id="rId30"/>
    <p:sldId id="422" r:id="rId31"/>
  </p:sldIdLst>
  <p:sldSz cx="9144000" cy="6858000" type="screen4x3"/>
  <p:notesSz cx="9872663" cy="6742113"/>
  <p:custDataLst>
    <p:tags r:id="rId33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CC"/>
    <a:srgbClr val="008000"/>
    <a:srgbClr val="000000"/>
    <a:srgbClr val="6600CC"/>
    <a:srgbClr val="FF0000"/>
    <a:srgbClr val="00CC00"/>
    <a:srgbClr val="404040"/>
    <a:srgbClr val="80808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0" autoAdjust="0"/>
    <p:restoredTop sz="98997" autoAdjust="0"/>
  </p:normalViewPr>
  <p:slideViewPr>
    <p:cSldViewPr>
      <p:cViewPr varScale="1">
        <p:scale>
          <a:sx n="91" d="100"/>
          <a:sy n="91" d="100"/>
        </p:scale>
        <p:origin x="34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7301" cy="3371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593037" y="0"/>
            <a:ext cx="4277301" cy="3371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2024/4/9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73437" cy="2528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87965" y="3202477"/>
            <a:ext cx="7896734" cy="303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403869"/>
            <a:ext cx="4277301" cy="3371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593037" y="6403869"/>
            <a:ext cx="4277301" cy="3371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0959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8618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6474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7091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12824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23255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5904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4356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20768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181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7030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99699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32968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1183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7215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20918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25528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0913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00072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11549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03729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6171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07497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33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4880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25418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8261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2701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88429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46122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3464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911975" y="36513"/>
            <a:ext cx="2232025" cy="6345237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15900" y="36513"/>
            <a:ext cx="6543675" cy="6345237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859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190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15900" y="623888"/>
            <a:ext cx="4387850" cy="575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56150" y="623888"/>
            <a:ext cx="4387850" cy="575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9338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" name="スライド番号プレースホルダー 4"/>
          <p:cNvSpPr>
            <a:spLocks noGrp="1"/>
          </p:cNvSpPr>
          <p:nvPr>
            <p:ph type="sldNum" sz="quarter" idx="10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1715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88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026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864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623888"/>
            <a:ext cx="89281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892996" y="6446838"/>
              <a:ext cx="1405641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ja-JP" altLang="en-US" sz="1200" dirty="0">
                  <a:solidFill>
                    <a:schemeClr val="bg1"/>
                  </a:solidFill>
                </a:rPr>
                <a:t>計算力学講演会</a:t>
              </a:r>
              <a:r>
                <a:rPr kumimoji="0" lang="en-GB" altLang="ja-JP" sz="1200" dirty="0">
                  <a:solidFill>
                    <a:schemeClr val="bg1"/>
                  </a:solidFill>
                </a:rPr>
                <a:t>2011</a:t>
              </a: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4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FEM.avi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6.mp4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685800" y="1733950"/>
            <a:ext cx="7772400" cy="1470025"/>
          </a:xfrm>
        </p:spPr>
        <p:txBody>
          <a:bodyPr/>
          <a:lstStyle/>
          <a:p>
            <a:r>
              <a:rPr lang="ja-JP" altLang="en-US" dirty="0">
                <a:solidFill>
                  <a:srgbClr val="0000CC"/>
                </a:solidFill>
              </a:rPr>
              <a:t>浮動応力点積分メッシュフリー法</a:t>
            </a:r>
            <a:br>
              <a:rPr lang="en-US" altLang="ja-JP" dirty="0">
                <a:solidFill>
                  <a:srgbClr val="0000CC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を用いた大変形</a:t>
            </a:r>
            <a:r>
              <a:rPr lang="ja-JP" altLang="en-US" dirty="0">
                <a:solidFill>
                  <a:srgbClr val="FF0000"/>
                </a:solidFill>
              </a:rPr>
              <a:t>弾塑性</a:t>
            </a:r>
            <a:r>
              <a:rPr lang="ja-JP" altLang="en-US" dirty="0">
                <a:solidFill>
                  <a:srgbClr val="000000"/>
                </a:solidFill>
              </a:rPr>
              <a:t>解析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4376700"/>
            <a:ext cx="6400800" cy="1752600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ja-JP" altLang="en-US" b="1" u="sng" dirty="0"/>
              <a:t>大西　有希</a:t>
            </a:r>
            <a:r>
              <a:rPr lang="ja-JP" altLang="en-US" dirty="0"/>
              <a:t>，</a:t>
            </a:r>
            <a:r>
              <a:rPr lang="en-GB" altLang="ja-JP" dirty="0"/>
              <a:t> </a:t>
            </a:r>
            <a:r>
              <a:rPr lang="ja-JP" altLang="en-US" dirty="0"/>
              <a:t>天谷　賢治</a:t>
            </a:r>
            <a:endParaRPr lang="en-GB" altLang="ja-JP" dirty="0"/>
          </a:p>
          <a:p>
            <a:pPr eaLnBrk="1" hangingPunct="1">
              <a:spcBef>
                <a:spcPts val="600"/>
              </a:spcBef>
            </a:pPr>
            <a:r>
              <a:rPr lang="ja-JP" altLang="en-US" sz="2800" dirty="0">
                <a:ea typeface="MS Gothic" pitchFamily="49" charset="-128"/>
              </a:rPr>
              <a:t>東京工業大学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0371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速度</a:t>
            </a:r>
            <a:r>
              <a:rPr kumimoji="1" lang="ja-JP" altLang="en-US" dirty="0"/>
              <a:t>形仮想仕事式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215900" y="5838952"/>
            <a:ext cx="8928100" cy="542798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400" dirty="0"/>
              <a:t>（出典：久田・野口，「非線形有限要素法の基礎と応用」，丸善）</a:t>
            </a:r>
            <a:endParaRPr kumimoji="1" lang="ja-JP" altLang="en-US" sz="24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0" y="714397"/>
            <a:ext cx="7858125" cy="109442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8265"/>
            <a:ext cx="9144000" cy="315095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150899" y="1957205"/>
            <a:ext cx="199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（体積力項を省略）</a:t>
            </a:r>
          </a:p>
        </p:txBody>
      </p:sp>
    </p:spTree>
    <p:extLst>
      <p:ext uri="{BB962C8B-B14F-4D97-AF65-F5344CB8AC3E}">
        <p14:creationId xmlns:p14="http://schemas.microsoft.com/office/powerpoint/2010/main" val="2609268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増分形釣合方程式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0" y="714397"/>
            <a:ext cx="7858125" cy="1094423"/>
          </a:xfrm>
          <a:prstGeom prst="rect">
            <a:avLst/>
          </a:prstGeom>
        </p:spPr>
      </p:pic>
      <p:sp>
        <p:nvSpPr>
          <p:cNvPr id="15" name="U ターン矢印 14"/>
          <p:cNvSpPr/>
          <p:nvPr/>
        </p:nvSpPr>
        <p:spPr>
          <a:xfrm rot="5400000" flipV="1">
            <a:off x="-1044102" y="2377213"/>
            <a:ext cx="2789015" cy="557809"/>
          </a:xfrm>
          <a:prstGeom prst="uturnArrow">
            <a:avLst>
              <a:gd name="adj1" fmla="val 32042"/>
              <a:gd name="adj2" fmla="val 25000"/>
              <a:gd name="adj3" fmla="val 41837"/>
              <a:gd name="adj4" fmla="val 21266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41" y="3589010"/>
            <a:ext cx="6192203" cy="56007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28" y="1785604"/>
            <a:ext cx="6876256" cy="164339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63588" y="2009786"/>
            <a:ext cx="110799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</a:rPr>
              <a:t>時間変化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dirty="0">
                <a:solidFill>
                  <a:srgbClr val="FF0000"/>
                </a:solidFill>
              </a:rPr>
              <a:t>線形化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63588" y="2782669"/>
            <a:ext cx="1107996" cy="646331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>
                <a:solidFill>
                  <a:srgbClr val="0000CC"/>
                </a:solidFill>
              </a:rPr>
              <a:t>Galerkin</a:t>
            </a:r>
            <a:endParaRPr kumimoji="1" lang="en-US" altLang="ja-JP" dirty="0">
              <a:solidFill>
                <a:srgbClr val="0000CC"/>
              </a:solidFill>
            </a:endParaRPr>
          </a:p>
          <a:p>
            <a:pPr algn="ctr"/>
            <a:r>
              <a:rPr lang="ja-JP" altLang="en-US" dirty="0">
                <a:solidFill>
                  <a:srgbClr val="0000CC"/>
                </a:solidFill>
              </a:rPr>
              <a:t>離散化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4246844"/>
            <a:ext cx="6885571" cy="21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03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増分形</a:t>
            </a:r>
            <a:r>
              <a:rPr lang="ja-JP" altLang="en-US" dirty="0"/>
              <a:t>釣合</a:t>
            </a:r>
            <a:r>
              <a:rPr kumimoji="1" lang="ja-JP" altLang="en-US" dirty="0"/>
              <a:t>方程式の将来的利用法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既存のアダプティブ</a:t>
            </a:r>
            <a:r>
              <a:rPr lang="en-US" altLang="ja-JP" dirty="0"/>
              <a:t>FEM</a:t>
            </a:r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pPr lvl="1"/>
            <a:r>
              <a:rPr lang="ja-JP" altLang="en-US" dirty="0"/>
              <a:t>変形が激しい場合，釣合を解き直しても収束しない．</a:t>
            </a:r>
            <a:endParaRPr lang="en-US" altLang="ja-JP" dirty="0"/>
          </a:p>
          <a:p>
            <a:pPr lvl="1"/>
            <a:r>
              <a:rPr lang="ja-JP" altLang="en-US" dirty="0"/>
              <a:t>収束したとしても，接触や</a:t>
            </a:r>
            <a:r>
              <a:rPr lang="en-US" altLang="ja-JP" dirty="0"/>
              <a:t>MPC</a:t>
            </a:r>
            <a:r>
              <a:rPr lang="ja-JP" altLang="en-US" dirty="0"/>
              <a:t>が崩れることがある．</a:t>
            </a:r>
            <a:endParaRPr lang="en-US" altLang="ja-JP" dirty="0"/>
          </a:p>
          <a:p>
            <a:pPr marL="457200" lvl="1" indent="0">
              <a:buNone/>
            </a:pPr>
            <a:r>
              <a:rPr lang="ja-JP" altLang="en-US" dirty="0"/>
              <a:t>　　　　　</a:t>
            </a:r>
            <a:r>
              <a:rPr lang="ja-JP" altLang="en-US" dirty="0">
                <a:solidFill>
                  <a:srgbClr val="FF0000"/>
                </a:solidFill>
              </a:rPr>
              <a:t>アダプティブ</a:t>
            </a:r>
            <a:r>
              <a:rPr lang="en-US" altLang="ja-JP" dirty="0">
                <a:solidFill>
                  <a:srgbClr val="FF0000"/>
                </a:solidFill>
              </a:rPr>
              <a:t>FEM</a:t>
            </a:r>
            <a:r>
              <a:rPr lang="ja-JP" altLang="en-US" dirty="0">
                <a:solidFill>
                  <a:srgbClr val="FF0000"/>
                </a:solidFill>
              </a:rPr>
              <a:t>が手軽でない元凶</a:t>
            </a:r>
            <a:r>
              <a:rPr lang="ja-JP" altLang="en-US" dirty="0"/>
              <a:t>　</a:t>
            </a:r>
            <a:endParaRPr lang="en-US" altLang="ja-JP" dirty="0"/>
          </a:p>
          <a:p>
            <a:r>
              <a:rPr lang="ja-JP" altLang="en-US" dirty="0"/>
              <a:t>増分形釣合方程式を用いたアダプティブ</a:t>
            </a:r>
            <a:r>
              <a:rPr lang="en-US" altLang="ja-JP" dirty="0"/>
              <a:t>FEM</a:t>
            </a: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r>
              <a:rPr lang="ja-JP" altLang="en-US" dirty="0">
                <a:solidFill>
                  <a:srgbClr val="FF00FF"/>
                </a:solidFill>
              </a:rPr>
              <a:t>釣合の解き直しが不要になる？？？</a:t>
            </a:r>
            <a:endParaRPr lang="en-US" altLang="ja-JP" dirty="0">
              <a:solidFill>
                <a:srgbClr val="FF00FF"/>
              </a:solidFill>
            </a:endParaRPr>
          </a:p>
          <a:p>
            <a:endParaRPr lang="en-US" altLang="ja-JP" dirty="0"/>
          </a:p>
          <a:p>
            <a:endParaRPr lang="en-US" altLang="ja-JP" dirty="0"/>
          </a:p>
          <a:p>
            <a:pPr lvl="1"/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5516" y="1124744"/>
            <a:ext cx="132119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/>
              <a:t>メッシュ</a:t>
            </a:r>
            <a:endParaRPr lang="en-US" altLang="ja-JP" sz="2800" dirty="0"/>
          </a:p>
          <a:p>
            <a:pPr algn="ctr"/>
            <a:r>
              <a:rPr kumimoji="1" lang="ja-JP" altLang="en-US" sz="2800" dirty="0"/>
              <a:t>再分割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23728" y="1142747"/>
            <a:ext cx="172996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/>
              <a:t>物理量の</a:t>
            </a:r>
            <a:endParaRPr lang="en-US" altLang="ja-JP" sz="2800" dirty="0"/>
          </a:p>
          <a:p>
            <a:pPr algn="ctr"/>
            <a:r>
              <a:rPr kumimoji="1" lang="ja-JP" altLang="en-US" sz="2800" dirty="0"/>
              <a:t>マッピング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63988" y="1142747"/>
            <a:ext cx="261321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</a:rPr>
              <a:t>時間を進めずに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800" dirty="0">
                <a:solidFill>
                  <a:srgbClr val="FF0000"/>
                </a:solidFill>
              </a:rPr>
              <a:t>釣合を解き直す</a:t>
            </a:r>
            <a:endParaRPr lang="en-US" altLang="ja-JP" sz="28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668344" y="1124744"/>
            <a:ext cx="121058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/>
              <a:t>解析を</a:t>
            </a:r>
            <a:endParaRPr lang="en-US" altLang="ja-JP" sz="2800" dirty="0"/>
          </a:p>
          <a:p>
            <a:pPr algn="ctr"/>
            <a:r>
              <a:rPr lang="ja-JP" altLang="en-US" sz="2800" dirty="0"/>
              <a:t>続行</a:t>
            </a:r>
            <a:endParaRPr lang="en-US" altLang="ja-JP" sz="2800" dirty="0"/>
          </a:p>
        </p:txBody>
      </p:sp>
      <p:sp>
        <p:nvSpPr>
          <p:cNvPr id="9" name="右矢印 8"/>
          <p:cNvSpPr/>
          <p:nvPr/>
        </p:nvSpPr>
        <p:spPr>
          <a:xfrm>
            <a:off x="1583668" y="1394775"/>
            <a:ext cx="51500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/>
          <p:cNvSpPr/>
          <p:nvPr/>
        </p:nvSpPr>
        <p:spPr>
          <a:xfrm>
            <a:off x="3912976" y="1394775"/>
            <a:ext cx="51500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>
            <a:off x="7117332" y="1385773"/>
            <a:ext cx="51500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29064" y="4293094"/>
            <a:ext cx="132119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/>
              <a:t>メッシュ</a:t>
            </a:r>
            <a:endParaRPr lang="en-US" altLang="ja-JP" sz="2800" dirty="0"/>
          </a:p>
          <a:p>
            <a:pPr algn="ctr"/>
            <a:r>
              <a:rPr kumimoji="1" lang="ja-JP" altLang="en-US" sz="2800" dirty="0"/>
              <a:t>再分割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37276" y="4311097"/>
            <a:ext cx="172996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/>
              <a:t>物理量の</a:t>
            </a:r>
            <a:endParaRPr lang="en-US" altLang="ja-JP" sz="2800" dirty="0"/>
          </a:p>
          <a:p>
            <a:pPr algn="ctr"/>
            <a:r>
              <a:rPr kumimoji="1" lang="ja-JP" altLang="en-US" sz="2800" dirty="0"/>
              <a:t>マッピング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681892" y="4293094"/>
            <a:ext cx="121058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/>
              <a:t>解析を</a:t>
            </a:r>
            <a:endParaRPr lang="en-US" altLang="ja-JP" sz="2800" dirty="0"/>
          </a:p>
          <a:p>
            <a:pPr algn="ctr"/>
            <a:r>
              <a:rPr lang="ja-JP" altLang="en-US" sz="2800" dirty="0"/>
              <a:t>続行</a:t>
            </a:r>
            <a:endParaRPr lang="en-US" altLang="ja-JP" sz="2800" dirty="0"/>
          </a:p>
        </p:txBody>
      </p:sp>
      <p:sp>
        <p:nvSpPr>
          <p:cNvPr id="17" name="右矢印 16"/>
          <p:cNvSpPr/>
          <p:nvPr/>
        </p:nvSpPr>
        <p:spPr>
          <a:xfrm>
            <a:off x="1597216" y="4563125"/>
            <a:ext cx="51500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>
            <a:off x="3926524" y="4563125"/>
            <a:ext cx="3741820" cy="432048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1551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弾塑性構成式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古典的弾塑性体</a:t>
            </a:r>
            <a:endParaRPr lang="en-US" altLang="ja-JP" dirty="0"/>
          </a:p>
          <a:p>
            <a:pPr lvl="1"/>
            <a:r>
              <a:rPr lang="en-US" altLang="ja-JP" dirty="0"/>
              <a:t>von </a:t>
            </a:r>
            <a:r>
              <a:rPr lang="en-US" altLang="ja-JP" dirty="0" err="1"/>
              <a:t>Mises</a:t>
            </a:r>
            <a:r>
              <a:rPr lang="ja-JP" altLang="en-US" dirty="0"/>
              <a:t>の降伏条件</a:t>
            </a:r>
            <a:endParaRPr lang="en-US" altLang="ja-JP" dirty="0"/>
          </a:p>
          <a:p>
            <a:pPr lvl="1"/>
            <a:r>
              <a:rPr lang="ja-JP" altLang="en-US" dirty="0"/>
              <a:t>関連流れ則</a:t>
            </a:r>
            <a:endParaRPr lang="en-US" altLang="ja-JP" dirty="0"/>
          </a:p>
          <a:p>
            <a:pPr lvl="1"/>
            <a:r>
              <a:rPr lang="ja-JP" altLang="en-US" dirty="0"/>
              <a:t>等方硬化則</a:t>
            </a:r>
            <a:br>
              <a:rPr lang="en-US" altLang="ja-JP" dirty="0"/>
            </a:br>
            <a:r>
              <a:rPr kumimoji="1" lang="ja-JP" altLang="en-US" u="sng" dirty="0"/>
              <a:t>（</a:t>
            </a:r>
            <a:r>
              <a:rPr kumimoji="1" lang="en-US" altLang="ja-JP" u="sng" dirty="0"/>
              <a:t>ABAQUS</a:t>
            </a:r>
            <a:r>
              <a:rPr kumimoji="1" lang="ja-JP" altLang="en-US" u="sng" dirty="0"/>
              <a:t>のデフォルト弾塑性体モデルと同一）</a:t>
            </a:r>
            <a:endParaRPr kumimoji="1" lang="en-US" altLang="ja-JP" u="sng" dirty="0"/>
          </a:p>
          <a:p>
            <a:pPr lvl="1"/>
            <a:endParaRPr lang="en-US" altLang="ja-JP" u="sng" dirty="0"/>
          </a:p>
          <a:p>
            <a:r>
              <a:rPr kumimoji="1" lang="ja-JP" altLang="en-US" dirty="0"/>
              <a:t>本発表で用いる物性値</a:t>
            </a:r>
            <a:endParaRPr lang="en-US" altLang="ja-JP" dirty="0"/>
          </a:p>
          <a:p>
            <a:pPr lvl="1"/>
            <a:r>
              <a:rPr kumimoji="1" lang="ja-JP" altLang="en-US" dirty="0"/>
              <a:t>ヤング率：</a:t>
            </a:r>
            <a:r>
              <a:rPr kumimoji="1" lang="en-US" altLang="ja-JP" dirty="0"/>
              <a:t>1 </a:t>
            </a:r>
            <a:r>
              <a:rPr kumimoji="1" lang="en-US" altLang="ja-JP" dirty="0" err="1"/>
              <a:t>GPa</a:t>
            </a:r>
            <a:endParaRPr kumimoji="1" lang="en-US" altLang="ja-JP" dirty="0"/>
          </a:p>
          <a:p>
            <a:pPr lvl="1"/>
            <a:r>
              <a:rPr lang="ja-JP" altLang="en-US" dirty="0"/>
              <a:t>ポアソン比：</a:t>
            </a:r>
            <a:r>
              <a:rPr lang="en-US" altLang="ja-JP" dirty="0"/>
              <a:t>0.3</a:t>
            </a:r>
          </a:p>
          <a:p>
            <a:pPr lvl="1"/>
            <a:r>
              <a:rPr kumimoji="1" lang="ja-JP" altLang="en-US" dirty="0"/>
              <a:t>降伏曲線：右図</a:t>
            </a:r>
            <a:endParaRPr kumimoji="1" lang="en-US" altLang="ja-JP" dirty="0"/>
          </a:p>
          <a:p>
            <a:pPr marL="457200" lvl="1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30" y="3671219"/>
            <a:ext cx="4076945" cy="254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05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解析例：弾塑性片持ち梁の繰返し曲げ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3834045"/>
            <a:ext cx="8928100" cy="2547704"/>
          </a:xfrm>
        </p:spPr>
        <p:txBody>
          <a:bodyPr/>
          <a:lstStyle/>
          <a:p>
            <a:r>
              <a:rPr lang="ja-JP" altLang="en-US" dirty="0"/>
              <a:t>静的，平面歪み，</a:t>
            </a:r>
            <a:r>
              <a:rPr lang="en-US" altLang="ja-JP" dirty="0"/>
              <a:t>1m×0.1m</a:t>
            </a:r>
            <a:r>
              <a:rPr lang="ja-JP" altLang="en-US" dirty="0"/>
              <a:t>の矩形領域</a:t>
            </a:r>
          </a:p>
          <a:p>
            <a:r>
              <a:rPr lang="ja-JP" altLang="en-US" dirty="0"/>
              <a:t>左辺を完全拘束，右上角を繰返し強制変位</a:t>
            </a:r>
          </a:p>
          <a:p>
            <a:r>
              <a:rPr lang="en-US" altLang="ja-JP" dirty="0"/>
              <a:t>ABAQUS/Standard</a:t>
            </a:r>
            <a:r>
              <a:rPr lang="ja-JP" altLang="en-US" dirty="0"/>
              <a:t>の密な４角形選択的低減</a:t>
            </a:r>
            <a:br>
              <a:rPr lang="en-US" altLang="ja-JP" dirty="0"/>
            </a:br>
            <a:r>
              <a:rPr lang="ja-JP" altLang="en-US" dirty="0"/>
              <a:t>積分要素（ロッキングなし）での解析結果と比較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45" y="662220"/>
            <a:ext cx="714375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92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解析例：弾塑性片持ち梁の繰返し曲げ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5913276"/>
            <a:ext cx="8928100" cy="468473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           </a:t>
            </a:r>
            <a:r>
              <a:rPr kumimoji="1" lang="ja-JP" altLang="en-US" dirty="0"/>
              <a:t>提案手法　               </a:t>
            </a:r>
            <a:r>
              <a:rPr kumimoji="1" lang="en-US" altLang="ja-JP" dirty="0"/>
              <a:t>ABAQUS/Standard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5" name="plastic-cantilever-peeq-efgmet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47" y="1083823"/>
            <a:ext cx="4555253" cy="4806770"/>
          </a:xfrm>
          <a:prstGeom prst="rect">
            <a:avLst/>
          </a:prstGeom>
        </p:spPr>
      </p:pic>
      <p:pic>
        <p:nvPicPr>
          <p:cNvPr id="6" name="plastic-cantilever-peeq-abaqu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7005" y="1048056"/>
            <a:ext cx="4481990" cy="490122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663788" y="584684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相当塑性歪み分布比較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0548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解析例：弾塑性片持ち梁の繰返し曲げ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ja-JP" altLang="en-US" dirty="0"/>
              <a:t>拘束節点（右上節点）反力の時刻歴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/>
              <a:t>最終状態での反力の誤差：</a:t>
            </a:r>
            <a:r>
              <a:rPr lang="en-US" altLang="ja-JP" dirty="0"/>
              <a:t>0.3</a:t>
            </a:r>
            <a:r>
              <a:rPr lang="ja-JP" altLang="en-US" dirty="0"/>
              <a:t>％</a:t>
            </a:r>
            <a:endParaRPr lang="en-US" altLang="ja-JP" dirty="0"/>
          </a:p>
          <a:p>
            <a:r>
              <a:rPr lang="ja-JP" altLang="en-US" dirty="0"/>
              <a:t>弾塑性大たわみ問題でもロッキングしていない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88740"/>
            <a:ext cx="6898367" cy="431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24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解析例：弾塑性引張大変形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44008" y="623888"/>
            <a:ext cx="4499992" cy="5757862"/>
          </a:xfrm>
        </p:spPr>
        <p:txBody>
          <a:bodyPr/>
          <a:lstStyle/>
          <a:p>
            <a:r>
              <a:rPr lang="ja-JP" altLang="en-US" dirty="0"/>
              <a:t>静的，平面歪み，</a:t>
            </a:r>
            <a:r>
              <a:rPr lang="en-US" altLang="ja-JP" dirty="0"/>
              <a:t>1m×1m</a:t>
            </a:r>
            <a:r>
              <a:rPr lang="ja-JP" altLang="en-US" dirty="0"/>
              <a:t>の矩形領域</a:t>
            </a:r>
          </a:p>
          <a:p>
            <a:r>
              <a:rPr lang="ja-JP" altLang="en-US" dirty="0"/>
              <a:t>左辺を左右拘束，</a:t>
            </a:r>
            <a:br>
              <a:rPr lang="en-US" altLang="ja-JP" dirty="0"/>
            </a:br>
            <a:r>
              <a:rPr lang="ja-JP" altLang="en-US" dirty="0"/>
              <a:t>下辺を上下拘束，</a:t>
            </a:r>
            <a:br>
              <a:rPr lang="en-US" altLang="ja-JP" dirty="0"/>
            </a:br>
            <a:r>
              <a:rPr lang="ja-JP" altLang="en-US" dirty="0"/>
              <a:t>上辺を左右拘束＋上方向に強制変位</a:t>
            </a:r>
          </a:p>
          <a:p>
            <a:r>
              <a:rPr lang="ja-JP" altLang="en-US" dirty="0"/>
              <a:t>同節点配置で</a:t>
            </a:r>
            <a:r>
              <a:rPr lang="en-US" altLang="ja-JP" dirty="0"/>
              <a:t>ABAQUS /Standard</a:t>
            </a:r>
            <a:r>
              <a:rPr lang="ja-JP" altLang="en-US" dirty="0"/>
              <a:t>の３角形一次要素での解析結果と比較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6750"/>
            <a:ext cx="39624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15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解析例：弾塑性引張大変形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5913276"/>
            <a:ext cx="8928100" cy="468474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               提案手法               </a:t>
            </a:r>
            <a:r>
              <a:rPr lang="en-US" altLang="ja-JP" dirty="0"/>
              <a:t>ABAQUS/Standard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6" name="plastic-tension-peeq-abaqu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0052" y="656692"/>
            <a:ext cx="3956745" cy="525658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76027" y="1457080"/>
            <a:ext cx="615553" cy="365580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ja-JP" altLang="en-US" sz="2800" dirty="0"/>
              <a:t>相当塑性歪み分布比較</a:t>
            </a:r>
          </a:p>
        </p:txBody>
      </p:sp>
      <p:pic>
        <p:nvPicPr>
          <p:cNvPr id="7" name="plastic-tension-peeq-efgmeth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1580" y="808060"/>
            <a:ext cx="4209521" cy="50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解析例：弾塑性引張大変形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ja-JP" altLang="en-US" dirty="0"/>
              <a:t>右下角節点</a:t>
            </a:r>
            <a:r>
              <a:rPr lang="en-US" altLang="ja-JP" dirty="0"/>
              <a:t>x</a:t>
            </a:r>
            <a:r>
              <a:rPr lang="ja-JP" altLang="en-US" dirty="0"/>
              <a:t>方向変位の時刻歴</a:t>
            </a:r>
            <a:endParaRPr lang="en-US" altLang="ja-JP" dirty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kumimoji="1"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kumimoji="1" lang="en-US" altLang="ja-JP" dirty="0"/>
          </a:p>
          <a:p>
            <a:r>
              <a:rPr lang="ja-JP" altLang="en-US" dirty="0"/>
              <a:t>最終状態の変位誤差：</a:t>
            </a:r>
            <a:r>
              <a:rPr lang="en-US" altLang="ja-JP" dirty="0"/>
              <a:t>0.2%</a:t>
            </a:r>
          </a:p>
          <a:p>
            <a:r>
              <a:rPr lang="ja-JP" altLang="en-US" dirty="0"/>
              <a:t>弾塑性大変形解析（引張）でも充分な精度</a:t>
            </a:r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111560"/>
            <a:ext cx="6768752" cy="423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34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研究背景（モチベーション）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>
                <a:solidFill>
                  <a:srgbClr val="000000"/>
                </a:solidFill>
              </a:rPr>
              <a:t>柔らかい材料の</a:t>
            </a:r>
            <a:r>
              <a:rPr lang="ja-JP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（超）大変形</a:t>
            </a:r>
            <a:r>
              <a:rPr lang="ja-JP" altLang="en-US" dirty="0">
                <a:solidFill>
                  <a:srgbClr val="000000"/>
                </a:solidFill>
              </a:rPr>
              <a:t>を「</a:t>
            </a:r>
            <a:r>
              <a:rPr lang="ja-JP" altLang="en-US" dirty="0">
                <a:solidFill>
                  <a:srgbClr val="0000CC"/>
                </a:solidFill>
              </a:rPr>
              <a:t>手軽</a:t>
            </a:r>
            <a:r>
              <a:rPr lang="ja-JP" altLang="en-US" dirty="0">
                <a:solidFill>
                  <a:srgbClr val="000000"/>
                </a:solidFill>
              </a:rPr>
              <a:t>」に解きたい．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（アプリケーションは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　熱ナノインプリント，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　ホットエンボス等）</a:t>
            </a:r>
            <a:endParaRPr lang="en-US" altLang="ja-JP" dirty="0">
              <a:solidFill>
                <a:srgbClr val="000000"/>
              </a:solidFill>
            </a:endParaRPr>
          </a:p>
          <a:p>
            <a:pPr lvl="0"/>
            <a:r>
              <a:rPr lang="ja-JP" altLang="en-US" dirty="0">
                <a:solidFill>
                  <a:srgbClr val="000000"/>
                </a:solidFill>
              </a:rPr>
              <a:t>従来は</a:t>
            </a:r>
            <a:r>
              <a:rPr lang="en-US" altLang="ja-JP" dirty="0">
                <a:solidFill>
                  <a:srgbClr val="000000"/>
                </a:solidFill>
              </a:rPr>
              <a:t>FEM</a:t>
            </a:r>
            <a:r>
              <a:rPr lang="ja-JP" altLang="en-US" dirty="0">
                <a:solidFill>
                  <a:srgbClr val="000000"/>
                </a:solidFill>
              </a:rPr>
              <a:t>を使用していたが，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メッシュがすぐに潰れてしまう．</a:t>
            </a:r>
            <a:endParaRPr lang="en-US" altLang="ja-JP" dirty="0">
              <a:solidFill>
                <a:srgbClr val="000000"/>
              </a:solidFill>
            </a:endParaRPr>
          </a:p>
          <a:p>
            <a:pPr lvl="0"/>
            <a:r>
              <a:rPr lang="ja-JP" altLang="en-US" dirty="0">
                <a:solidFill>
                  <a:srgbClr val="000000"/>
                </a:solidFill>
              </a:rPr>
              <a:t>アダプティブメッシングは，今の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のところ「</a:t>
            </a:r>
            <a:r>
              <a:rPr lang="ja-JP" altLang="en-US" dirty="0">
                <a:solidFill>
                  <a:srgbClr val="0000CC"/>
                </a:solidFill>
              </a:rPr>
              <a:t>手軽</a:t>
            </a:r>
            <a:r>
              <a:rPr lang="ja-JP" altLang="en-US" dirty="0">
                <a:solidFill>
                  <a:srgbClr val="000000"/>
                </a:solidFill>
              </a:rPr>
              <a:t>」ではない．</a:t>
            </a:r>
            <a:endParaRPr lang="en-US" altLang="ja-JP" dirty="0">
              <a:solidFill>
                <a:srgbClr val="000000"/>
              </a:solidFill>
            </a:endParaRPr>
          </a:p>
          <a:p>
            <a:pPr lvl="0"/>
            <a:endParaRPr lang="en-US" altLang="ja-JP" dirty="0">
              <a:solidFill>
                <a:srgbClr val="000000"/>
              </a:solidFill>
            </a:endParaRPr>
          </a:p>
          <a:p>
            <a:pPr lvl="0">
              <a:buNone/>
            </a:pPr>
            <a:r>
              <a:rPr lang="ja-JP" altLang="en-US" dirty="0">
                <a:solidFill>
                  <a:srgbClr val="000000"/>
                </a:solidFill>
              </a:rPr>
              <a:t>　　　　</a:t>
            </a:r>
            <a:r>
              <a:rPr lang="ja-JP" altLang="en-US" dirty="0">
                <a:solidFill>
                  <a:srgbClr val="FF0000"/>
                </a:solidFill>
              </a:rPr>
              <a:t>メッシュフリーに挑戦！</a:t>
            </a:r>
            <a:endParaRPr lang="en-US" altLang="ja-JP" dirty="0">
              <a:solidFill>
                <a:srgbClr val="000000"/>
              </a:solidFill>
            </a:endParaRPr>
          </a:p>
          <a:p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2366755" y="4824155"/>
            <a:ext cx="1333500" cy="576262"/>
          </a:xfrm>
          <a:prstGeom prst="downArrow">
            <a:avLst>
              <a:gd name="adj1" fmla="val 52195"/>
              <a:gd name="adj2" fmla="val 48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 l="48975" t="43605" b="14536"/>
          <a:stretch>
            <a:fillRect/>
          </a:stretch>
        </p:blipFill>
        <p:spPr bwMode="auto">
          <a:xfrm>
            <a:off x="4138613" y="1101725"/>
            <a:ext cx="247808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29990" t="3392" r="29990" b="39569"/>
          <a:stretch>
            <a:fillRect/>
          </a:stretch>
        </p:blipFill>
        <p:spPr bwMode="auto">
          <a:xfrm>
            <a:off x="6378575" y="2759253"/>
            <a:ext cx="2765425" cy="36323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9088" y="1081088"/>
            <a:ext cx="2157411" cy="16451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6988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解析例：弾塑性せん断大変形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00" y="656692"/>
            <a:ext cx="7086600" cy="3238500"/>
          </a:xfrm>
          <a:prstGeom prst="rect">
            <a:avLst/>
          </a:prstGeom>
        </p:spPr>
      </p:pic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215900" y="3789040"/>
            <a:ext cx="8928100" cy="2592710"/>
          </a:xfrm>
        </p:spPr>
        <p:txBody>
          <a:bodyPr/>
          <a:lstStyle/>
          <a:p>
            <a:r>
              <a:rPr lang="ja-JP" altLang="en-US" dirty="0"/>
              <a:t>静的，平面歪み，</a:t>
            </a:r>
            <a:r>
              <a:rPr lang="en-US" altLang="ja-JP" dirty="0"/>
              <a:t>5m×1m</a:t>
            </a:r>
            <a:r>
              <a:rPr lang="ja-JP" altLang="en-US" dirty="0"/>
              <a:t>の矩形領域</a:t>
            </a:r>
          </a:p>
          <a:p>
            <a:r>
              <a:rPr lang="ja-JP" altLang="en-US" dirty="0"/>
              <a:t>下辺左</a:t>
            </a:r>
            <a:r>
              <a:rPr lang="en-US" altLang="ja-JP" dirty="0"/>
              <a:t>2m</a:t>
            </a:r>
            <a:r>
              <a:rPr lang="ja-JP" altLang="en-US" dirty="0"/>
              <a:t>を完全拘束，</a:t>
            </a:r>
            <a:br>
              <a:rPr lang="en-US" altLang="ja-JP" dirty="0"/>
            </a:br>
            <a:r>
              <a:rPr lang="ja-JP" altLang="en-US" dirty="0"/>
              <a:t>上辺右</a:t>
            </a:r>
            <a:r>
              <a:rPr lang="en-US" altLang="ja-JP" dirty="0"/>
              <a:t>2m</a:t>
            </a:r>
            <a:r>
              <a:rPr lang="ja-JP" altLang="en-US" dirty="0"/>
              <a:t>を左右拘束＋下方向強制変位</a:t>
            </a:r>
          </a:p>
          <a:p>
            <a:r>
              <a:rPr lang="ja-JP" altLang="en-US" dirty="0"/>
              <a:t>同節点配置で</a:t>
            </a:r>
            <a:r>
              <a:rPr lang="en-US" altLang="ja-JP" dirty="0"/>
              <a:t>ABAQUS/Standard</a:t>
            </a:r>
            <a:r>
              <a:rPr lang="ja-JP" altLang="en-US" dirty="0"/>
              <a:t>の３角形</a:t>
            </a:r>
            <a:br>
              <a:rPr lang="en-US" altLang="ja-JP" dirty="0"/>
            </a:br>
            <a:r>
              <a:rPr lang="ja-JP" altLang="en-US" dirty="0"/>
              <a:t>１次要素での解析結果と比較</a:t>
            </a:r>
          </a:p>
          <a:p>
            <a:endParaRPr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8560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解析例：弾塑性せん断大変形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200292" y="1736812"/>
            <a:ext cx="1764196" cy="46449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提案手法</a:t>
            </a:r>
            <a:endParaRPr lang="en-US" altLang="ja-JP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ABAQUS</a:t>
            </a:r>
            <a:br>
              <a:rPr lang="en-US" altLang="ja-JP" dirty="0"/>
            </a:br>
            <a:r>
              <a:rPr lang="en-US" altLang="ja-JP" dirty="0"/>
              <a:t>/Standard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5" name="plastic-shift1.5-peeq-efgmet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9712" y="656692"/>
            <a:ext cx="5112060" cy="2793883"/>
          </a:xfrm>
          <a:prstGeom prst="rect">
            <a:avLst/>
          </a:prstGeom>
        </p:spPr>
      </p:pic>
      <p:pic>
        <p:nvPicPr>
          <p:cNvPr id="6" name="plastic-shift1.5-peeq-abaqus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15716" y="3481833"/>
            <a:ext cx="5076056" cy="287907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47564" y="1609396"/>
            <a:ext cx="615553" cy="365580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ja-JP" altLang="en-US" sz="2800" dirty="0"/>
              <a:t>相当塑性歪み分布比較</a:t>
            </a:r>
          </a:p>
        </p:txBody>
      </p:sp>
    </p:spTree>
    <p:extLst>
      <p:ext uri="{BB962C8B-B14F-4D97-AF65-F5344CB8AC3E}">
        <p14:creationId xmlns:p14="http://schemas.microsoft.com/office/powerpoint/2010/main" val="140462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まとめ／今後の予定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623888"/>
            <a:ext cx="8928100" cy="5757862"/>
          </a:xfrm>
        </p:spPr>
        <p:txBody>
          <a:bodyPr/>
          <a:lstStyle/>
          <a:p>
            <a:r>
              <a:rPr lang="ja-JP" altLang="en-US" dirty="0"/>
              <a:t>まとめ</a:t>
            </a:r>
            <a:endParaRPr lang="en-US" altLang="ja-JP" dirty="0"/>
          </a:p>
          <a:p>
            <a:pPr lvl="1" eaLnBrk="1" hangingPunct="1">
              <a:lnSpc>
                <a:spcPct val="90000"/>
              </a:lnSpc>
            </a:pPr>
            <a:r>
              <a:rPr lang="ja-JP" altLang="en-US" dirty="0">
                <a:solidFill>
                  <a:srgbClr val="008000"/>
                </a:solidFill>
              </a:rPr>
              <a:t>増分形釣合方程式</a:t>
            </a:r>
            <a:r>
              <a:rPr lang="ja-JP" altLang="en-US" dirty="0"/>
              <a:t>に基づく浮動応力点積分メッシュ</a:t>
            </a:r>
            <a:br>
              <a:rPr lang="en-US" altLang="ja-JP" dirty="0"/>
            </a:br>
            <a:r>
              <a:rPr lang="ja-JP" altLang="en-US" dirty="0"/>
              <a:t>フリー法が，大変形弾性解析だけでなく，大変形</a:t>
            </a:r>
            <a:br>
              <a:rPr lang="en-US" altLang="ja-JP" dirty="0"/>
            </a:br>
            <a:r>
              <a:rPr lang="ja-JP" altLang="en-US" dirty="0">
                <a:solidFill>
                  <a:srgbClr val="FF0000"/>
                </a:solidFill>
              </a:rPr>
              <a:t>弾塑性</a:t>
            </a:r>
            <a:r>
              <a:rPr lang="ja-JP" altLang="en-US" dirty="0"/>
              <a:t>解析にも適用可能である事を示した．</a:t>
            </a:r>
            <a:endParaRPr lang="en-US" altLang="ja-JP" dirty="0"/>
          </a:p>
          <a:p>
            <a:pPr lvl="1" eaLnBrk="1" hangingPunct="1">
              <a:lnSpc>
                <a:spcPct val="90000"/>
              </a:lnSpc>
            </a:pPr>
            <a:r>
              <a:rPr lang="ja-JP" altLang="en-US" dirty="0">
                <a:solidFill>
                  <a:srgbClr val="008000"/>
                </a:solidFill>
              </a:rPr>
              <a:t>増分形釣合方程式</a:t>
            </a:r>
            <a:r>
              <a:rPr lang="ja-JP" altLang="en-US" dirty="0"/>
              <a:t>は</a:t>
            </a:r>
            <a:r>
              <a:rPr lang="ja-JP" altLang="en-US" dirty="0">
                <a:solidFill>
                  <a:srgbClr val="FF0000"/>
                </a:solidFill>
              </a:rPr>
              <a:t>任意の構成方程式を持つ材料</a:t>
            </a:r>
            <a:r>
              <a:rPr lang="ja-JP" altLang="en-US" dirty="0"/>
              <a:t>に対して適応可能であると考えられる．</a:t>
            </a:r>
            <a:endParaRPr lang="en-US" altLang="ja-JP" dirty="0"/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ja-JP" dirty="0"/>
          </a:p>
          <a:p>
            <a:pPr eaLnBrk="1" hangingPunct="1">
              <a:lnSpc>
                <a:spcPct val="90000"/>
              </a:lnSpc>
            </a:pPr>
            <a:r>
              <a:rPr lang="ja-JP" altLang="en-US" dirty="0"/>
              <a:t>今後の予定</a:t>
            </a:r>
            <a:endParaRPr lang="en-US" altLang="ja-JP" dirty="0"/>
          </a:p>
          <a:p>
            <a:pPr lvl="1" eaLnBrk="1" hangingPunct="1">
              <a:lnSpc>
                <a:spcPct val="90000"/>
              </a:lnSpc>
            </a:pPr>
            <a:r>
              <a:rPr lang="ja-JP" altLang="en-US" dirty="0"/>
              <a:t>接触機能</a:t>
            </a:r>
            <a:endParaRPr lang="en-US" altLang="ja-JP" dirty="0"/>
          </a:p>
          <a:p>
            <a:pPr lvl="1" eaLnBrk="1" hangingPunct="1">
              <a:lnSpc>
                <a:spcPct val="90000"/>
              </a:lnSpc>
            </a:pPr>
            <a:r>
              <a:rPr lang="ja-JP" altLang="en-US" dirty="0"/>
              <a:t>節点，応力点の追加</a:t>
            </a:r>
            <a:endParaRPr lang="en-GB" altLang="ja-JP" sz="2400" dirty="0"/>
          </a:p>
          <a:p>
            <a:pPr lvl="1" eaLnBrk="1" hangingPunct="1">
              <a:lnSpc>
                <a:spcPct val="90000"/>
              </a:lnSpc>
            </a:pPr>
            <a:r>
              <a:rPr lang="ja-JP" altLang="en-US" dirty="0">
                <a:solidFill>
                  <a:srgbClr val="008000"/>
                </a:solidFill>
              </a:rPr>
              <a:t>増分形釣合方程式</a:t>
            </a:r>
            <a:r>
              <a:rPr lang="ja-JP" altLang="en-US" dirty="0"/>
              <a:t>に基づくアダプティブ</a:t>
            </a:r>
            <a:r>
              <a:rPr lang="en-US" altLang="ja-JP" dirty="0"/>
              <a:t>FEM</a:t>
            </a:r>
            <a:r>
              <a:rPr lang="ja-JP" altLang="en-US" dirty="0"/>
              <a:t>？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sz="9600" dirty="0"/>
          </a:p>
          <a:p>
            <a:pPr marL="0" indent="0" algn="ctr">
              <a:buNone/>
            </a:pPr>
            <a:r>
              <a:rPr lang="ja-JP" altLang="en-US" sz="9600" dirty="0"/>
              <a:t>付録</a:t>
            </a:r>
            <a:endParaRPr kumimoji="1" lang="ja-JP" altLang="en-US" sz="9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982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提案手法の特徴整理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041044"/>
              </p:ext>
            </p:extLst>
          </p:nvPr>
        </p:nvGraphicFramePr>
        <p:xfrm>
          <a:off x="206512" y="1016732"/>
          <a:ext cx="8730972" cy="47885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17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8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5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一般的な</a:t>
                      </a:r>
                      <a:r>
                        <a:rPr kumimoji="1" lang="en-US" altLang="ja-JP" sz="2400" dirty="0"/>
                        <a:t>FEM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提案手法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節点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あり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あり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要素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あり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1" dirty="0">
                          <a:solidFill>
                            <a:srgbClr val="FF0000"/>
                          </a:solidFill>
                        </a:rPr>
                        <a:t>なし</a:t>
                      </a:r>
                      <a:r>
                        <a:rPr kumimoji="1" lang="ja-JP" altLang="en-US" sz="2400" dirty="0"/>
                        <a:t>（初期状態のみあり）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評価点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積分点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1" dirty="0">
                          <a:solidFill>
                            <a:srgbClr val="FF0000"/>
                          </a:solidFill>
                        </a:rPr>
                        <a:t>応力点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形状関数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要素で構築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</a:rPr>
                        <a:t>MLS</a:t>
                      </a:r>
                      <a:r>
                        <a:rPr kumimoji="1" lang="ja-JP" altLang="en-US" sz="2400" dirty="0"/>
                        <a:t>で構築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726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積分補正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不要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1" dirty="0">
                          <a:solidFill>
                            <a:srgbClr val="FF0000"/>
                          </a:solidFill>
                        </a:rPr>
                        <a:t>スケーリングで補正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時間発展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陰解法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1" dirty="0">
                          <a:solidFill>
                            <a:srgbClr val="FF0000"/>
                          </a:solidFill>
                        </a:rPr>
                        <a:t>準陰解法</a:t>
                      </a:r>
                      <a:br>
                        <a:rPr kumimoji="1" lang="en-US" altLang="ja-JP" sz="2400" dirty="0"/>
                      </a:br>
                      <a:r>
                        <a:rPr kumimoji="1" lang="ja-JP" altLang="en-US" sz="2400" dirty="0"/>
                        <a:t>（形状関数等は陽的）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基準配置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Updated/Total Lagrange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dirty="0"/>
                        <a:t>Updated Lagrange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1526"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釣合方程式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通常形式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1" dirty="0">
                          <a:solidFill>
                            <a:srgbClr val="FF0000"/>
                          </a:solidFill>
                        </a:rPr>
                        <a:t>増分形式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099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メッシュフリー領域積分法３種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800" b="1" dirty="0"/>
              <a:t>バックグラウンドセル積分</a:t>
            </a:r>
            <a:endParaRPr lang="en-US" altLang="ja-JP" sz="2800" dirty="0"/>
          </a:p>
          <a:p>
            <a:pPr lvl="2"/>
            <a:r>
              <a:rPr lang="ja-JP" altLang="en-US" dirty="0"/>
              <a:t>いわゆるオリジナルの</a:t>
            </a:r>
            <a:r>
              <a:rPr lang="en-US" altLang="ja-JP" dirty="0"/>
              <a:t>EFGM</a:t>
            </a:r>
          </a:p>
          <a:p>
            <a:pPr lvl="2"/>
            <a:r>
              <a:rPr lang="ja-JP" altLang="en-US" dirty="0">
                <a:solidFill>
                  <a:srgbClr val="0000CC"/>
                </a:solidFill>
              </a:rPr>
              <a:t>物理量の輸送時に数値拡散が生ずる</a:t>
            </a:r>
            <a:endParaRPr lang="en-US" altLang="ja-JP" dirty="0">
              <a:solidFill>
                <a:srgbClr val="0000CC"/>
              </a:solidFill>
            </a:endParaRPr>
          </a:p>
          <a:p>
            <a:r>
              <a:rPr lang="ja-JP" altLang="en-US" sz="2800" b="1" dirty="0"/>
              <a:t>節点積分</a:t>
            </a:r>
            <a:endParaRPr lang="en-US" altLang="ja-JP" sz="2800" b="1" dirty="0"/>
          </a:p>
          <a:p>
            <a:pPr lvl="2"/>
            <a:r>
              <a:rPr lang="en-US" altLang="ja-JP" dirty="0"/>
              <a:t>SCNI</a:t>
            </a:r>
            <a:r>
              <a:rPr lang="ja-JP" altLang="en-US" dirty="0"/>
              <a:t>を中心に最近も研究が続いている．</a:t>
            </a:r>
            <a:r>
              <a:rPr lang="en-US" altLang="ja-JP" dirty="0"/>
              <a:t>(</a:t>
            </a:r>
            <a:r>
              <a:rPr lang="ja-JP" altLang="en-US" dirty="0"/>
              <a:t>大変形もある</a:t>
            </a:r>
            <a:r>
              <a:rPr lang="en-US" altLang="ja-JP" dirty="0"/>
              <a:t>)</a:t>
            </a:r>
          </a:p>
          <a:p>
            <a:pPr lvl="2"/>
            <a:r>
              <a:rPr lang="ja-JP" altLang="en-US" dirty="0"/>
              <a:t>ゼロエネルギーモード（</a:t>
            </a:r>
            <a:r>
              <a:rPr lang="en-US" altLang="ja-JP" dirty="0"/>
              <a:t>FEM</a:t>
            </a:r>
            <a:r>
              <a:rPr lang="ja-JP" altLang="en-US" dirty="0"/>
              <a:t>のアワーグラスモードと等価）を抑えるための</a:t>
            </a:r>
            <a:r>
              <a:rPr lang="ja-JP" altLang="en-US" dirty="0">
                <a:solidFill>
                  <a:srgbClr val="0000CC"/>
                </a:solidFill>
              </a:rPr>
              <a:t>人工安定化項を加える必要がある</a:t>
            </a:r>
            <a:r>
              <a:rPr lang="ja-JP" altLang="en-US" dirty="0"/>
              <a:t>．</a:t>
            </a:r>
            <a:endParaRPr lang="en-US" altLang="ja-JP" dirty="0"/>
          </a:p>
          <a:p>
            <a:pPr lvl="2"/>
            <a:r>
              <a:rPr lang="ja-JP" altLang="en-US" dirty="0"/>
              <a:t>初期ボロノイセル分割に基づく</a:t>
            </a:r>
            <a:r>
              <a:rPr lang="en-US" altLang="ja-JP" dirty="0">
                <a:solidFill>
                  <a:srgbClr val="0000CC"/>
                </a:solidFill>
              </a:rPr>
              <a:t>Total Lagrange</a:t>
            </a:r>
            <a:r>
              <a:rPr lang="ja-JP" altLang="en-US" dirty="0">
                <a:solidFill>
                  <a:srgbClr val="0000CC"/>
                </a:solidFill>
              </a:rPr>
              <a:t>法</a:t>
            </a:r>
            <a:r>
              <a:rPr lang="ja-JP" altLang="en-US" dirty="0"/>
              <a:t>を採用</a:t>
            </a:r>
            <a:endParaRPr lang="en-US" altLang="ja-JP" dirty="0"/>
          </a:p>
          <a:p>
            <a:pPr lvl="2"/>
            <a:r>
              <a:rPr lang="ja-JP" altLang="en-US" dirty="0"/>
              <a:t>強烈な大変形の取り扱いに難あり．（特に圧縮大変形）</a:t>
            </a:r>
            <a:endParaRPr lang="en-US" altLang="ja-JP" dirty="0"/>
          </a:p>
          <a:p>
            <a:r>
              <a:rPr lang="ja-JP" altLang="en-US" sz="2800" b="1" dirty="0">
                <a:solidFill>
                  <a:srgbClr val="FF0000"/>
                </a:solidFill>
              </a:rPr>
              <a:t>応力点積分</a:t>
            </a:r>
            <a:endParaRPr lang="en-US" altLang="ja-JP" sz="2800" b="1" dirty="0">
              <a:solidFill>
                <a:srgbClr val="FF0000"/>
              </a:solidFill>
            </a:endParaRPr>
          </a:p>
          <a:p>
            <a:pPr lvl="2"/>
            <a:r>
              <a:rPr lang="ja-JP" altLang="en-US" dirty="0"/>
              <a:t>あまり研究例が無い．（</a:t>
            </a:r>
            <a:r>
              <a:rPr lang="ja-JP" altLang="en-US" dirty="0">
                <a:solidFill>
                  <a:srgbClr val="0000CC"/>
                </a:solidFill>
              </a:rPr>
              <a:t>決まった定式化がまだない．</a:t>
            </a:r>
            <a:r>
              <a:rPr lang="ja-JP" altLang="en-US" dirty="0"/>
              <a:t>）</a:t>
            </a:r>
            <a:endParaRPr lang="en-US" altLang="ja-JP" dirty="0"/>
          </a:p>
          <a:p>
            <a:pPr lvl="2"/>
            <a:r>
              <a:rPr lang="ja-JP" altLang="en-US" dirty="0"/>
              <a:t>特に大変形に関する研究例は少ない．</a:t>
            </a:r>
            <a:endParaRPr lang="en-US" altLang="ja-JP" dirty="0"/>
          </a:p>
          <a:p>
            <a:pPr lvl="2"/>
            <a:r>
              <a:rPr lang="ja-JP" altLang="en-US" dirty="0"/>
              <a:t>本研究ではこれを採用（「</a:t>
            </a:r>
            <a:r>
              <a:rPr lang="ja-JP" altLang="en-US" dirty="0">
                <a:solidFill>
                  <a:srgbClr val="FF0000"/>
                </a:solidFill>
              </a:rPr>
              <a:t>浮動応力点積分</a:t>
            </a:r>
            <a:r>
              <a:rPr lang="ja-JP" altLang="en-US" dirty="0"/>
              <a:t>」と命名）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1465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ja-JP" altLang="en-US" dirty="0"/>
              <a:t>定式化（準陰的時間発展）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時間増分計算ループ開始</a:t>
            </a:r>
            <a:endParaRPr lang="en-US" altLang="ja-JP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buClr>
                <a:schemeClr val="tx1"/>
              </a:buClr>
            </a:pPr>
            <a:r>
              <a:rPr lang="ja-JP" altLang="en-US" sz="2400" dirty="0">
                <a:solidFill>
                  <a:srgbClr val="FF0000"/>
                </a:solidFill>
              </a:rPr>
              <a:t>各応力点でのサポート・形状関数・補正係数</a:t>
            </a:r>
            <a:br>
              <a:rPr lang="en-US" altLang="ja-JP" sz="2400" dirty="0">
                <a:solidFill>
                  <a:srgbClr val="FF0000"/>
                </a:solidFill>
              </a:rPr>
            </a:br>
            <a:r>
              <a:rPr lang="ja-JP" altLang="en-US" sz="2400" dirty="0">
                <a:solidFill>
                  <a:srgbClr val="FF0000"/>
                </a:solidFill>
              </a:rPr>
              <a:t>の更新</a:t>
            </a:r>
            <a:endParaRPr lang="en-US" altLang="ja-JP" sz="2400" dirty="0">
              <a:solidFill>
                <a:srgbClr val="FF0000"/>
              </a:solidFill>
            </a:endParaRPr>
          </a:p>
          <a:p>
            <a:pPr lvl="1"/>
            <a:r>
              <a:rPr lang="en-US" altLang="ja-JP" sz="2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Newton-</a:t>
            </a:r>
            <a:r>
              <a:rPr lang="en-US" altLang="ja-JP" sz="2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Raphson</a:t>
            </a:r>
            <a:r>
              <a:rPr lang="ja-JP" alt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ループ開始</a:t>
            </a:r>
          </a:p>
          <a:p>
            <a:pPr lvl="2"/>
            <a:r>
              <a:rPr lang="ja-JP" altLang="en-US" dirty="0">
                <a:solidFill>
                  <a:srgbClr val="B2B2B2"/>
                </a:solidFill>
              </a:rPr>
              <a:t>サポート・形状関数・補正係数の更新</a:t>
            </a:r>
            <a:endParaRPr lang="en-US" altLang="ja-JP" dirty="0">
              <a:solidFill>
                <a:srgbClr val="B2B2B2"/>
              </a:solidFill>
            </a:endParaRPr>
          </a:p>
          <a:p>
            <a:pPr lvl="2"/>
            <a:r>
              <a:rPr lang="ja-JP" altLang="en-US" dirty="0"/>
              <a:t>各応力点での歪み・応力の計算</a:t>
            </a:r>
          </a:p>
          <a:p>
            <a:pPr lvl="2"/>
            <a:r>
              <a:rPr lang="ja-JP" altLang="en-US" dirty="0"/>
              <a:t>内力増分</a:t>
            </a:r>
            <a:r>
              <a:rPr lang="en-US" altLang="ja-JP" b="1" i="1" dirty="0" err="1"/>
              <a:t>Δf</a:t>
            </a:r>
            <a:r>
              <a:rPr lang="en-US" altLang="ja-JP" b="1" i="1" dirty="0"/>
              <a:t> </a:t>
            </a:r>
            <a:r>
              <a:rPr lang="en-US" altLang="ja-JP" baseline="30000" dirty="0"/>
              <a:t>int.</a:t>
            </a:r>
            <a:r>
              <a:rPr lang="en-US" altLang="ja-JP" dirty="0"/>
              <a:t> </a:t>
            </a:r>
            <a:r>
              <a:rPr lang="ja-JP" altLang="en-US" dirty="0"/>
              <a:t>と接線剛性</a:t>
            </a:r>
            <a:r>
              <a:rPr lang="en-US" altLang="ja-JP" b="1" i="1" dirty="0"/>
              <a:t>K </a:t>
            </a:r>
            <a:r>
              <a:rPr lang="ja-JP" altLang="en-US" dirty="0"/>
              <a:t>の計算</a:t>
            </a:r>
          </a:p>
          <a:p>
            <a:pPr lvl="2"/>
            <a:r>
              <a:rPr lang="ja-JP" altLang="en-US" dirty="0"/>
              <a:t>残差</a:t>
            </a:r>
            <a:r>
              <a:rPr lang="en-US" altLang="ja-JP" dirty="0"/>
              <a:t> </a:t>
            </a:r>
            <a:r>
              <a:rPr lang="en-US" altLang="ja-JP" b="1" i="1" dirty="0"/>
              <a:t>r</a:t>
            </a:r>
            <a:r>
              <a:rPr lang="en-US" altLang="ja-JP" dirty="0"/>
              <a:t> = </a:t>
            </a:r>
            <a:r>
              <a:rPr lang="en-US" altLang="ja-JP" b="1" i="1" dirty="0" err="1"/>
              <a:t>Δf</a:t>
            </a:r>
            <a:r>
              <a:rPr lang="en-US" altLang="ja-JP" b="1" i="1" dirty="0"/>
              <a:t> </a:t>
            </a:r>
            <a:r>
              <a:rPr lang="en-US" altLang="ja-JP" baseline="30000" dirty="0"/>
              <a:t>ext.</a:t>
            </a:r>
            <a:r>
              <a:rPr lang="en-US" altLang="ja-JP" dirty="0"/>
              <a:t> -</a:t>
            </a:r>
            <a:r>
              <a:rPr lang="en-US" altLang="ja-JP" b="1" i="1" dirty="0" err="1"/>
              <a:t>Δf</a:t>
            </a:r>
            <a:r>
              <a:rPr lang="en-US" altLang="ja-JP" dirty="0"/>
              <a:t> </a:t>
            </a:r>
            <a:r>
              <a:rPr lang="en-US" altLang="ja-JP" baseline="30000" dirty="0"/>
              <a:t>int.</a:t>
            </a:r>
            <a:r>
              <a:rPr lang="ja-JP" altLang="en-US" dirty="0"/>
              <a:t>の計算</a:t>
            </a:r>
          </a:p>
          <a:p>
            <a:pPr lvl="2"/>
            <a:r>
              <a:rPr lang="en-US" altLang="ja-JP" b="1" i="1" dirty="0"/>
              <a:t>K </a:t>
            </a:r>
            <a:r>
              <a:rPr lang="en-US" altLang="ja-JP" b="1" i="1" dirty="0">
                <a:latin typeface="Symbol" pitchFamily="18" charset="2"/>
              </a:rPr>
              <a:t>d</a:t>
            </a:r>
            <a:r>
              <a:rPr lang="en-US" altLang="ja-JP" b="1" i="1" dirty="0"/>
              <a:t>u </a:t>
            </a:r>
            <a:r>
              <a:rPr lang="en-US" altLang="ja-JP" dirty="0"/>
              <a:t>= </a:t>
            </a:r>
            <a:r>
              <a:rPr lang="en-US" altLang="ja-JP" b="1" i="1" dirty="0"/>
              <a:t>r </a:t>
            </a:r>
            <a:r>
              <a:rPr lang="ja-JP" altLang="en-US" dirty="0"/>
              <a:t>を解く</a:t>
            </a:r>
          </a:p>
          <a:p>
            <a:pPr lvl="2"/>
            <a:r>
              <a:rPr lang="ja-JP" altLang="en-US" dirty="0"/>
              <a:t>各節点・応力点の試行位置の更新</a:t>
            </a:r>
            <a:endParaRPr lang="en-US" altLang="ja-JP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/>
            <a:endParaRPr lang="en-US" altLang="ja-JP" sz="2400" dirty="0"/>
          </a:p>
          <a:p>
            <a:pPr lvl="1"/>
            <a:endParaRPr lang="en-US" altLang="ja-JP" sz="2400" dirty="0"/>
          </a:p>
          <a:p>
            <a:pPr lvl="1"/>
            <a:r>
              <a:rPr lang="ja-JP" altLang="en-US" sz="2400" dirty="0"/>
              <a:t>各種物理量の更新</a:t>
            </a:r>
            <a:endParaRPr lang="ja-JP" altLang="en-US" sz="24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84998" name="Freeform 6"/>
          <p:cNvSpPr>
            <a:spLocks/>
          </p:cNvSpPr>
          <p:nvPr/>
        </p:nvSpPr>
        <p:spPr bwMode="auto">
          <a:xfrm>
            <a:off x="419100" y="1398589"/>
            <a:ext cx="638175" cy="995696"/>
          </a:xfrm>
          <a:custGeom>
            <a:avLst/>
            <a:gdLst/>
            <a:ahLst/>
            <a:cxnLst>
              <a:cxn ang="0">
                <a:pos x="402" y="958"/>
              </a:cxn>
              <a:cxn ang="0">
                <a:pos x="14" y="958"/>
              </a:cxn>
              <a:cxn ang="0">
                <a:pos x="14" y="951"/>
              </a:cxn>
              <a:cxn ang="0">
                <a:pos x="0" y="0"/>
              </a:cxn>
              <a:cxn ang="0">
                <a:pos x="139" y="0"/>
              </a:cxn>
            </a:cxnLst>
            <a:rect l="0" t="0" r="r" b="b"/>
            <a:pathLst>
              <a:path w="402" h="958">
                <a:moveTo>
                  <a:pt x="402" y="958"/>
                </a:moveTo>
                <a:lnTo>
                  <a:pt x="14" y="958"/>
                </a:lnTo>
                <a:lnTo>
                  <a:pt x="14" y="951"/>
                </a:lnTo>
                <a:lnTo>
                  <a:pt x="0" y="0"/>
                </a:lnTo>
                <a:lnTo>
                  <a:pt x="139" y="0"/>
                </a:lnTo>
              </a:path>
            </a:pathLst>
          </a:custGeom>
          <a:noFill/>
          <a:ln w="19050" cap="flat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3" name="左大かっこ 2"/>
          <p:cNvSpPr/>
          <p:nvPr/>
        </p:nvSpPr>
        <p:spPr>
          <a:xfrm>
            <a:off x="119944" y="872716"/>
            <a:ext cx="347600" cy="5292588"/>
          </a:xfrm>
          <a:prstGeom prst="leftBracket">
            <a:avLst>
              <a:gd name="adj" fmla="val 10616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737684" y="2744034"/>
            <a:ext cx="2161840" cy="181588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000" dirty="0"/>
              <a:t>形状関数が</a:t>
            </a:r>
            <a:endParaRPr lang="en-US" altLang="ja-JP" sz="2000" dirty="0"/>
          </a:p>
          <a:p>
            <a:pPr algn="ctr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000" dirty="0"/>
              <a:t>各時間増分中</a:t>
            </a:r>
            <a:endParaRPr lang="en-US" altLang="ja-JP" sz="2000" dirty="0"/>
          </a:p>
          <a:p>
            <a:pPr algn="ctr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000" dirty="0"/>
              <a:t>一定</a:t>
            </a:r>
            <a:endParaRPr lang="en-US" altLang="ja-JP" sz="2000" dirty="0"/>
          </a:p>
          <a:p>
            <a:pPr algn="ctr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000" dirty="0"/>
              <a:t>（形状関数は陽的に決定する．）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737684" y="671678"/>
            <a:ext cx="2145966" cy="1200329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dirty="0"/>
              <a:t>提案手法の</a:t>
            </a:r>
            <a:endParaRPr lang="en-US" altLang="ja-JP" dirty="0"/>
          </a:p>
          <a:p>
            <a:pPr algn="ctr">
              <a:spcBef>
                <a:spcPct val="50000"/>
              </a:spcBef>
            </a:pPr>
            <a:r>
              <a:rPr lang="ja-JP" altLang="en-US" dirty="0">
                <a:solidFill>
                  <a:srgbClr val="FF0000"/>
                </a:solidFill>
              </a:rPr>
              <a:t>準</a:t>
            </a:r>
            <a:r>
              <a:rPr lang="ja-JP" altLang="en-US" dirty="0"/>
              <a:t>陰的時間発展</a:t>
            </a:r>
            <a:endParaRPr lang="en-US" altLang="ja-JP" dirty="0"/>
          </a:p>
          <a:p>
            <a:pPr algn="ctr">
              <a:spcBef>
                <a:spcPct val="50000"/>
              </a:spcBef>
            </a:pPr>
            <a:r>
              <a:rPr lang="ja-JP" altLang="en-US" dirty="0"/>
              <a:t>アルゴリズム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10" name="左大かっこ 9"/>
          <p:cNvSpPr/>
          <p:nvPr/>
        </p:nvSpPr>
        <p:spPr>
          <a:xfrm>
            <a:off x="539551" y="1934876"/>
            <a:ext cx="360041" cy="2502236"/>
          </a:xfrm>
          <a:prstGeom prst="leftBracket">
            <a:avLst>
              <a:gd name="adj" fmla="val 10616"/>
            </a:avLst>
          </a:prstGeom>
          <a:ln w="508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14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41" name="Group 89"/>
          <p:cNvGrpSpPr>
            <a:grpSpLocks/>
          </p:cNvGrpSpPr>
          <p:nvPr/>
        </p:nvGrpSpPr>
        <p:grpSpPr bwMode="auto">
          <a:xfrm>
            <a:off x="6246813" y="3343275"/>
            <a:ext cx="2400300" cy="2363788"/>
            <a:chOff x="3906" y="2071"/>
            <a:chExt cx="1512" cy="1489"/>
          </a:xfrm>
        </p:grpSpPr>
        <p:sp>
          <p:nvSpPr>
            <p:cNvPr id="49225" name="Oval 73"/>
            <p:cNvSpPr>
              <a:spLocks noChangeArrowheads="1"/>
            </p:cNvSpPr>
            <p:nvPr/>
          </p:nvSpPr>
          <p:spPr bwMode="auto">
            <a:xfrm>
              <a:off x="3906" y="2071"/>
              <a:ext cx="1512" cy="14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  <p:sp>
          <p:nvSpPr>
            <p:cNvPr id="49226" name="Oval 74"/>
            <p:cNvSpPr>
              <a:spLocks noChangeArrowheads="1"/>
            </p:cNvSpPr>
            <p:nvPr/>
          </p:nvSpPr>
          <p:spPr bwMode="auto">
            <a:xfrm>
              <a:off x="4616" y="2755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49227" name="Line 75"/>
            <p:cNvSpPr>
              <a:spLocks noChangeShapeType="1"/>
            </p:cNvSpPr>
            <p:nvPr/>
          </p:nvSpPr>
          <p:spPr bwMode="auto">
            <a:xfrm flipV="1">
              <a:off x="4662" y="2147"/>
              <a:ext cx="332" cy="6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lg"/>
              <a:tailEnd type="arrow" w="med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28" name="Text Box 76"/>
            <p:cNvSpPr txBox="1">
              <a:spLocks noChangeArrowheads="1"/>
            </p:cNvSpPr>
            <p:nvPr/>
          </p:nvSpPr>
          <p:spPr bwMode="auto">
            <a:xfrm>
              <a:off x="4855" y="2316"/>
              <a:ext cx="24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i="1" baseline="30000"/>
                <a:t>I</a:t>
              </a:r>
              <a:r>
                <a:rPr lang="en-US" altLang="ja-JP" i="1"/>
                <a:t>R</a:t>
              </a:r>
            </a:p>
          </p:txBody>
        </p:sp>
        <p:sp>
          <p:nvSpPr>
            <p:cNvPr id="49229" name="Rectangle 77"/>
            <p:cNvSpPr>
              <a:spLocks noChangeArrowheads="1"/>
            </p:cNvSpPr>
            <p:nvPr/>
          </p:nvSpPr>
          <p:spPr bwMode="auto">
            <a:xfrm>
              <a:off x="3922" y="275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0" name="Rectangle 78"/>
            <p:cNvSpPr>
              <a:spLocks noChangeArrowheads="1"/>
            </p:cNvSpPr>
            <p:nvPr/>
          </p:nvSpPr>
          <p:spPr bwMode="auto">
            <a:xfrm>
              <a:off x="4389" y="275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1" name="Rectangle 79"/>
            <p:cNvSpPr>
              <a:spLocks noChangeArrowheads="1"/>
            </p:cNvSpPr>
            <p:nvPr/>
          </p:nvSpPr>
          <p:spPr bwMode="auto">
            <a:xfrm>
              <a:off x="4850" y="2759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2" name="Rectangle 80"/>
            <p:cNvSpPr>
              <a:spLocks noChangeArrowheads="1"/>
            </p:cNvSpPr>
            <p:nvPr/>
          </p:nvSpPr>
          <p:spPr bwMode="auto">
            <a:xfrm>
              <a:off x="5311" y="275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3" name="Rectangle 81"/>
            <p:cNvSpPr>
              <a:spLocks noChangeArrowheads="1"/>
            </p:cNvSpPr>
            <p:nvPr/>
          </p:nvSpPr>
          <p:spPr bwMode="auto">
            <a:xfrm>
              <a:off x="4389" y="2227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4" name="Rectangle 82"/>
            <p:cNvSpPr>
              <a:spLocks noChangeArrowheads="1"/>
            </p:cNvSpPr>
            <p:nvPr/>
          </p:nvSpPr>
          <p:spPr bwMode="auto">
            <a:xfrm>
              <a:off x="3939" y="223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5" name="Rectangle 83"/>
            <p:cNvSpPr>
              <a:spLocks noChangeArrowheads="1"/>
            </p:cNvSpPr>
            <p:nvPr/>
          </p:nvSpPr>
          <p:spPr bwMode="auto">
            <a:xfrm>
              <a:off x="4845" y="223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6" name="Rectangle 84"/>
            <p:cNvSpPr>
              <a:spLocks noChangeArrowheads="1"/>
            </p:cNvSpPr>
            <p:nvPr/>
          </p:nvSpPr>
          <p:spPr bwMode="auto">
            <a:xfrm>
              <a:off x="5305" y="2229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7" name="Rectangle 85"/>
            <p:cNvSpPr>
              <a:spLocks noChangeArrowheads="1"/>
            </p:cNvSpPr>
            <p:nvPr/>
          </p:nvSpPr>
          <p:spPr bwMode="auto">
            <a:xfrm>
              <a:off x="4388" y="331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8" name="Rectangle 86"/>
            <p:cNvSpPr>
              <a:spLocks noChangeArrowheads="1"/>
            </p:cNvSpPr>
            <p:nvPr/>
          </p:nvSpPr>
          <p:spPr bwMode="auto">
            <a:xfrm>
              <a:off x="3930" y="331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9" name="Rectangle 87"/>
            <p:cNvSpPr>
              <a:spLocks noChangeArrowheads="1"/>
            </p:cNvSpPr>
            <p:nvPr/>
          </p:nvSpPr>
          <p:spPr bwMode="auto">
            <a:xfrm>
              <a:off x="4850" y="330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40" name="Rectangle 88"/>
            <p:cNvSpPr>
              <a:spLocks noChangeArrowheads="1"/>
            </p:cNvSpPr>
            <p:nvPr/>
          </p:nvSpPr>
          <p:spPr bwMode="auto">
            <a:xfrm>
              <a:off x="5296" y="332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pic>
        <p:nvPicPr>
          <p:cNvPr id="49202" name="Picture 50" descr="support_radi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138" y="3141663"/>
            <a:ext cx="5427662" cy="3232150"/>
          </a:xfrm>
          <a:prstGeom prst="rect">
            <a:avLst/>
          </a:prstGeom>
          <a:noFill/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ja-JP" altLang="en-US" dirty="0"/>
              <a:t>定式化</a:t>
            </a:r>
            <a:r>
              <a:rPr lang="en-US" altLang="ja-JP" dirty="0"/>
              <a:t>(MLS</a:t>
            </a:r>
            <a:r>
              <a:rPr lang="ja-JP" altLang="en-US" dirty="0"/>
              <a:t>近似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623888"/>
            <a:ext cx="8928100" cy="752475"/>
          </a:xfrm>
        </p:spPr>
        <p:txBody>
          <a:bodyPr/>
          <a:lstStyle/>
          <a:p>
            <a:r>
              <a:rPr lang="ja-JP" altLang="en-US" dirty="0"/>
              <a:t>重み関数</a:t>
            </a:r>
            <a:endParaRPr lang="en-US" altLang="ja-JP" dirty="0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</a:endParaRPr>
          </a:p>
          <a:p>
            <a:endParaRPr lang="ja-JP" altLang="en-US" dirty="0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15900" y="2673350"/>
            <a:ext cx="89281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ja-JP" altLang="en-US" sz="3200" dirty="0"/>
              <a:t>サポート半径</a:t>
            </a:r>
          </a:p>
        </p:txBody>
      </p:sp>
      <p:grpSp>
        <p:nvGrpSpPr>
          <p:cNvPr id="49223" name="Group 71"/>
          <p:cNvGrpSpPr>
            <a:grpSpLocks/>
          </p:cNvGrpSpPr>
          <p:nvPr/>
        </p:nvGrpSpPr>
        <p:grpSpPr bwMode="auto">
          <a:xfrm>
            <a:off x="6215063" y="2986088"/>
            <a:ext cx="2425700" cy="3097212"/>
            <a:chOff x="3696" y="1661"/>
            <a:chExt cx="1528" cy="1951"/>
          </a:xfrm>
        </p:grpSpPr>
        <p:sp>
          <p:nvSpPr>
            <p:cNvPr id="49180" name="Oval 28"/>
            <p:cNvSpPr>
              <a:spLocks noChangeArrowheads="1"/>
            </p:cNvSpPr>
            <p:nvPr/>
          </p:nvSpPr>
          <p:spPr bwMode="auto">
            <a:xfrm>
              <a:off x="3712" y="1884"/>
              <a:ext cx="1512" cy="14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  <p:sp>
          <p:nvSpPr>
            <p:cNvPr id="49170" name="Oval 18"/>
            <p:cNvSpPr>
              <a:spLocks noChangeArrowheads="1"/>
            </p:cNvSpPr>
            <p:nvPr/>
          </p:nvSpPr>
          <p:spPr bwMode="auto">
            <a:xfrm>
              <a:off x="4422" y="2568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49181" name="Line 29"/>
            <p:cNvSpPr>
              <a:spLocks noChangeShapeType="1"/>
            </p:cNvSpPr>
            <p:nvPr/>
          </p:nvSpPr>
          <p:spPr bwMode="auto">
            <a:xfrm flipV="1">
              <a:off x="4468" y="1960"/>
              <a:ext cx="332" cy="6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lg"/>
              <a:tailEnd type="arrow" w="med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184" name="Text Box 32"/>
            <p:cNvSpPr txBox="1">
              <a:spLocks noChangeArrowheads="1"/>
            </p:cNvSpPr>
            <p:nvPr/>
          </p:nvSpPr>
          <p:spPr bwMode="auto">
            <a:xfrm>
              <a:off x="4661" y="2129"/>
              <a:ext cx="24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i="1" baseline="30000"/>
                <a:t>I</a:t>
              </a:r>
              <a:r>
                <a:rPr lang="en-US" altLang="ja-JP" i="1"/>
                <a:t>R</a:t>
              </a:r>
            </a:p>
          </p:txBody>
        </p:sp>
        <p:sp>
          <p:nvSpPr>
            <p:cNvPr id="49187" name="Rectangle 35"/>
            <p:cNvSpPr>
              <a:spLocks noChangeArrowheads="1"/>
            </p:cNvSpPr>
            <p:nvPr/>
          </p:nvSpPr>
          <p:spPr bwMode="auto">
            <a:xfrm>
              <a:off x="3742" y="254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88" name="Rectangle 36"/>
            <p:cNvSpPr>
              <a:spLocks noChangeArrowheads="1"/>
            </p:cNvSpPr>
            <p:nvPr/>
          </p:nvSpPr>
          <p:spPr bwMode="auto">
            <a:xfrm>
              <a:off x="4195" y="263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89" name="Rectangle 37"/>
            <p:cNvSpPr>
              <a:spLocks noChangeArrowheads="1"/>
            </p:cNvSpPr>
            <p:nvPr/>
          </p:nvSpPr>
          <p:spPr bwMode="auto">
            <a:xfrm>
              <a:off x="4649" y="252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0" name="Rectangle 38"/>
            <p:cNvSpPr>
              <a:spLocks noChangeArrowheads="1"/>
            </p:cNvSpPr>
            <p:nvPr/>
          </p:nvSpPr>
          <p:spPr bwMode="auto">
            <a:xfrm>
              <a:off x="5103" y="2478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1" name="Rectangle 39"/>
            <p:cNvSpPr>
              <a:spLocks noChangeArrowheads="1"/>
            </p:cNvSpPr>
            <p:nvPr/>
          </p:nvSpPr>
          <p:spPr bwMode="auto">
            <a:xfrm>
              <a:off x="4195" y="177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2" name="Rectangle 40"/>
            <p:cNvSpPr>
              <a:spLocks noChangeArrowheads="1"/>
            </p:cNvSpPr>
            <p:nvPr/>
          </p:nvSpPr>
          <p:spPr bwMode="auto">
            <a:xfrm>
              <a:off x="3696" y="1752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3" name="Rectangle 41"/>
            <p:cNvSpPr>
              <a:spLocks noChangeArrowheads="1"/>
            </p:cNvSpPr>
            <p:nvPr/>
          </p:nvSpPr>
          <p:spPr bwMode="auto">
            <a:xfrm>
              <a:off x="4672" y="1661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4" name="Rectangle 42"/>
            <p:cNvSpPr>
              <a:spLocks noChangeArrowheads="1"/>
            </p:cNvSpPr>
            <p:nvPr/>
          </p:nvSpPr>
          <p:spPr bwMode="auto">
            <a:xfrm>
              <a:off x="5125" y="170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5" name="Rectangle 43"/>
            <p:cNvSpPr>
              <a:spLocks noChangeArrowheads="1"/>
            </p:cNvSpPr>
            <p:nvPr/>
          </p:nvSpPr>
          <p:spPr bwMode="auto">
            <a:xfrm>
              <a:off x="4173" y="3498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6" name="Rectangle 44"/>
            <p:cNvSpPr>
              <a:spLocks noChangeArrowheads="1"/>
            </p:cNvSpPr>
            <p:nvPr/>
          </p:nvSpPr>
          <p:spPr bwMode="auto">
            <a:xfrm>
              <a:off x="3764" y="3521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7" name="Rectangle 45"/>
            <p:cNvSpPr>
              <a:spLocks noChangeArrowheads="1"/>
            </p:cNvSpPr>
            <p:nvPr/>
          </p:nvSpPr>
          <p:spPr bwMode="auto">
            <a:xfrm>
              <a:off x="4649" y="3385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8" name="Rectangle 46"/>
            <p:cNvSpPr>
              <a:spLocks noChangeArrowheads="1"/>
            </p:cNvSpPr>
            <p:nvPr/>
          </p:nvSpPr>
          <p:spPr bwMode="auto">
            <a:xfrm>
              <a:off x="5102" y="343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9199" name="Rectangle 47"/>
          <p:cNvSpPr>
            <a:spLocks noChangeArrowheads="1"/>
          </p:cNvSpPr>
          <p:nvPr/>
        </p:nvSpPr>
        <p:spPr bwMode="auto">
          <a:xfrm>
            <a:off x="547688" y="4783138"/>
            <a:ext cx="4679950" cy="5397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en-US">
              <a:solidFill>
                <a:srgbClr val="0000CC"/>
              </a:solidFill>
            </a:endParaRPr>
          </a:p>
        </p:txBody>
      </p:sp>
      <p:grpSp>
        <p:nvGrpSpPr>
          <p:cNvPr id="49222" name="Group 70"/>
          <p:cNvGrpSpPr>
            <a:grpSpLocks/>
          </p:cNvGrpSpPr>
          <p:nvPr/>
        </p:nvGrpSpPr>
        <p:grpSpPr bwMode="auto">
          <a:xfrm>
            <a:off x="6008688" y="2990850"/>
            <a:ext cx="2881312" cy="3097213"/>
            <a:chOff x="2161" y="1835"/>
            <a:chExt cx="1815" cy="1951"/>
          </a:xfrm>
        </p:grpSpPr>
        <p:sp>
          <p:nvSpPr>
            <p:cNvPr id="49205" name="Oval 53"/>
            <p:cNvSpPr>
              <a:spLocks noChangeArrowheads="1"/>
            </p:cNvSpPr>
            <p:nvPr/>
          </p:nvSpPr>
          <p:spPr bwMode="auto">
            <a:xfrm>
              <a:off x="2161" y="1880"/>
              <a:ext cx="1815" cy="181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06" name="Oval 54"/>
            <p:cNvSpPr>
              <a:spLocks noChangeArrowheads="1"/>
            </p:cNvSpPr>
            <p:nvPr/>
          </p:nvSpPr>
          <p:spPr bwMode="auto">
            <a:xfrm>
              <a:off x="2313" y="2058"/>
              <a:ext cx="1512" cy="148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  <p:sp>
          <p:nvSpPr>
            <p:cNvPr id="49207" name="Oval 55"/>
            <p:cNvSpPr>
              <a:spLocks noChangeArrowheads="1"/>
            </p:cNvSpPr>
            <p:nvPr/>
          </p:nvSpPr>
          <p:spPr bwMode="auto">
            <a:xfrm>
              <a:off x="3023" y="2742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49208" name="Line 56"/>
            <p:cNvSpPr>
              <a:spLocks noChangeShapeType="1"/>
            </p:cNvSpPr>
            <p:nvPr/>
          </p:nvSpPr>
          <p:spPr bwMode="auto">
            <a:xfrm flipV="1">
              <a:off x="3069" y="1981"/>
              <a:ext cx="416" cy="8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lg"/>
              <a:tailEnd type="arrow" w="med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09" name="Text Box 57"/>
            <p:cNvSpPr txBox="1">
              <a:spLocks noChangeArrowheads="1"/>
            </p:cNvSpPr>
            <p:nvPr/>
          </p:nvSpPr>
          <p:spPr bwMode="auto">
            <a:xfrm>
              <a:off x="3262" y="2303"/>
              <a:ext cx="24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i="1" baseline="30000"/>
                <a:t>I</a:t>
              </a:r>
              <a:r>
                <a:rPr lang="en-US" altLang="ja-JP" i="1"/>
                <a:t>R</a:t>
              </a:r>
            </a:p>
          </p:txBody>
        </p:sp>
        <p:sp>
          <p:nvSpPr>
            <p:cNvPr id="49210" name="Rectangle 58"/>
            <p:cNvSpPr>
              <a:spLocks noChangeArrowheads="1"/>
            </p:cNvSpPr>
            <p:nvPr/>
          </p:nvSpPr>
          <p:spPr bwMode="auto">
            <a:xfrm>
              <a:off x="2343" y="272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1" name="Rectangle 59"/>
            <p:cNvSpPr>
              <a:spLocks noChangeArrowheads="1"/>
            </p:cNvSpPr>
            <p:nvPr/>
          </p:nvSpPr>
          <p:spPr bwMode="auto">
            <a:xfrm>
              <a:off x="2796" y="281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2" name="Rectangle 60"/>
            <p:cNvSpPr>
              <a:spLocks noChangeArrowheads="1"/>
            </p:cNvSpPr>
            <p:nvPr/>
          </p:nvSpPr>
          <p:spPr bwMode="auto">
            <a:xfrm>
              <a:off x="3250" y="2697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3" name="Rectangle 61"/>
            <p:cNvSpPr>
              <a:spLocks noChangeArrowheads="1"/>
            </p:cNvSpPr>
            <p:nvPr/>
          </p:nvSpPr>
          <p:spPr bwMode="auto">
            <a:xfrm>
              <a:off x="3704" y="2652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4" name="Rectangle 62"/>
            <p:cNvSpPr>
              <a:spLocks noChangeArrowheads="1"/>
            </p:cNvSpPr>
            <p:nvPr/>
          </p:nvSpPr>
          <p:spPr bwMode="auto">
            <a:xfrm>
              <a:off x="2796" y="1948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5" name="Rectangle 63"/>
            <p:cNvSpPr>
              <a:spLocks noChangeArrowheads="1"/>
            </p:cNvSpPr>
            <p:nvPr/>
          </p:nvSpPr>
          <p:spPr bwMode="auto">
            <a:xfrm>
              <a:off x="2297" y="192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6" name="Rectangle 64"/>
            <p:cNvSpPr>
              <a:spLocks noChangeArrowheads="1"/>
            </p:cNvSpPr>
            <p:nvPr/>
          </p:nvSpPr>
          <p:spPr bwMode="auto">
            <a:xfrm>
              <a:off x="3273" y="1835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7" name="Rectangle 65"/>
            <p:cNvSpPr>
              <a:spLocks noChangeArrowheads="1"/>
            </p:cNvSpPr>
            <p:nvPr/>
          </p:nvSpPr>
          <p:spPr bwMode="auto">
            <a:xfrm>
              <a:off x="3726" y="188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8" name="Rectangle 66"/>
            <p:cNvSpPr>
              <a:spLocks noChangeArrowheads="1"/>
            </p:cNvSpPr>
            <p:nvPr/>
          </p:nvSpPr>
          <p:spPr bwMode="auto">
            <a:xfrm>
              <a:off x="2774" y="3672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9" name="Rectangle 67"/>
            <p:cNvSpPr>
              <a:spLocks noChangeArrowheads="1"/>
            </p:cNvSpPr>
            <p:nvPr/>
          </p:nvSpPr>
          <p:spPr bwMode="auto">
            <a:xfrm>
              <a:off x="2365" y="3695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20" name="Rectangle 68"/>
            <p:cNvSpPr>
              <a:spLocks noChangeArrowheads="1"/>
            </p:cNvSpPr>
            <p:nvPr/>
          </p:nvSpPr>
          <p:spPr bwMode="auto">
            <a:xfrm>
              <a:off x="3250" y="3559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21" name="Rectangle 69"/>
            <p:cNvSpPr>
              <a:spLocks noChangeArrowheads="1"/>
            </p:cNvSpPr>
            <p:nvPr/>
          </p:nvSpPr>
          <p:spPr bwMode="auto">
            <a:xfrm>
              <a:off x="3703" y="360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9242" name="Text Box 90"/>
          <p:cNvSpPr txBox="1">
            <a:spLocks noChangeArrowheads="1"/>
          </p:cNvSpPr>
          <p:nvPr/>
        </p:nvSpPr>
        <p:spPr bwMode="auto">
          <a:xfrm>
            <a:off x="1457325" y="1949450"/>
            <a:ext cx="27590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</a:rPr>
              <a:t>ベル形状ではない．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  <p:pic>
        <p:nvPicPr>
          <p:cNvPr id="49243" name="Picture 91" descr="weight_fun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25" y="1152525"/>
            <a:ext cx="8931275" cy="906463"/>
          </a:xfrm>
          <a:prstGeom prst="rect">
            <a:avLst/>
          </a:prstGeom>
          <a:noFill/>
        </p:spPr>
      </p:pic>
      <p:pic>
        <p:nvPicPr>
          <p:cNvPr id="49244" name="Picture 92" descr="bas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8588" y="3700463"/>
            <a:ext cx="1831975" cy="360362"/>
          </a:xfrm>
          <a:prstGeom prst="rect">
            <a:avLst/>
          </a:prstGeom>
          <a:noFill/>
        </p:spPr>
      </p:pic>
      <p:sp>
        <p:nvSpPr>
          <p:cNvPr id="49246" name="Text Box 94"/>
          <p:cNvSpPr txBox="1">
            <a:spLocks noChangeArrowheads="1"/>
          </p:cNvSpPr>
          <p:nvPr/>
        </p:nvSpPr>
        <p:spPr bwMode="auto">
          <a:xfrm>
            <a:off x="2349500" y="3179763"/>
            <a:ext cx="86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(small)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226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ja-JP" altLang="en-US" dirty="0"/>
              <a:t>定式化（積分補正）</a:t>
            </a:r>
            <a:endParaRPr lang="en-US" altLang="ja-JP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623888"/>
            <a:ext cx="8928100" cy="1313196"/>
          </a:xfrm>
        </p:spPr>
        <p:txBody>
          <a:bodyPr/>
          <a:lstStyle/>
          <a:p>
            <a:r>
              <a:rPr lang="en-US" altLang="ja-JP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Divergence-free</a:t>
            </a:r>
            <a:r>
              <a:rPr lang="ja-JP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条件</a:t>
            </a:r>
            <a:r>
              <a:rPr lang="en-US" altLang="ja-JP" dirty="0"/>
              <a:t>(Integration Constraint)</a:t>
            </a:r>
          </a:p>
          <a:p>
            <a:pPr marL="0" indent="0">
              <a:buNone/>
            </a:pPr>
            <a:r>
              <a:rPr lang="ja-JP" altLang="en-US" sz="2800" dirty="0"/>
              <a:t>各節点</a:t>
            </a:r>
            <a:r>
              <a:rPr lang="en-US" altLang="ja-JP" sz="2800" i="1" dirty="0"/>
              <a:t>J </a:t>
            </a:r>
            <a:r>
              <a:rPr lang="ja-JP" altLang="en-US" sz="2800" dirty="0"/>
              <a:t>に対し，次式で表される．</a:t>
            </a:r>
            <a:endParaRPr lang="en-US" altLang="ja-JP" sz="2800" dirty="0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222250" y="3810000"/>
            <a:ext cx="892810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</a:pPr>
            <a:endParaRPr lang="en-US" altLang="ja-JP" sz="3200" dirty="0"/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1258221" y="3711417"/>
            <a:ext cx="61510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>
                <a:latin typeface="Symbol" pitchFamily="18" charset="2"/>
              </a:rPr>
              <a:t>y</a:t>
            </a:r>
            <a:r>
              <a:rPr lang="en-US" altLang="ja-JP" sz="2000" dirty="0"/>
              <a:t>: </a:t>
            </a:r>
            <a:r>
              <a:rPr lang="ja-JP" altLang="en-US" sz="2000" dirty="0"/>
              <a:t>形状関数の空間微分</a:t>
            </a:r>
            <a:r>
              <a:rPr lang="ja-JP" altLang="en-US" sz="2000" i="1" dirty="0"/>
              <a:t>∇</a:t>
            </a:r>
            <a:r>
              <a:rPr lang="en-US" altLang="ja-JP" sz="2000" i="1" dirty="0">
                <a:latin typeface="Symbol" pitchFamily="18" charset="2"/>
              </a:rPr>
              <a:t>f</a:t>
            </a:r>
            <a:r>
              <a:rPr lang="ja-JP" altLang="en-US" sz="2000" i="1" dirty="0">
                <a:latin typeface="Symbol" pitchFamily="18" charset="2"/>
              </a:rPr>
              <a:t>　</a:t>
            </a:r>
            <a:r>
              <a:rPr lang="ja-JP" altLang="en-US" sz="2000" dirty="0">
                <a:latin typeface="+mn-ea"/>
                <a:ea typeface="+mn-ea"/>
              </a:rPr>
              <a:t>（</a:t>
            </a:r>
            <a:r>
              <a:rPr lang="en-US" altLang="ja-JP" sz="2000" dirty="0">
                <a:latin typeface="+mn-ea"/>
                <a:ea typeface="+mn-ea"/>
              </a:rPr>
              <a:t>FEM</a:t>
            </a:r>
            <a:r>
              <a:rPr lang="ja-JP" altLang="en-US" sz="2000" dirty="0">
                <a:latin typeface="+mn-ea"/>
                <a:ea typeface="+mn-ea"/>
              </a:rPr>
              <a:t>で言う</a:t>
            </a:r>
            <a:r>
              <a:rPr lang="en-US" altLang="ja-JP" sz="2000" b="1" i="1" dirty="0">
                <a:latin typeface="+mn-ea"/>
                <a:ea typeface="+mn-ea"/>
              </a:rPr>
              <a:t>B</a:t>
            </a:r>
            <a:r>
              <a:rPr lang="ja-JP" altLang="en-US" sz="2000" dirty="0">
                <a:latin typeface="+mn-ea"/>
                <a:ea typeface="+mn-ea"/>
              </a:rPr>
              <a:t>マトリックス）</a:t>
            </a:r>
            <a:endParaRPr lang="en-US" altLang="ja-JP" sz="2000" dirty="0">
              <a:latin typeface="+mn-ea"/>
              <a:ea typeface="+mn-ea"/>
            </a:endParaRPr>
          </a:p>
          <a:p>
            <a:pPr algn="ctr"/>
            <a:r>
              <a:rPr lang="en-US" altLang="ja-JP" sz="2000" b="1" i="1" dirty="0"/>
              <a:t>n</a:t>
            </a:r>
            <a:r>
              <a:rPr lang="en-US" altLang="ja-JP" sz="2000" dirty="0"/>
              <a:t>: </a:t>
            </a:r>
            <a:r>
              <a:rPr lang="ja-JP" altLang="en-US" sz="2000" dirty="0"/>
              <a:t>外向き単位法線ベクトル</a:t>
            </a:r>
            <a:r>
              <a:rPr lang="en-US" altLang="ja-JP" sz="2000" dirty="0"/>
              <a:t>, </a:t>
            </a:r>
            <a:r>
              <a:rPr lang="en-US" altLang="ja-JP" sz="2000" i="1" dirty="0"/>
              <a:t>A</a:t>
            </a:r>
            <a:r>
              <a:rPr lang="en-US" altLang="ja-JP" sz="2000" dirty="0"/>
              <a:t>: </a:t>
            </a:r>
            <a:r>
              <a:rPr lang="ja-JP" altLang="en-US" sz="2000" dirty="0"/>
              <a:t>輪郭節点の担当面積</a:t>
            </a:r>
            <a:endParaRPr lang="en-US" altLang="ja-JP" sz="2000" dirty="0"/>
          </a:p>
          <a:p>
            <a:pPr algn="ctr"/>
            <a:r>
              <a:rPr lang="en-US" altLang="ja-JP" sz="2000" i="1" baseline="-25000" dirty="0"/>
              <a:t>J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en-US" altLang="ja-JP" sz="2000" dirty="0"/>
              <a:t>: </a:t>
            </a:r>
            <a:r>
              <a:rPr lang="ja-JP" altLang="en-US" sz="2000" dirty="0"/>
              <a:t>節点</a:t>
            </a:r>
            <a:r>
              <a:rPr lang="en-US" altLang="ja-JP" sz="2000" i="1" dirty="0"/>
              <a:t>J</a:t>
            </a:r>
            <a:r>
              <a:rPr lang="ja-JP" altLang="en-US" sz="2000" dirty="0"/>
              <a:t>をサポート内に含む応力点の集合</a:t>
            </a:r>
            <a:endParaRPr lang="en-US" altLang="ja-JP" sz="2000" dirty="0"/>
          </a:p>
        </p:txBody>
      </p:sp>
      <p:pic>
        <p:nvPicPr>
          <p:cNvPr id="9" name="図 8" descr="integration_constrai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275" y="1801731"/>
            <a:ext cx="7791450" cy="199072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81800" y="4754391"/>
            <a:ext cx="776847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C00000"/>
                </a:solidFill>
              </a:rPr>
              <a:t>パッチテスト通過</a:t>
            </a:r>
            <a:r>
              <a:rPr lang="ja-JP" altLang="en-US" sz="2800" dirty="0"/>
              <a:t>（応力一様状態を正しく表現する）</a:t>
            </a:r>
            <a:br>
              <a:rPr lang="en-US" altLang="ja-JP" sz="2800" dirty="0"/>
            </a:br>
            <a:r>
              <a:rPr lang="ja-JP" altLang="en-US" sz="2800" dirty="0">
                <a:solidFill>
                  <a:srgbClr val="C00000"/>
                </a:solidFill>
              </a:rPr>
              <a:t>のための必要十分条件</a:t>
            </a:r>
            <a:endParaRPr lang="en-US" altLang="ja-JP" sz="2800" dirty="0">
              <a:solidFill>
                <a:srgbClr val="C00000"/>
              </a:solidFill>
            </a:endParaRPr>
          </a:p>
          <a:p>
            <a:pPr algn="ctr"/>
            <a:r>
              <a:rPr lang="en-US" altLang="ja-JP" sz="1600" dirty="0"/>
              <a:t> </a:t>
            </a:r>
            <a:br>
              <a:rPr lang="en-US" altLang="ja-JP" sz="2800" dirty="0"/>
            </a:br>
            <a:r>
              <a:rPr lang="ja-JP" altLang="en-US" sz="2800" dirty="0"/>
              <a:t>上式を満たすように </a:t>
            </a:r>
            <a:r>
              <a:rPr lang="en-US" altLang="ja-JP" sz="2800" i="1" dirty="0">
                <a:latin typeface="Symbol" pitchFamily="18" charset="2"/>
              </a:rPr>
              <a:t>y</a:t>
            </a:r>
            <a:r>
              <a:rPr lang="ja-JP" altLang="en-US" sz="2800" dirty="0"/>
              <a:t> を補正する．</a:t>
            </a:r>
            <a:endParaRPr kumimoji="1" lang="ja-JP" altLang="en-US" sz="2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9848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定式化（積分補正）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積分補正</a:t>
            </a:r>
            <a:r>
              <a:rPr lang="en-US" altLang="ja-JP" dirty="0"/>
              <a:t>(Integration Correction)</a:t>
            </a:r>
          </a:p>
          <a:p>
            <a:pPr>
              <a:buNone/>
            </a:pPr>
            <a:r>
              <a:rPr lang="ja-JP" altLang="en-US" sz="2800" dirty="0"/>
              <a:t> 各応力点の</a:t>
            </a:r>
            <a:r>
              <a:rPr lang="en-US" altLang="ja-JP" sz="2800" i="1" baseline="30000" dirty="0" err="1">
                <a:latin typeface="Symbol" pitchFamily="18" charset="2"/>
              </a:rPr>
              <a:t>I</a:t>
            </a:r>
            <a:r>
              <a:rPr lang="en-US" altLang="ja-JP" sz="2800" i="1" dirty="0" err="1">
                <a:latin typeface="Symbol" pitchFamily="18" charset="2"/>
              </a:rPr>
              <a:t>y</a:t>
            </a:r>
            <a:r>
              <a:rPr lang="ja-JP" altLang="en-US" sz="2800" dirty="0"/>
              <a:t> を</a:t>
            </a:r>
            <a:r>
              <a:rPr lang="ja-JP" altLang="en-US" sz="2800" dirty="0">
                <a:solidFill>
                  <a:srgbClr val="FF0000"/>
                </a:solidFill>
              </a:rPr>
              <a:t>補正係数</a:t>
            </a:r>
            <a:r>
              <a:rPr lang="en-US" altLang="ja-JP" sz="2800" i="1" baseline="30000" dirty="0" err="1">
                <a:solidFill>
                  <a:srgbClr val="FF0000"/>
                </a:solidFill>
                <a:latin typeface="Symbol" pitchFamily="18" charset="2"/>
              </a:rPr>
              <a:t>I</a:t>
            </a:r>
            <a:r>
              <a:rPr lang="en-US" altLang="ja-JP" sz="2800" i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altLang="ja-JP" sz="2800" i="1" dirty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ja-JP" altLang="en-US" sz="2800" dirty="0"/>
              <a:t>を用いて補正する．</a:t>
            </a:r>
            <a:endParaRPr lang="en-US" altLang="ja-JP" sz="2800" dirty="0"/>
          </a:p>
          <a:p>
            <a:pPr algn="ctr">
              <a:buNone/>
            </a:pPr>
            <a:endParaRPr lang="en-US" altLang="ja-JP" dirty="0">
              <a:latin typeface="Symbol" pitchFamily="18" charset="2"/>
            </a:endParaRPr>
          </a:p>
          <a:p>
            <a:pPr algn="ctr">
              <a:buNone/>
            </a:pPr>
            <a:r>
              <a:rPr lang="en-US" altLang="ja-JP" sz="2800" i="1" baseline="30000" dirty="0" err="1">
                <a:latin typeface="Symbol" pitchFamily="18" charset="2"/>
              </a:rPr>
              <a:t>I</a:t>
            </a:r>
            <a:r>
              <a:rPr lang="en-US" altLang="ja-JP" sz="2800" i="1" dirty="0" err="1">
                <a:latin typeface="Symbol" pitchFamily="18" charset="2"/>
              </a:rPr>
              <a:t>y</a:t>
            </a:r>
            <a:r>
              <a:rPr lang="ja-JP" altLang="en-US" sz="2800" dirty="0"/>
              <a:t> </a:t>
            </a:r>
            <a:r>
              <a:rPr lang="ja-JP" altLang="en-US" sz="2800" dirty="0">
                <a:latin typeface="Symbol" pitchFamily="18" charset="2"/>
              </a:rPr>
              <a:t>を先述の</a:t>
            </a:r>
            <a:r>
              <a:rPr lang="en-US" altLang="ja-JP" sz="2800" dirty="0">
                <a:latin typeface="+mn-ea"/>
              </a:rPr>
              <a:t>Divergence-free</a:t>
            </a:r>
            <a:r>
              <a:rPr lang="ja-JP" altLang="en-US" sz="2800" dirty="0">
                <a:latin typeface="Symbol" pitchFamily="18" charset="2"/>
              </a:rPr>
              <a:t>条件式に代入</a:t>
            </a:r>
            <a:endParaRPr lang="en-US" altLang="ja-JP" sz="2800" dirty="0">
              <a:latin typeface="Symbol" pitchFamily="18" charset="2"/>
            </a:endParaRPr>
          </a:p>
          <a:p>
            <a:pPr algn="ctr">
              <a:buNone/>
            </a:pPr>
            <a:endParaRPr lang="en-US" altLang="ja-JP" sz="1400" dirty="0">
              <a:latin typeface="Symbol" pitchFamily="18" charset="2"/>
            </a:endParaRPr>
          </a:p>
          <a:p>
            <a:pPr algn="ctr">
              <a:buNone/>
            </a:pPr>
            <a:r>
              <a:rPr lang="en-US" altLang="ja-JP" sz="2800" i="1" baseline="30000" dirty="0" err="1">
                <a:latin typeface="Symbol" pitchFamily="18" charset="2"/>
              </a:rPr>
              <a:t>I</a:t>
            </a:r>
            <a:r>
              <a:rPr lang="en-US" altLang="ja-JP" sz="2800" i="1" dirty="0" err="1">
                <a:latin typeface="Symbol" pitchFamily="18" charset="2"/>
              </a:rPr>
              <a:t>g</a:t>
            </a:r>
            <a:r>
              <a:rPr lang="ja-JP" altLang="en-US" sz="2800" i="1" dirty="0">
                <a:latin typeface="Symbol" pitchFamily="18" charset="2"/>
              </a:rPr>
              <a:t> </a:t>
            </a:r>
            <a:r>
              <a:rPr lang="ja-JP" altLang="en-US" sz="2800" dirty="0">
                <a:latin typeface="Symbol" pitchFamily="18" charset="2"/>
              </a:rPr>
              <a:t>を未知ベクトルとする連立一次方程式</a:t>
            </a:r>
            <a:br>
              <a:rPr lang="en-US" altLang="ja-JP" sz="2800" dirty="0">
                <a:latin typeface="Symbol" pitchFamily="18" charset="2"/>
              </a:rPr>
            </a:br>
            <a:r>
              <a:rPr lang="ja-JP" altLang="en-US" sz="2800" dirty="0">
                <a:latin typeface="Symbol" pitchFamily="18" charset="2"/>
              </a:rPr>
              <a:t>「節点数＜応力点数」なので劣決定問題</a:t>
            </a:r>
            <a:endParaRPr lang="en-US" altLang="ja-JP" sz="2800" dirty="0">
              <a:latin typeface="Symbol" pitchFamily="18" charset="2"/>
            </a:endParaRPr>
          </a:p>
          <a:p>
            <a:pPr algn="ctr">
              <a:buNone/>
            </a:pPr>
            <a:r>
              <a:rPr lang="ja-JP" altLang="en-US" sz="2800" dirty="0">
                <a:latin typeface="Symbol" pitchFamily="18" charset="2"/>
              </a:rPr>
              <a:t>（今のところ最小ノルム解を使用．）</a:t>
            </a:r>
            <a:endParaRPr lang="en-US" altLang="ja-JP" sz="2800" dirty="0">
              <a:latin typeface="Symbol" pitchFamily="18" charset="2"/>
            </a:endParaRPr>
          </a:p>
          <a:p>
            <a:pPr algn="ctr">
              <a:buNone/>
            </a:pPr>
            <a:endParaRPr lang="en-US" altLang="ja-JP" sz="1800" dirty="0">
              <a:latin typeface="Symbol" pitchFamily="18" charset="2"/>
            </a:endParaRPr>
          </a:p>
          <a:p>
            <a:pPr>
              <a:buNone/>
            </a:pPr>
            <a:r>
              <a:rPr lang="ja-JP" altLang="en-US" sz="2800" dirty="0">
                <a:latin typeface="+mn-ea"/>
              </a:rPr>
              <a:t>なおこの時，</a:t>
            </a:r>
            <a:r>
              <a:rPr lang="en-US" altLang="ja-JP" sz="2800" dirty="0">
                <a:solidFill>
                  <a:srgbClr val="0000CC"/>
                </a:solidFill>
              </a:rPr>
              <a:t>Partition of Unity</a:t>
            </a:r>
            <a:r>
              <a:rPr lang="ja-JP" altLang="en-US" sz="2800" dirty="0"/>
              <a:t>は次式の通り保たれている．</a:t>
            </a:r>
            <a:endParaRPr lang="en-US" altLang="ja-JP" sz="2800" dirty="0"/>
          </a:p>
          <a:p>
            <a:pPr algn="ctr">
              <a:buNone/>
            </a:pPr>
            <a:br>
              <a:rPr lang="en-US" altLang="ja-JP" dirty="0">
                <a:latin typeface="Symbol" pitchFamily="18" charset="2"/>
              </a:rPr>
            </a:br>
            <a:endParaRPr lang="en-US" altLang="ja-JP" dirty="0">
              <a:latin typeface="Symbol" pitchFamily="18" charset="2"/>
            </a:endParaRPr>
          </a:p>
          <a:p>
            <a:pPr>
              <a:buNone/>
            </a:pPr>
            <a:endParaRPr lang="en-US" altLang="ja-JP" dirty="0">
              <a:latin typeface="Symbol" pitchFamily="18" charset="2"/>
            </a:endParaRPr>
          </a:p>
          <a:p>
            <a:pPr>
              <a:buNone/>
            </a:pPr>
            <a:endParaRPr lang="en-US" altLang="ja-JP" dirty="0"/>
          </a:p>
          <a:p>
            <a:pPr>
              <a:buNone/>
            </a:pPr>
            <a:endParaRPr lang="ja-JP" altLang="en-US" dirty="0"/>
          </a:p>
          <a:p>
            <a:pPr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6" name="下矢印 5"/>
          <p:cNvSpPr/>
          <p:nvPr/>
        </p:nvSpPr>
        <p:spPr>
          <a:xfrm>
            <a:off x="4409416" y="2755229"/>
            <a:ext cx="320996" cy="342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89" y="1715701"/>
            <a:ext cx="2676525" cy="4667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1" y="5510112"/>
            <a:ext cx="8568983" cy="72223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97025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これまでの研究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「</a:t>
            </a:r>
            <a:r>
              <a:rPr lang="ja-JP" altLang="en-US" dirty="0">
                <a:solidFill>
                  <a:srgbClr val="0000CC"/>
                </a:solidFill>
              </a:rPr>
              <a:t>浮動応力点積分メッシュフリー法</a:t>
            </a:r>
            <a:r>
              <a:rPr lang="ja-JP" altLang="en-US" dirty="0"/>
              <a:t>」を開発</a:t>
            </a:r>
            <a:endParaRPr lang="en-US" altLang="ja-JP" dirty="0"/>
          </a:p>
          <a:p>
            <a:pPr lvl="1"/>
            <a:r>
              <a:rPr lang="en-US" altLang="ja-JP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Galerkin</a:t>
            </a:r>
            <a:r>
              <a:rPr lang="ja-JP" altLang="en-US" dirty="0">
                <a:solidFill>
                  <a:srgbClr val="000000"/>
                </a:solidFill>
              </a:rPr>
              <a:t>メッシュフリー法（</a:t>
            </a:r>
            <a:r>
              <a:rPr lang="en-US" altLang="ja-JP" dirty="0">
                <a:solidFill>
                  <a:srgbClr val="000000"/>
                </a:solidFill>
              </a:rPr>
              <a:t>EFGM</a:t>
            </a:r>
            <a:r>
              <a:rPr lang="ja-JP" altLang="en-US" dirty="0">
                <a:solidFill>
                  <a:srgbClr val="000000"/>
                </a:solidFill>
              </a:rPr>
              <a:t>系）で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dirty="0">
                <a:solidFill>
                  <a:srgbClr val="000000"/>
                </a:solidFill>
              </a:rPr>
              <a:t>FEM</a:t>
            </a:r>
            <a:r>
              <a:rPr lang="ja-JP" altLang="en-US" dirty="0">
                <a:solidFill>
                  <a:srgbClr val="000000"/>
                </a:solidFill>
              </a:rPr>
              <a:t>より手軽に</a:t>
            </a:r>
            <a:r>
              <a:rPr lang="ja-JP" altLang="en-US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（超）大変形</a:t>
            </a:r>
            <a:r>
              <a:rPr lang="ja-JP" altLang="en-US" dirty="0">
                <a:solidFill>
                  <a:srgbClr val="000000"/>
                </a:solidFill>
              </a:rPr>
              <a:t>を扱える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ja-JP" altLang="en-US" dirty="0">
                <a:solidFill>
                  <a:srgbClr val="000000"/>
                </a:solidFill>
              </a:rPr>
              <a:t>領域積分は</a:t>
            </a:r>
            <a:r>
              <a:rPr lang="ja-JP" altLang="en-US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応力点ベース</a:t>
            </a:r>
            <a:endParaRPr lang="en-US" altLang="ja-JP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altLang="ja-JP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MLS+</a:t>
            </a:r>
            <a:r>
              <a:rPr lang="ja-JP" altLang="en-US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積分補正</a:t>
            </a:r>
            <a:r>
              <a:rPr lang="ja-JP" altLang="en-US" dirty="0">
                <a:solidFill>
                  <a:srgbClr val="000000"/>
                </a:solidFill>
              </a:rPr>
              <a:t>で</a:t>
            </a:r>
            <a:r>
              <a:rPr lang="en-US" altLang="ja-JP" dirty="0">
                <a:solidFill>
                  <a:srgbClr val="000000"/>
                </a:solidFill>
              </a:rPr>
              <a:t>Divergence-Free</a:t>
            </a:r>
            <a:r>
              <a:rPr lang="ja-JP" altLang="en-US" dirty="0">
                <a:solidFill>
                  <a:srgbClr val="000000"/>
                </a:solidFill>
              </a:rPr>
              <a:t>条件を満足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ja-JP" altLang="en-US" b="1" u="sng" dirty="0">
                <a:solidFill>
                  <a:srgbClr val="008000"/>
                </a:solidFill>
              </a:rPr>
              <a:t>増分形の釣合方程式</a:t>
            </a:r>
            <a:r>
              <a:rPr lang="ja-JP" altLang="en-US" dirty="0">
                <a:solidFill>
                  <a:srgbClr val="000000"/>
                </a:solidFill>
              </a:rPr>
              <a:t>を用いた定式化　</a:t>
            </a:r>
            <a:r>
              <a:rPr lang="ja-JP" altLang="en-US" b="1" dirty="0">
                <a:solidFill>
                  <a:srgbClr val="0000CC"/>
                </a:solidFill>
              </a:rPr>
              <a:t>←副産物</a:t>
            </a:r>
            <a:br>
              <a:rPr lang="en-US" altLang="ja-JP" b="1" dirty="0">
                <a:solidFill>
                  <a:srgbClr val="0000CC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（</a:t>
            </a:r>
            <a:r>
              <a:rPr lang="en-US" altLang="ja-JP" dirty="0">
                <a:solidFill>
                  <a:srgbClr val="000000"/>
                </a:solidFill>
              </a:rPr>
              <a:t>FEM</a:t>
            </a:r>
            <a:r>
              <a:rPr lang="ja-JP" altLang="en-US" dirty="0">
                <a:solidFill>
                  <a:srgbClr val="000000"/>
                </a:solidFill>
              </a:rPr>
              <a:t>やメッシュフリー法で通例使用するものと異なる）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ja-JP" altLang="en-US" b="1" u="sng" dirty="0"/>
              <a:t>弾性体</a:t>
            </a:r>
            <a:r>
              <a:rPr lang="ja-JP" altLang="en-US" dirty="0">
                <a:solidFill>
                  <a:srgbClr val="000000"/>
                </a:solidFill>
              </a:rPr>
              <a:t>の大変形解析で精度を確認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/>
              <a:t>　　</a:t>
            </a:r>
            <a:r>
              <a:rPr lang="ja-JP" altLang="en-US" b="1" dirty="0">
                <a:solidFill>
                  <a:srgbClr val="FF0000"/>
                </a:solidFill>
              </a:rPr>
              <a:t>↑</a:t>
            </a:r>
            <a:br>
              <a:rPr lang="en-US" altLang="ja-JP" b="1" dirty="0">
                <a:solidFill>
                  <a:srgbClr val="FF0000"/>
                </a:solidFill>
              </a:rPr>
            </a:br>
            <a:r>
              <a:rPr lang="ja-JP" altLang="en-US" u="sng" dirty="0">
                <a:solidFill>
                  <a:srgbClr val="FF0000"/>
                </a:solidFill>
              </a:rPr>
              <a:t>弾塑性体</a:t>
            </a:r>
            <a:r>
              <a:rPr lang="ja-JP" altLang="en-US" dirty="0">
                <a:solidFill>
                  <a:srgbClr val="FF0000"/>
                </a:solidFill>
              </a:rPr>
              <a:t>など材料非線形を含む解析には未適用</a:t>
            </a:r>
          </a:p>
          <a:p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1398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dirty="0"/>
              <a:t>定式化（更新式）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15900" y="716025"/>
            <a:ext cx="89281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ja-JP" altLang="en-US" sz="3200" dirty="0"/>
              <a:t>応力点</a:t>
            </a:r>
            <a:r>
              <a:rPr lang="en-US" altLang="ja-JP" sz="3200" i="1" dirty="0"/>
              <a:t>I </a:t>
            </a:r>
            <a:r>
              <a:rPr lang="ja-JP" altLang="en-US" sz="3200" dirty="0"/>
              <a:t>の位置 </a:t>
            </a:r>
            <a:r>
              <a:rPr lang="en-US" altLang="ja-JP" sz="3200" i="1" baseline="30000" dirty="0"/>
              <a:t>I</a:t>
            </a:r>
            <a:r>
              <a:rPr lang="en-US" altLang="ja-JP" sz="3200" i="1" dirty="0"/>
              <a:t>x </a:t>
            </a:r>
            <a:r>
              <a:rPr lang="ja-JP" altLang="en-US" sz="3200" dirty="0"/>
              <a:t>の更新式</a:t>
            </a:r>
            <a:endParaRPr lang="en-US" altLang="ja-JP" sz="3200" dirty="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endParaRPr lang="en-US" altLang="ja-JP" sz="3200" dirty="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endParaRPr lang="ja-JP" altLang="en-US" sz="3200" dirty="0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215900" y="3766116"/>
            <a:ext cx="89281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ja-JP" altLang="en-US" sz="3200" dirty="0"/>
              <a:t>応力点</a:t>
            </a:r>
            <a:r>
              <a:rPr lang="en-US" altLang="ja-JP" sz="3200" i="1" dirty="0"/>
              <a:t>I</a:t>
            </a:r>
            <a:r>
              <a:rPr lang="en-US" altLang="ja-JP" sz="3200" dirty="0"/>
              <a:t> </a:t>
            </a:r>
            <a:r>
              <a:rPr lang="ja-JP" altLang="en-US" sz="3200" dirty="0"/>
              <a:t>の担当体積 </a:t>
            </a:r>
            <a:r>
              <a:rPr lang="en-US" altLang="ja-JP" sz="3200" i="1" baseline="30000" dirty="0"/>
              <a:t>I</a:t>
            </a:r>
            <a:r>
              <a:rPr lang="en-US" altLang="ja-JP" sz="3200" i="1" dirty="0"/>
              <a:t>V</a:t>
            </a:r>
            <a:r>
              <a:rPr lang="ja-JP" altLang="en-US" sz="3200" dirty="0"/>
              <a:t>の更新式</a:t>
            </a:r>
            <a:endParaRPr lang="en-US" altLang="ja-JP" sz="3200" dirty="0"/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912813" y="5118666"/>
            <a:ext cx="68900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800" dirty="0"/>
              <a:t>　</a:t>
            </a:r>
            <a:r>
              <a:rPr lang="en-US" altLang="ja-JP" sz="2800" i="1" dirty="0" err="1"/>
              <a:t>V</a:t>
            </a:r>
            <a:r>
              <a:rPr lang="en-US" altLang="ja-JP" sz="2800" baseline="30000" dirty="0" err="1"/>
              <a:t>initial</a:t>
            </a:r>
            <a:r>
              <a:rPr lang="ja-JP" altLang="en-US" sz="2800" dirty="0"/>
              <a:t>：初期担当体積，</a:t>
            </a:r>
            <a:r>
              <a:rPr lang="en-US" altLang="ja-JP" sz="2800" b="1" i="1" dirty="0"/>
              <a:t>F</a:t>
            </a:r>
            <a:r>
              <a:rPr lang="ja-JP" altLang="en-US" sz="2800" dirty="0"/>
              <a:t>：変形勾配テンソル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619125" y="2545171"/>
            <a:ext cx="77524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en-US" altLang="ja-JP" sz="2800" b="1" i="1" dirty="0"/>
              <a:t>x</a:t>
            </a:r>
            <a:r>
              <a:rPr lang="en-US" altLang="ja-JP" sz="2800" dirty="0"/>
              <a:t>: </a:t>
            </a:r>
            <a:r>
              <a:rPr lang="ja-JP" altLang="en-US" sz="2800" dirty="0"/>
              <a:t>現在位置</a:t>
            </a:r>
            <a:r>
              <a:rPr lang="en-US" altLang="ja-JP" sz="2800" dirty="0"/>
              <a:t>, </a:t>
            </a:r>
            <a:r>
              <a:rPr lang="en-US" altLang="ja-JP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en-US" altLang="ja-JP" sz="2800" dirty="0"/>
              <a:t>: </a:t>
            </a:r>
            <a:r>
              <a:rPr lang="ja-JP" altLang="en-US" sz="2800" dirty="0"/>
              <a:t>サポート内節点集合</a:t>
            </a:r>
            <a:r>
              <a:rPr lang="en-US" altLang="ja-JP" sz="2800" dirty="0"/>
              <a:t>, </a:t>
            </a:r>
            <a:r>
              <a:rPr lang="en-US" altLang="ja-JP" sz="2800" i="1" dirty="0">
                <a:latin typeface="Symbol" pitchFamily="18" charset="2"/>
              </a:rPr>
              <a:t>f</a:t>
            </a:r>
            <a:r>
              <a:rPr lang="en-US" altLang="ja-JP" sz="2800" dirty="0"/>
              <a:t>: </a:t>
            </a:r>
            <a:r>
              <a:rPr lang="ja-JP" altLang="en-US" sz="2800" dirty="0"/>
              <a:t>形状関数</a:t>
            </a:r>
            <a:endParaRPr lang="en-US" altLang="ja-JP" sz="2800" dirty="0"/>
          </a:p>
        </p:txBody>
      </p:sp>
      <p:pic>
        <p:nvPicPr>
          <p:cNvPr id="10256" name="Picture 16" descr="location_upd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300" y="1438008"/>
            <a:ext cx="6143625" cy="914400"/>
          </a:xfrm>
          <a:prstGeom prst="rect">
            <a:avLst/>
          </a:prstGeom>
          <a:noFill/>
        </p:spPr>
      </p:pic>
      <p:pic>
        <p:nvPicPr>
          <p:cNvPr id="10257" name="Picture 17" descr="volume_upd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8200" y="4481080"/>
            <a:ext cx="4886325" cy="457200"/>
          </a:xfrm>
          <a:prstGeom prst="rect">
            <a:avLst/>
          </a:prstGeom>
          <a:noFill/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6419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本発表の研究目的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 algn="ctr">
              <a:buNone/>
            </a:pPr>
            <a:r>
              <a:rPr lang="ja-JP" altLang="en-US" dirty="0"/>
              <a:t>同時に，</a:t>
            </a:r>
            <a:endParaRPr lang="en-US" altLang="ja-JP" dirty="0"/>
          </a:p>
          <a:p>
            <a:pPr marL="0" indent="0" algn="ctr">
              <a:buNone/>
            </a:pPr>
            <a:r>
              <a:rPr lang="ja-JP" altLang="en-US" dirty="0">
                <a:solidFill>
                  <a:srgbClr val="008000"/>
                </a:solidFill>
              </a:rPr>
              <a:t>増分形の釣合方程式</a:t>
            </a:r>
            <a:r>
              <a:rPr lang="ja-JP" altLang="en-US" dirty="0"/>
              <a:t>が</a:t>
            </a:r>
            <a:endParaRPr lang="en-US" altLang="ja-JP" dirty="0"/>
          </a:p>
          <a:p>
            <a:pPr marL="0" indent="0" algn="ctr">
              <a:buNone/>
            </a:pPr>
            <a:r>
              <a:rPr lang="ja-JP" altLang="en-US" dirty="0">
                <a:solidFill>
                  <a:srgbClr val="FF0000"/>
                </a:solidFill>
              </a:rPr>
              <a:t>非線形材料</a:t>
            </a:r>
            <a:r>
              <a:rPr lang="ja-JP" altLang="en-US" dirty="0"/>
              <a:t>の解析に対しても</a:t>
            </a:r>
            <a:endParaRPr lang="en-US" altLang="ja-JP" dirty="0"/>
          </a:p>
          <a:p>
            <a:pPr marL="0" indent="0" algn="ctr">
              <a:buNone/>
            </a:pPr>
            <a:r>
              <a:rPr lang="ja-JP" altLang="en-US" dirty="0"/>
              <a:t>適用可能であることを示す．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1151620" y="908720"/>
            <a:ext cx="6885765" cy="2205245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</a:rPr>
              <a:t>浮動応力点積分メッシュフリー法を</a:t>
            </a:r>
          </a:p>
          <a:p>
            <a:pPr algn="ctr"/>
            <a:r>
              <a:rPr lang="ja-JP" altLang="en-US" sz="3200" dirty="0">
                <a:solidFill>
                  <a:schemeClr val="tx1"/>
                </a:solidFill>
              </a:rPr>
              <a:t>大変形</a:t>
            </a:r>
            <a:r>
              <a:rPr lang="ja-JP" altLang="en-US" sz="3200" dirty="0">
                <a:solidFill>
                  <a:srgbClr val="FF0000"/>
                </a:solidFill>
              </a:rPr>
              <a:t>弾塑性</a:t>
            </a:r>
            <a:r>
              <a:rPr lang="ja-JP" altLang="en-US" sz="3200" dirty="0">
                <a:solidFill>
                  <a:schemeClr val="tx1"/>
                </a:solidFill>
              </a:rPr>
              <a:t>解析に適用し，</a:t>
            </a:r>
          </a:p>
          <a:p>
            <a:pPr algn="ctr"/>
            <a:r>
              <a:rPr lang="ja-JP" altLang="en-US" sz="3200" dirty="0">
                <a:solidFill>
                  <a:schemeClr val="tx1"/>
                </a:solidFill>
              </a:rPr>
              <a:t>その有効性を示す．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9512" y="3753036"/>
            <a:ext cx="1233030" cy="1200329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0000CC"/>
                </a:solidFill>
              </a:rPr>
              <a:t>本日の</a:t>
            </a:r>
            <a:endParaRPr kumimoji="1" lang="en-US" altLang="ja-JP" sz="2400" dirty="0">
              <a:solidFill>
                <a:srgbClr val="0000CC"/>
              </a:solidFill>
            </a:endParaRPr>
          </a:p>
          <a:p>
            <a:pPr algn="ctr"/>
            <a:r>
              <a:rPr kumimoji="1" lang="ja-JP" altLang="en-US" sz="2400" dirty="0">
                <a:solidFill>
                  <a:srgbClr val="0000CC"/>
                </a:solidFill>
              </a:rPr>
              <a:t>メイン</a:t>
            </a:r>
            <a:r>
              <a:rPr lang="ja-JP" altLang="en-US" sz="2400" dirty="0">
                <a:solidFill>
                  <a:srgbClr val="0000CC"/>
                </a:solidFill>
              </a:rPr>
              <a:t>は</a:t>
            </a:r>
            <a:endParaRPr lang="en-US" altLang="ja-JP" sz="2400" dirty="0">
              <a:solidFill>
                <a:srgbClr val="0000CC"/>
              </a:solidFill>
            </a:endParaRPr>
          </a:p>
          <a:p>
            <a:pPr algn="ctr"/>
            <a:r>
              <a:rPr kumimoji="1" lang="ja-JP" altLang="en-US" sz="2400" dirty="0">
                <a:solidFill>
                  <a:srgbClr val="0000CC"/>
                </a:solidFill>
              </a:rPr>
              <a:t>こっち</a:t>
            </a:r>
            <a:endParaRPr kumimoji="1" lang="en-US" altLang="ja-JP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0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浮動応力点積分メッシュフリー法の概要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sz="3600" dirty="0"/>
          </a:p>
          <a:p>
            <a:pPr marL="0" indent="0">
              <a:buNone/>
            </a:pPr>
            <a:r>
              <a:rPr lang="ja-JP" altLang="en-US" sz="2800" dirty="0">
                <a:solidFill>
                  <a:srgbClr val="C00000"/>
                </a:solidFill>
              </a:rPr>
              <a:t>（弾性の場合と全く同じ）</a:t>
            </a:r>
            <a:endParaRPr lang="en-US" altLang="ja-JP" sz="2800" dirty="0">
              <a:solidFill>
                <a:srgbClr val="C00000"/>
              </a:solidFill>
            </a:endParaRPr>
          </a:p>
          <a:p>
            <a:r>
              <a:rPr lang="ja-JP" altLang="en-US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初期形状を非構造格子</a:t>
            </a:r>
            <a:r>
              <a:rPr lang="ja-JP" altLang="en-US" dirty="0">
                <a:solidFill>
                  <a:srgbClr val="000000"/>
                </a:solidFill>
              </a:rPr>
              <a:t>で空間離散化</a:t>
            </a:r>
            <a:endParaRPr lang="en-US" altLang="ja-JP" dirty="0">
              <a:solidFill>
                <a:srgbClr val="000000"/>
              </a:solidFill>
            </a:endParaRPr>
          </a:p>
          <a:p>
            <a:r>
              <a:rPr lang="ja-JP" altLang="en-US" dirty="0">
                <a:solidFill>
                  <a:srgbClr val="000000"/>
                </a:solidFill>
              </a:rPr>
              <a:t>領域積分は</a:t>
            </a:r>
            <a:r>
              <a:rPr lang="ja-JP" altLang="en-US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応力点</a:t>
            </a:r>
            <a:r>
              <a:rPr lang="ja-JP" altLang="en-US" dirty="0">
                <a:solidFill>
                  <a:srgbClr val="000000"/>
                </a:solidFill>
              </a:rPr>
              <a:t>ベース</a:t>
            </a:r>
            <a:endParaRPr lang="en-US" altLang="ja-JP" dirty="0">
              <a:solidFill>
                <a:srgbClr val="000000"/>
              </a:solidFill>
            </a:endParaRPr>
          </a:p>
          <a:p>
            <a:r>
              <a:rPr lang="ja-JP" altLang="en-US" dirty="0">
                <a:solidFill>
                  <a:srgbClr val="000000"/>
                </a:solidFill>
              </a:rPr>
              <a:t>形状関数とその勾配の計算には</a:t>
            </a:r>
            <a:r>
              <a:rPr lang="en-US" altLang="ja-JP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MLS</a:t>
            </a:r>
            <a:r>
              <a:rPr lang="ja-JP" altLang="en-US" dirty="0">
                <a:solidFill>
                  <a:srgbClr val="000000"/>
                </a:solidFill>
              </a:rPr>
              <a:t>を使用</a:t>
            </a:r>
            <a:endParaRPr lang="en-US" altLang="ja-JP" dirty="0">
              <a:solidFill>
                <a:srgbClr val="000000"/>
              </a:solidFill>
            </a:endParaRPr>
          </a:p>
          <a:p>
            <a:r>
              <a:rPr lang="ja-JP" altLang="en-US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積分補正</a:t>
            </a:r>
            <a:r>
              <a:rPr lang="ja-JP" altLang="en-US" dirty="0">
                <a:solidFill>
                  <a:srgbClr val="000000"/>
                </a:solidFill>
              </a:rPr>
              <a:t>によりパッチテストを通過</a:t>
            </a:r>
            <a:endParaRPr lang="en-US" altLang="ja-JP" dirty="0">
              <a:solidFill>
                <a:srgbClr val="00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38690"/>
            <a:ext cx="67437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43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増分形釣合方程式の必要性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623888"/>
            <a:ext cx="8928100" cy="5757862"/>
          </a:xfrm>
        </p:spPr>
        <p:txBody>
          <a:bodyPr/>
          <a:lstStyle/>
          <a:p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実現したい機能</a:t>
            </a: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ja-JP" altLang="en-US" dirty="0"/>
              <a:t>形状関数等の作成に要素は使いたくない．</a:t>
            </a:r>
            <a:br>
              <a:rPr lang="en-US" altLang="ja-JP" dirty="0"/>
            </a:br>
            <a:r>
              <a:rPr lang="ja-JP" altLang="en-US" dirty="0"/>
              <a:t>⇒　</a:t>
            </a:r>
            <a:r>
              <a:rPr lang="en-US" altLang="ja-JP" dirty="0">
                <a:solidFill>
                  <a:srgbClr val="FF0000"/>
                </a:solidFill>
              </a:rPr>
              <a:t>MLS</a:t>
            </a:r>
            <a:r>
              <a:rPr lang="ja-JP" altLang="en-US" dirty="0"/>
              <a:t>を採用</a:t>
            </a:r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  <a:p>
            <a:pPr lvl="1"/>
            <a:r>
              <a:rPr lang="ja-JP" altLang="en-US" dirty="0"/>
              <a:t>超大変形まで解きたい＆途中で節点等を増やしたい．</a:t>
            </a:r>
            <a:br>
              <a:rPr lang="en-US" altLang="ja-JP" dirty="0"/>
            </a:br>
            <a:r>
              <a:rPr lang="ja-JP" altLang="en-US" dirty="0"/>
              <a:t>⇒　</a:t>
            </a:r>
            <a:r>
              <a:rPr lang="en-US" altLang="ja-JP" dirty="0">
                <a:solidFill>
                  <a:srgbClr val="FF00FF"/>
                </a:solidFill>
              </a:rPr>
              <a:t>Updated Lagrange</a:t>
            </a:r>
            <a:r>
              <a:rPr lang="ja-JP" altLang="en-US" dirty="0"/>
              <a:t>を採用</a:t>
            </a:r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  <a:p>
            <a:pPr lvl="1"/>
            <a:r>
              <a:rPr lang="ja-JP" altLang="en-US" dirty="0"/>
              <a:t>静的問題を静的問題として解きたい．</a:t>
            </a:r>
            <a:br>
              <a:rPr lang="en-US" altLang="ja-JP" dirty="0"/>
            </a:br>
            <a:r>
              <a:rPr lang="ja-JP" altLang="en-US" dirty="0"/>
              <a:t>⇒　</a:t>
            </a:r>
            <a:r>
              <a:rPr lang="ja-JP" altLang="en-US" dirty="0">
                <a:solidFill>
                  <a:srgbClr val="0000CC"/>
                </a:solidFill>
              </a:rPr>
              <a:t>陰解法</a:t>
            </a:r>
            <a:r>
              <a:rPr lang="ja-JP" altLang="en-US" dirty="0"/>
              <a:t>を採用</a:t>
            </a:r>
            <a:endParaRPr lang="en-US" altLang="ja-JP" dirty="0"/>
          </a:p>
          <a:p>
            <a:pPr marL="0" indent="0">
              <a:buNone/>
            </a:pPr>
            <a:endParaRPr lang="en-US" altLang="ja-JP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ja-JP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ja-JP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ja-JP" sz="2800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1940" y="6624355"/>
            <a:ext cx="1054894" cy="196968"/>
          </a:xfrm>
        </p:spPr>
        <p:txBody>
          <a:bodyPr/>
          <a:lstStyle/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9961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増分形釣合方程式の必要性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5900" y="623888"/>
            <a:ext cx="8928100" cy="5757862"/>
          </a:xfrm>
          <a:noFill/>
        </p:spPr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MLS</a:t>
            </a:r>
            <a:r>
              <a:rPr lang="ja-JP" altLang="en-US" dirty="0"/>
              <a:t>＋</a:t>
            </a:r>
            <a:r>
              <a:rPr lang="en-US" altLang="ja-JP" dirty="0">
                <a:solidFill>
                  <a:srgbClr val="FF00FF"/>
                </a:solidFill>
              </a:rPr>
              <a:t>Updated Lagrange</a:t>
            </a:r>
            <a:r>
              <a:rPr lang="ja-JP" altLang="en-US" dirty="0"/>
              <a:t>＋</a:t>
            </a:r>
            <a:r>
              <a:rPr lang="ja-JP" altLang="en-US" dirty="0">
                <a:solidFill>
                  <a:srgbClr val="0000CC"/>
                </a:solidFill>
              </a:rPr>
              <a:t>陰解法</a:t>
            </a:r>
            <a:r>
              <a:rPr lang="ja-JP" altLang="en-US" dirty="0"/>
              <a:t>の問題点</a:t>
            </a:r>
            <a:endParaRPr lang="en-US" altLang="ja-JP" dirty="0"/>
          </a:p>
          <a:p>
            <a:pPr lvl="1"/>
            <a:r>
              <a:rPr lang="ja-JP" altLang="en-US" dirty="0"/>
              <a:t>陰解法の</a:t>
            </a:r>
            <a:r>
              <a:rPr lang="en-US" altLang="ja-JP" dirty="0"/>
              <a:t>Newton-</a:t>
            </a:r>
            <a:r>
              <a:rPr lang="en-US" altLang="ja-JP" dirty="0" err="1"/>
              <a:t>Raphson</a:t>
            </a:r>
            <a:r>
              <a:rPr lang="ja-JP" altLang="en-US" dirty="0"/>
              <a:t>ループ内で，試行反復計算の度に形状関数等を作り直す必要がある．</a:t>
            </a:r>
            <a:endParaRPr lang="en-US" altLang="ja-JP" dirty="0"/>
          </a:p>
          <a:p>
            <a:pPr lvl="1"/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非線形性が強くて収束しない．</a:t>
            </a:r>
            <a:b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dirty="0"/>
              <a:t>（例：反復計算の度に，節点がサポートから</a:t>
            </a:r>
            <a:br>
              <a:rPr lang="en-US" altLang="ja-JP" dirty="0"/>
            </a:br>
            <a:r>
              <a:rPr lang="ja-JP" altLang="en-US" dirty="0"/>
              <a:t>　　　出たり入ったりを繰り返す．）</a:t>
            </a:r>
            <a:endParaRPr lang="en-US" altLang="ja-JP" dirty="0"/>
          </a:p>
          <a:p>
            <a:pPr marL="457200" lvl="1" indent="0">
              <a:buNone/>
            </a:pPr>
            <a:endParaRPr lang="en-US" altLang="ja-JP" dirty="0"/>
          </a:p>
          <a:p>
            <a:pPr marL="0" indent="0" algn="ctr">
              <a:buNone/>
            </a:pPr>
            <a:r>
              <a:rPr lang="ja-JP" altLang="en-US" sz="2800" u="sng" dirty="0"/>
              <a:t>完全な</a:t>
            </a:r>
            <a:r>
              <a:rPr lang="ja-JP" altLang="en-US" sz="2800" u="sng" dirty="0">
                <a:solidFill>
                  <a:srgbClr val="0000CC"/>
                </a:solidFill>
              </a:rPr>
              <a:t>陰解法</a:t>
            </a:r>
            <a:r>
              <a:rPr lang="ja-JP" altLang="en-US" sz="2800" u="sng" dirty="0"/>
              <a:t>は諦めざるを得ない．</a:t>
            </a:r>
            <a:endParaRPr lang="en-US" altLang="ja-JP" sz="2800" u="sng" dirty="0"/>
          </a:p>
          <a:p>
            <a:pPr marL="0" indent="0" algn="ctr">
              <a:buNone/>
            </a:pPr>
            <a:r>
              <a:rPr lang="ja-JP" altLang="en-US" sz="2800" dirty="0"/>
              <a:t>⇒</a:t>
            </a:r>
            <a:r>
              <a:rPr lang="ja-JP" altLang="en-US" sz="2800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準陰解法</a:t>
            </a:r>
            <a:r>
              <a:rPr lang="ja-JP" altLang="en-US" sz="2800" dirty="0">
                <a:solidFill>
                  <a:srgbClr val="000000"/>
                </a:solidFill>
              </a:rPr>
              <a:t>（一部変数を陽的に計算）</a:t>
            </a:r>
            <a:r>
              <a:rPr lang="ja-JP" altLang="en-US" sz="2800" dirty="0"/>
              <a:t>に変更</a:t>
            </a:r>
            <a:endParaRPr lang="en-US" altLang="ja-JP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211960" y="3465004"/>
            <a:ext cx="68407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5013176"/>
            <a:ext cx="8892988" cy="954107"/>
          </a:xfrm>
          <a:prstGeom prst="rect">
            <a:avLst/>
          </a:prstGeom>
          <a:noFill/>
          <a:ln w="38100">
            <a:solidFill>
              <a:srgbClr val="6600CC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ja-JP" altLang="en-US" sz="2800" dirty="0"/>
              <a:t>形状関数等の計算は</a:t>
            </a:r>
            <a:r>
              <a:rPr lang="en-US" altLang="ja-JP" sz="2800" dirty="0"/>
              <a:t>Newton-</a:t>
            </a:r>
            <a:r>
              <a:rPr lang="en-US" altLang="ja-JP" sz="2800" dirty="0" err="1"/>
              <a:t>Raphson</a:t>
            </a:r>
            <a:r>
              <a:rPr lang="ja-JP" altLang="en-US" sz="2800" dirty="0"/>
              <a:t>ループの外に出し，時間ステップ毎にしか更新しない．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98020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増分形釣合方程式の必要性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横方向にのみ大きく引張った場合</a:t>
            </a:r>
            <a:endParaRPr lang="en-US" altLang="ja-JP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変形前</a:t>
            </a:r>
            <a:br>
              <a:rPr lang="en-US" altLang="ja-JP" sz="2800" dirty="0"/>
            </a:br>
            <a:br>
              <a:rPr lang="en-US" altLang="ja-JP" sz="2800" dirty="0"/>
            </a:br>
            <a:br>
              <a:rPr lang="en-US" altLang="ja-JP" sz="2800" dirty="0"/>
            </a:br>
            <a:r>
              <a:rPr lang="ja-JP" altLang="en-US" sz="2800" dirty="0"/>
              <a:t>変形後</a:t>
            </a:r>
            <a:br>
              <a:rPr lang="en-US" altLang="ja-JP" sz="2800" dirty="0"/>
            </a:br>
            <a:r>
              <a:rPr lang="en-US" altLang="ja-JP" sz="2800" dirty="0"/>
              <a:t>(Total-</a:t>
            </a:r>
            <a:br>
              <a:rPr lang="en-US" altLang="ja-JP" sz="2800" dirty="0"/>
            </a:br>
            <a:r>
              <a:rPr lang="en-US" altLang="ja-JP" sz="2800" dirty="0"/>
              <a:t>Lagrange)</a:t>
            </a:r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変形後</a:t>
            </a:r>
            <a:br>
              <a:rPr lang="en-US" altLang="ja-JP" sz="2800" dirty="0"/>
            </a:br>
            <a:r>
              <a:rPr lang="en-US" altLang="ja-JP" sz="2800" dirty="0"/>
              <a:t>(Updated-</a:t>
            </a:r>
          </a:p>
          <a:p>
            <a:pPr marL="0" indent="0">
              <a:buNone/>
            </a:pPr>
            <a:r>
              <a:rPr kumimoji="1" lang="en-US" altLang="ja-JP" sz="2800" dirty="0"/>
              <a:t>Lagrange)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685603" y="3200779"/>
            <a:ext cx="2444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サポートも横長になる</a:t>
            </a:r>
            <a:endParaRPr lang="en-US" altLang="ja-JP" dirty="0"/>
          </a:p>
          <a:p>
            <a:pPr algn="ctr"/>
            <a:r>
              <a:rPr kumimoji="1" lang="ja-JP" altLang="en-US" dirty="0"/>
              <a:t>↓</a:t>
            </a:r>
            <a:endParaRPr kumimoji="1" lang="en-US" altLang="ja-JP" dirty="0"/>
          </a:p>
          <a:p>
            <a:pPr algn="ctr"/>
            <a:r>
              <a:rPr lang="ja-JP" altLang="en-US" dirty="0"/>
              <a:t>超大変形，リメッシング</a:t>
            </a:r>
            <a:endParaRPr lang="en-US" altLang="ja-JP" dirty="0"/>
          </a:p>
          <a:p>
            <a:pPr algn="ctr"/>
            <a:r>
              <a:rPr lang="ja-JP" altLang="en-US" dirty="0"/>
              <a:t>節点の追加には不向き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43924" y="4689140"/>
            <a:ext cx="25282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サポートはあくまで円</a:t>
            </a:r>
            <a:endParaRPr lang="en-US" altLang="ja-JP" dirty="0"/>
          </a:p>
          <a:p>
            <a:pPr algn="ctr"/>
            <a:r>
              <a:rPr kumimoji="1" lang="ja-JP" altLang="en-US" dirty="0"/>
              <a:t>↓</a:t>
            </a:r>
            <a:endParaRPr kumimoji="1" lang="en-US" altLang="ja-JP" dirty="0"/>
          </a:p>
          <a:p>
            <a:pPr algn="ctr"/>
            <a:r>
              <a:rPr lang="ja-JP" altLang="en-US" dirty="0"/>
              <a:t>新たに手を繋ぐ</a:t>
            </a:r>
            <a:r>
              <a:rPr lang="en-US" altLang="ja-JP" dirty="0"/>
              <a:t>/</a:t>
            </a:r>
            <a:r>
              <a:rPr lang="ja-JP" altLang="en-US" dirty="0"/>
              <a:t>切る</a:t>
            </a:r>
            <a:endParaRPr lang="en-US" altLang="ja-JP" dirty="0"/>
          </a:p>
          <a:p>
            <a:pPr algn="ctr"/>
            <a:r>
              <a:rPr lang="ja-JP" altLang="en-US" dirty="0"/>
              <a:t>節点が出てしまう</a:t>
            </a:r>
            <a:endParaRPr lang="en-US" altLang="ja-JP" dirty="0"/>
          </a:p>
          <a:p>
            <a:pPr algn="ctr"/>
            <a:r>
              <a:rPr lang="ja-JP" altLang="en-US" dirty="0"/>
              <a:t>（アダプティブ</a:t>
            </a:r>
            <a:r>
              <a:rPr lang="en-US" altLang="ja-JP" dirty="0"/>
              <a:t>FEM</a:t>
            </a:r>
            <a:r>
              <a:rPr lang="ja-JP" altLang="en-US" dirty="0"/>
              <a:t>と</a:t>
            </a:r>
            <a:endParaRPr lang="en-US" altLang="ja-JP" dirty="0"/>
          </a:p>
          <a:p>
            <a:pPr algn="ctr"/>
            <a:r>
              <a:rPr lang="ja-JP" altLang="en-US" dirty="0"/>
              <a:t>実質同じことをしている）</a:t>
            </a:r>
            <a:endParaRPr lang="en-US" altLang="ja-JP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92" y="1160749"/>
            <a:ext cx="4759143" cy="522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77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増分形釣合方程式の必要性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dirty="0">
                <a:solidFill>
                  <a:srgbClr val="FF0000"/>
                </a:solidFill>
              </a:rPr>
              <a:t>MLS</a:t>
            </a:r>
            <a:r>
              <a:rPr lang="ja-JP" altLang="en-US" dirty="0">
                <a:solidFill>
                  <a:srgbClr val="000000"/>
                </a:solidFill>
              </a:rPr>
              <a:t>＋</a:t>
            </a:r>
            <a:r>
              <a:rPr lang="en-US" altLang="ja-JP" dirty="0">
                <a:solidFill>
                  <a:srgbClr val="FF00FF"/>
                </a:solidFill>
              </a:rPr>
              <a:t>Updated Lagrange</a:t>
            </a:r>
            <a:r>
              <a:rPr lang="ja-JP" altLang="en-US" dirty="0">
                <a:solidFill>
                  <a:srgbClr val="000000"/>
                </a:solidFill>
              </a:rPr>
              <a:t>＋</a:t>
            </a:r>
            <a:r>
              <a:rPr lang="ja-JP" altLang="en-US" dirty="0">
                <a:solidFill>
                  <a:srgbClr val="6600CC"/>
                </a:solidFill>
              </a:rPr>
              <a:t>準陰解法</a:t>
            </a:r>
            <a:r>
              <a:rPr lang="ja-JP" altLang="en-US" dirty="0">
                <a:solidFill>
                  <a:srgbClr val="000000"/>
                </a:solidFill>
              </a:rPr>
              <a:t>の問題点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ja-JP" altLang="en-US" dirty="0">
                <a:solidFill>
                  <a:srgbClr val="000000"/>
                </a:solidFill>
              </a:rPr>
              <a:t>形状関数，</a:t>
            </a:r>
            <a:r>
              <a:rPr lang="en-US" altLang="ja-JP" dirty="0">
                <a:solidFill>
                  <a:srgbClr val="000000"/>
                </a:solidFill>
              </a:rPr>
              <a:t>B</a:t>
            </a:r>
            <a:r>
              <a:rPr lang="ja-JP" altLang="en-US" dirty="0">
                <a:solidFill>
                  <a:srgbClr val="000000"/>
                </a:solidFill>
              </a:rPr>
              <a:t>マトリックス等が時間ステップ開始時に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不連続に変化する．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en-US" altLang="ja-JP" dirty="0">
                <a:solidFill>
                  <a:srgbClr val="000000"/>
                </a:solidFill>
              </a:rPr>
              <a:t>FEM</a:t>
            </a:r>
            <a:r>
              <a:rPr lang="ja-JP" altLang="en-US" dirty="0">
                <a:solidFill>
                  <a:srgbClr val="000000"/>
                </a:solidFill>
              </a:rPr>
              <a:t>と同じ</a:t>
            </a:r>
            <a:r>
              <a:rPr lang="ja-JP" altLang="en-US" dirty="0">
                <a:solidFill>
                  <a:srgbClr val="00B050"/>
                </a:solidFill>
              </a:rPr>
              <a:t>通常の釣合方程式</a:t>
            </a:r>
            <a:r>
              <a:rPr lang="ja-JP" altLang="en-US" dirty="0">
                <a:solidFill>
                  <a:srgbClr val="000000"/>
                </a:solidFill>
              </a:rPr>
              <a:t>，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sz="800" dirty="0">
                <a:solidFill>
                  <a:srgbClr val="000000"/>
                </a:solidFill>
              </a:rPr>
              <a:t> 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（ただし，                                           ）を用いると，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br>
              <a:rPr lang="en-US" altLang="ja-JP" dirty="0">
                <a:solidFill>
                  <a:srgbClr val="000000"/>
                </a:solidFill>
              </a:rPr>
            </a:br>
            <a:r>
              <a:rPr lang="ja-JP" altLang="en-US" dirty="0">
                <a:solidFill>
                  <a:srgbClr val="000000"/>
                </a:solidFill>
              </a:rPr>
              <a:t>節点内力ベクトル｛</a:t>
            </a:r>
            <a:r>
              <a:rPr lang="en-US" altLang="ja-JP" i="1" dirty="0">
                <a:solidFill>
                  <a:srgbClr val="000000"/>
                </a:solidFill>
                <a:latin typeface="Georgia" pitchFamily="18" charset="0"/>
              </a:rPr>
              <a:t>f </a:t>
            </a:r>
            <a:r>
              <a:rPr lang="en-US" altLang="ja-JP" baseline="30000" dirty="0" err="1">
                <a:solidFill>
                  <a:srgbClr val="000000"/>
                </a:solidFill>
              </a:rPr>
              <a:t>int</a:t>
            </a:r>
            <a:r>
              <a:rPr lang="ja-JP" altLang="en-US" dirty="0">
                <a:solidFill>
                  <a:srgbClr val="000000"/>
                </a:solidFill>
              </a:rPr>
              <a:t>｝が不連続に変化する．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ja-JP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時間ステップ開始時に釣合方程式が破綻する．</a:t>
            </a:r>
            <a:endParaRPr lang="en-US" altLang="ja-JP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altLang="ja-JP" dirty="0">
              <a:solidFill>
                <a:srgbClr val="000000"/>
              </a:solidFill>
            </a:endParaRPr>
          </a:p>
          <a:p>
            <a:pPr marL="457200" lvl="1" indent="0" algn="ctr">
              <a:buNone/>
            </a:pPr>
            <a:r>
              <a:rPr lang="ja-JP" altLang="en-US" u="sng" dirty="0">
                <a:solidFill>
                  <a:srgbClr val="00B050"/>
                </a:solidFill>
              </a:rPr>
              <a:t>通常の釣合方程式</a:t>
            </a:r>
            <a:r>
              <a:rPr lang="ja-JP" altLang="en-US" u="sng" dirty="0">
                <a:solidFill>
                  <a:srgbClr val="000000"/>
                </a:solidFill>
              </a:rPr>
              <a:t>は使用できない．</a:t>
            </a:r>
            <a:endParaRPr lang="en-US" altLang="ja-JP" u="sng" dirty="0">
              <a:solidFill>
                <a:srgbClr val="000000"/>
              </a:solidFill>
            </a:endParaRPr>
          </a:p>
          <a:p>
            <a:pPr marL="57150" indent="0" algn="ctr">
              <a:buNone/>
            </a:pPr>
            <a:r>
              <a:rPr lang="ja-JP" altLang="en-US" sz="2800" dirty="0">
                <a:solidFill>
                  <a:srgbClr val="000000"/>
                </a:solidFill>
              </a:rPr>
              <a:t>⇒前時間ステップでの釣合を壊さずに時間発展を行える</a:t>
            </a:r>
            <a:br>
              <a:rPr lang="en-US" altLang="ja-JP" sz="2800" dirty="0">
                <a:solidFill>
                  <a:srgbClr val="000000"/>
                </a:solidFill>
              </a:rPr>
            </a:br>
            <a:r>
              <a:rPr lang="ja-JP" altLang="en-US" sz="2800" dirty="0">
                <a:solidFill>
                  <a:srgbClr val="008000"/>
                </a:solidFill>
              </a:rPr>
              <a:t>増分形釣合方程式                                       </a:t>
            </a:r>
            <a:r>
              <a:rPr lang="ja-JP" altLang="en-US" sz="2800" dirty="0">
                <a:solidFill>
                  <a:srgbClr val="000000"/>
                </a:solidFill>
              </a:rPr>
              <a:t>が必要！！</a:t>
            </a:r>
            <a:endParaRPr lang="en-US" altLang="ja-JP" sz="2800" dirty="0">
              <a:solidFill>
                <a:srgbClr val="00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4211960" y="4437112"/>
            <a:ext cx="68407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32" y="2154186"/>
            <a:ext cx="3369564" cy="41071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36912"/>
            <a:ext cx="4042220" cy="8382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961653"/>
            <a:ext cx="3695766" cy="3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395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DE9E90EA-EB28-4A74-8898-B659DB8ADA25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0\uFFFD\u0016\uFFFD{EE42B3B6-3D5D-4190-BC94-BBF25F07017C}&quot;,&quot;Z:\\_yuki\\public_html\\slid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00.000000"/>
  <p:tag name="ISPRING_PRESENTATION_TITLE" val="cmd2011-meshfree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19659</TotalTime>
  <Words>1796</Words>
  <Application>Microsoft Office PowerPoint</Application>
  <PresentationFormat>画面に合わせる (4:3)</PresentationFormat>
  <Paragraphs>347</Paragraphs>
  <Slides>30</Slides>
  <Notes>30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8" baseType="lpstr">
      <vt:lpstr>MS PGothic</vt:lpstr>
      <vt:lpstr>MS Gothic</vt:lpstr>
      <vt:lpstr>Arial</vt:lpstr>
      <vt:lpstr>Calibri</vt:lpstr>
      <vt:lpstr>Georgia</vt:lpstr>
      <vt:lpstr>Symbol</vt:lpstr>
      <vt:lpstr>Wingdings</vt:lpstr>
      <vt:lpstr>デザインの設定</vt:lpstr>
      <vt:lpstr>浮動応力点積分メッシュフリー法 を用いた大変形弾塑性解析</vt:lpstr>
      <vt:lpstr>研究背景（モチベーション）</vt:lpstr>
      <vt:lpstr>これまでの研究</vt:lpstr>
      <vt:lpstr>本発表の研究目的</vt:lpstr>
      <vt:lpstr>浮動応力点積分メッシュフリー法の概要</vt:lpstr>
      <vt:lpstr>増分形釣合方程式の必要性</vt:lpstr>
      <vt:lpstr>増分形釣合方程式の必要性</vt:lpstr>
      <vt:lpstr>増分形釣合方程式の必要性</vt:lpstr>
      <vt:lpstr>増分形釣合方程式の必要性</vt:lpstr>
      <vt:lpstr>速度形仮想仕事式</vt:lpstr>
      <vt:lpstr>増分形釣合方程式</vt:lpstr>
      <vt:lpstr>増分形釣合方程式の将来的利用法</vt:lpstr>
      <vt:lpstr>弾塑性構成式</vt:lpstr>
      <vt:lpstr>解析例：弾塑性片持ち梁の繰返し曲げ</vt:lpstr>
      <vt:lpstr>解析例：弾塑性片持ち梁の繰返し曲げ</vt:lpstr>
      <vt:lpstr>解析例：弾塑性片持ち梁の繰返し曲げ</vt:lpstr>
      <vt:lpstr>解析例：弾塑性引張大変形</vt:lpstr>
      <vt:lpstr>解析例：弾塑性引張大変形</vt:lpstr>
      <vt:lpstr>解析例：弾塑性引張大変形</vt:lpstr>
      <vt:lpstr>解析例：弾塑性せん断大変形</vt:lpstr>
      <vt:lpstr>解析例：弾塑性せん断大変形</vt:lpstr>
      <vt:lpstr>まとめ／今後の予定</vt:lpstr>
      <vt:lpstr>PowerPoint プレゼンテーション</vt:lpstr>
      <vt:lpstr>提案手法の特徴整理</vt:lpstr>
      <vt:lpstr>メッシュフリー領域積分法３種</vt:lpstr>
      <vt:lpstr>定式化（準陰的時間発展）</vt:lpstr>
      <vt:lpstr>定式化(MLS近似)</vt:lpstr>
      <vt:lpstr>定式化（積分補正）</vt:lpstr>
      <vt:lpstr>定式化（積分補正）</vt:lpstr>
      <vt:lpstr>定式化（更新式）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cmd2011-meshfree</dc:title>
  <dc:creator/>
  <cp:lastModifiedBy>T20190041572</cp:lastModifiedBy>
  <cp:revision>974</cp:revision>
  <dcterms:created xsi:type="dcterms:W3CDTF">2007-11-22T18:02:40Z</dcterms:created>
  <dcterms:modified xsi:type="dcterms:W3CDTF">2024-04-09T04:22:18Z</dcterms:modified>
</cp:coreProperties>
</file>