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1"/>
  </p:notesMasterIdLst>
  <p:handoutMasterIdLst>
    <p:handoutMasterId r:id="rId42"/>
  </p:handoutMasterIdLst>
  <p:sldIdLst>
    <p:sldId id="469" r:id="rId2"/>
    <p:sldId id="479" r:id="rId3"/>
    <p:sldId id="589" r:id="rId4"/>
    <p:sldId id="532" r:id="rId5"/>
    <p:sldId id="591" r:id="rId6"/>
    <p:sldId id="481" r:id="rId7"/>
    <p:sldId id="546" r:id="rId8"/>
    <p:sldId id="579" r:id="rId9"/>
    <p:sldId id="580" r:id="rId10"/>
    <p:sldId id="552" r:id="rId11"/>
    <p:sldId id="511" r:id="rId12"/>
    <p:sldId id="553" r:id="rId13"/>
    <p:sldId id="554" r:id="rId14"/>
    <p:sldId id="555" r:id="rId15"/>
    <p:sldId id="593" r:id="rId16"/>
    <p:sldId id="594" r:id="rId17"/>
    <p:sldId id="595" r:id="rId18"/>
    <p:sldId id="449" r:id="rId19"/>
    <p:sldId id="542" r:id="rId20"/>
    <p:sldId id="548" r:id="rId21"/>
    <p:sldId id="549" r:id="rId22"/>
    <p:sldId id="547" r:id="rId23"/>
    <p:sldId id="556" r:id="rId24"/>
    <p:sldId id="557" r:id="rId25"/>
    <p:sldId id="558" r:id="rId26"/>
    <p:sldId id="525" r:id="rId27"/>
    <p:sldId id="528" r:id="rId28"/>
    <p:sldId id="598" r:id="rId29"/>
    <p:sldId id="600" r:id="rId30"/>
    <p:sldId id="605" r:id="rId31"/>
    <p:sldId id="601" r:id="rId32"/>
    <p:sldId id="603" r:id="rId33"/>
    <p:sldId id="596" r:id="rId34"/>
    <p:sldId id="531" r:id="rId35"/>
    <p:sldId id="505" r:id="rId36"/>
    <p:sldId id="403" r:id="rId37"/>
    <p:sldId id="416" r:id="rId38"/>
    <p:sldId id="604" r:id="rId39"/>
    <p:sldId id="592" r:id="rId40"/>
  </p:sldIdLst>
  <p:sldSz cx="9144000" cy="6858000" type="screen4x3"/>
  <p:notesSz cx="9971088" cy="6823075"/>
  <p:custDataLst>
    <p:tags r:id="rId43"/>
  </p:custDataLst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9">
          <p15:clr>
            <a:srgbClr val="A4A3A4"/>
          </p15:clr>
        </p15:guide>
        <p15:guide id="2" pos="3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00FF"/>
    <a:srgbClr val="FFFF80"/>
    <a:srgbClr val="0000CC"/>
    <a:srgbClr val="666699"/>
    <a:srgbClr val="FF9900"/>
    <a:srgbClr val="008000"/>
    <a:srgbClr val="EDF6F7"/>
    <a:srgbClr val="6600CC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淡色スタイル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淡色スタイル 2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63" autoAdjust="0"/>
    <p:restoredTop sz="88252" autoAdjust="0"/>
  </p:normalViewPr>
  <p:slideViewPr>
    <p:cSldViewPr>
      <p:cViewPr varScale="1">
        <p:scale>
          <a:sx n="91" d="100"/>
          <a:sy n="91" d="100"/>
        </p:scale>
        <p:origin x="312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94" d="100"/>
          <a:sy n="94" d="100"/>
        </p:scale>
        <p:origin x="-1380" y="-96"/>
      </p:cViewPr>
      <p:guideLst>
        <p:guide orient="horz" pos="2149"/>
        <p:guide pos="314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48325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7F8867-4283-4A96-9771-3601A6259625}" type="datetimeFigureOut">
              <a:rPr kumimoji="1" lang="ja-JP" altLang="en-US" smtClean="0"/>
              <a:t>2024/4/9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6480175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648325" y="6480175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55A802-9E04-459A-9DBB-836DB47BD7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9170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5648797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r">
              <a:defRPr sz="1200" smtClean="0"/>
            </a:lvl1pPr>
          </a:lstStyle>
          <a:p>
            <a:pPr>
              <a:defRPr/>
            </a:pPr>
            <a:fld id="{C3B1C3B4-0EFA-4E9A-BE43-AB531CD70431}" type="datetimeFigureOut">
              <a:rPr lang="ja-JP" altLang="en-US"/>
              <a:pPr>
                <a:defRPr/>
              </a:pPr>
              <a:t>2024/4/9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3279775" y="511175"/>
            <a:ext cx="3411538" cy="2559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18" tIns="46209" rIns="92418" bIns="46209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997815" y="3240934"/>
            <a:ext cx="7975460" cy="3070878"/>
          </a:xfrm>
          <a:prstGeom prst="rect">
            <a:avLst/>
          </a:prstGeom>
        </p:spPr>
        <p:txBody>
          <a:bodyPr vert="horz" lIns="92418" tIns="46209" rIns="92418" bIns="46209" rtlCol="0">
            <a:normAutofit/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5648797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24E7511A-E19B-4650-9FBF-BD8447E14FD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99943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182461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131058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807056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005723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113748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542849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669808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13249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263616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699537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54461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42396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063819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218025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98105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19672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009026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942538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705506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024545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051433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68562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963680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079175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154055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466053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36295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380120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508310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4236730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3166669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9741615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15585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0268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705960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84365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68617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177793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3827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750425"/>
            <a:ext cx="7772400" cy="1470025"/>
          </a:xfrm>
        </p:spPr>
        <p:txBody>
          <a:bodyPr/>
          <a:lstStyle/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3033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36513"/>
            <a:ext cx="9144000" cy="6207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9541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4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86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6513"/>
            <a:ext cx="91440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accent1"/>
            </a:outerShdw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4" y="623887"/>
            <a:ext cx="8641655" cy="57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3086" name="Rectangle 14"/>
          <p:cNvSpPr>
            <a:spLocks noChangeArrowheads="1"/>
          </p:cNvSpPr>
          <p:nvPr userDrawn="1"/>
        </p:nvSpPr>
        <p:spPr bwMode="auto">
          <a:xfrm flipV="1">
            <a:off x="0" y="574675"/>
            <a:ext cx="9144000" cy="71438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04040"/>
              </a:gs>
            </a:gsLst>
            <a:lin ang="13500000" scaled="1"/>
          </a:gradFill>
          <a:ln w="9525">
            <a:noFill/>
            <a:round/>
            <a:headEnd/>
            <a:tailEnd/>
          </a:ln>
        </p:spPr>
        <p:txBody>
          <a:bodyPr rot="10800000" wrap="none" anchor="ctr"/>
          <a:lstStyle/>
          <a:p>
            <a:pPr>
              <a:defRPr/>
            </a:pPr>
            <a:endParaRPr lang="ja-JP" altLang="en-US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0" y="6397625"/>
            <a:ext cx="9144000" cy="460375"/>
            <a:chOff x="0" y="6397625"/>
            <a:chExt cx="9144000" cy="460375"/>
          </a:xfrm>
        </p:grpSpPr>
        <p:sp>
          <p:nvSpPr>
            <p:cNvPr id="3080" name="Rectangle 8"/>
            <p:cNvSpPr>
              <a:spLocks noChangeArrowheads="1"/>
            </p:cNvSpPr>
            <p:nvPr userDrawn="1"/>
          </p:nvSpPr>
          <p:spPr bwMode="auto">
            <a:xfrm flipV="1">
              <a:off x="0" y="6397625"/>
              <a:ext cx="9144000" cy="460375"/>
            </a:xfrm>
            <a:prstGeom prst="rect">
              <a:avLst/>
            </a:prstGeom>
            <a:solidFill>
              <a:srgbClr val="404040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081" name="Text Box 9"/>
            <p:cNvSpPr txBox="1">
              <a:spLocks noChangeArrowheads="1"/>
            </p:cNvSpPr>
            <p:nvPr userDrawn="1"/>
          </p:nvSpPr>
          <p:spPr bwMode="auto">
            <a:xfrm>
              <a:off x="4143775" y="6446838"/>
              <a:ext cx="904094" cy="17171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 defTabSz="457200"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GB" altLang="ja-JP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APCOM2013</a:t>
              </a:r>
            </a:p>
          </p:txBody>
        </p:sp>
        <p:pic>
          <p:nvPicPr>
            <p:cNvPr id="2057" name="Picture 15" descr="ロゴのみ"/>
            <p:cNvPicPr>
              <a:picLocks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24" b="20924"/>
            <a:stretch>
              <a:fillRect/>
            </a:stretch>
          </p:blipFill>
          <p:spPr bwMode="auto">
            <a:xfrm>
              <a:off x="7200900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7" descr="logo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スライド番号プレースホルダー 4"/>
          <p:cNvSpPr>
            <a:spLocks noGrp="1"/>
          </p:cNvSpPr>
          <p:nvPr userDrawn="1">
            <p:ph type="sldNum" sz="quarter" idx="4"/>
          </p:nvPr>
        </p:nvSpPr>
        <p:spPr>
          <a:xfrm>
            <a:off x="4031940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000" b="0">
          <a:solidFill>
            <a:schemeClr val="accent2"/>
          </a:solidFill>
          <a:latin typeface="Eras Bold ITC" pitchFamily="34" charset="0"/>
          <a:ea typeface="Arial Unicode MS" pitchFamily="50" charset="-128"/>
          <a:cs typeface="Arial Unicode MS" pitchFamily="50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n"/>
        <a:defRPr kumimoji="1" sz="32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l"/>
        <a:defRPr kumimoji="1" sz="28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u"/>
        <a:defRPr kumimoji="1" sz="24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p"/>
        <a:defRPr kumimoji="1" sz="20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wmf"/><Relationship Id="rId5" Type="http://schemas.openxmlformats.org/officeDocument/2006/relationships/image" Target="../media/image9.wmf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wmf"/><Relationship Id="rId5" Type="http://schemas.openxmlformats.org/officeDocument/2006/relationships/image" Target="../media/image9.wmf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27.png"/><Relationship Id="rId7" Type="http://schemas.openxmlformats.org/officeDocument/2006/relationships/image" Target="../media/image2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FEM.avi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wmf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wmf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ctrTitle"/>
          </p:nvPr>
        </p:nvSpPr>
        <p:spPr>
          <a:xfrm>
            <a:off x="0" y="1628800"/>
            <a:ext cx="9144000" cy="2952328"/>
          </a:xfrm>
        </p:spPr>
        <p:txBody>
          <a:bodyPr>
            <a:noAutofit/>
          </a:bodyPr>
          <a:lstStyle/>
          <a:p>
            <a:r>
              <a:rPr lang="en-US" altLang="ja-JP" sz="3200" b="1" u="sng" dirty="0">
                <a:solidFill>
                  <a:srgbClr val="0000CC"/>
                </a:solidFill>
              </a:rPr>
              <a:t>Smoothed Finite Element Method</a:t>
            </a:r>
            <a:br>
              <a:rPr lang="en-US" altLang="ja-JP" sz="3200" b="1" dirty="0">
                <a:solidFill>
                  <a:srgbClr val="0000CC"/>
                </a:solidFill>
              </a:rPr>
            </a:br>
            <a:r>
              <a:rPr lang="en-US" altLang="ja-JP" sz="2400" b="1" dirty="0">
                <a:solidFill>
                  <a:schemeClr val="tx1"/>
                </a:solidFill>
              </a:rPr>
              <a:t>Based on Incremental </a:t>
            </a:r>
            <a:br>
              <a:rPr lang="en-US" altLang="ja-JP" sz="2400" b="1" dirty="0">
                <a:solidFill>
                  <a:schemeClr val="tx1"/>
                </a:solidFill>
              </a:rPr>
            </a:br>
            <a:r>
              <a:rPr lang="en-US" altLang="ja-JP" sz="2400" b="1" dirty="0">
                <a:solidFill>
                  <a:schemeClr val="tx1"/>
                </a:solidFill>
              </a:rPr>
              <a:t>Implicit Equilibrium Equation </a:t>
            </a:r>
            <a:br>
              <a:rPr lang="en-US" altLang="ja-JP" sz="2800" b="1" dirty="0">
                <a:solidFill>
                  <a:srgbClr val="0000CC"/>
                </a:solidFill>
              </a:rPr>
            </a:br>
            <a:r>
              <a:rPr lang="en-US" altLang="ja-JP" sz="3200" b="1" u="sng" dirty="0">
                <a:solidFill>
                  <a:srgbClr val="0000CC"/>
                </a:solidFill>
              </a:rPr>
              <a:t>for </a:t>
            </a:r>
            <a:r>
              <a:rPr lang="en-US" altLang="ja-JP" sz="3200" b="1" u="sng" dirty="0">
                <a:solidFill>
                  <a:srgbClr val="7030A0"/>
                </a:solidFill>
              </a:rPr>
              <a:t>Large Deformation </a:t>
            </a:r>
            <a:br>
              <a:rPr lang="en-US" altLang="ja-JP" sz="3200" b="1" u="sng" dirty="0">
                <a:solidFill>
                  <a:srgbClr val="0000CC"/>
                </a:solidFill>
              </a:rPr>
            </a:br>
            <a:r>
              <a:rPr lang="en-US" altLang="ja-JP" sz="3200" b="1" u="sng" dirty="0">
                <a:solidFill>
                  <a:srgbClr val="FF0000"/>
                </a:solidFill>
              </a:rPr>
              <a:t>Mesh Rezoning </a:t>
            </a:r>
            <a:r>
              <a:rPr lang="en-US" altLang="ja-JP" sz="3200" b="1" u="sng" dirty="0">
                <a:solidFill>
                  <a:srgbClr val="0000CC"/>
                </a:solidFill>
              </a:rPr>
              <a:t>Analysis</a:t>
            </a:r>
            <a:endParaRPr kumimoji="1" lang="ja-JP" altLang="en-US" sz="3200" b="0" u="sng" dirty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6" name="サブタイトル 5"/>
          <p:cNvSpPr>
            <a:spLocks noGrp="1"/>
          </p:cNvSpPr>
          <p:nvPr>
            <p:ph type="subTitle" idx="1"/>
          </p:nvPr>
        </p:nvSpPr>
        <p:spPr>
          <a:xfrm>
            <a:off x="899592" y="4607191"/>
            <a:ext cx="7344816" cy="1018053"/>
          </a:xfrm>
        </p:spPr>
        <p:txBody>
          <a:bodyPr anchor="b"/>
          <a:lstStyle/>
          <a:p>
            <a:r>
              <a:rPr lang="en-US" altLang="zh-TW" sz="2400" b="1" u="sng" dirty="0"/>
              <a:t>Yuki ONISHI</a:t>
            </a:r>
            <a:r>
              <a:rPr lang="en-US" altLang="zh-TW" sz="2400" b="1" dirty="0"/>
              <a:t>,  Kenji AMAYA</a:t>
            </a:r>
            <a:br>
              <a:rPr lang="en-US" altLang="zh-TW" sz="2400" b="1" dirty="0"/>
            </a:br>
            <a:r>
              <a:rPr lang="en-US" altLang="zh-TW" sz="2400" b="1" dirty="0"/>
              <a:t>Tokyo Institute of Technology (Japan)</a:t>
            </a:r>
            <a:endParaRPr lang="zh-TW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59588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Review of Selective ES/NS-FEM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sz="2400" dirty="0"/>
                  <a:t>Separate stress into </a:t>
                </a:r>
                <a:r>
                  <a:rPr lang="en-US" altLang="ja-JP" sz="2400" dirty="0">
                    <a:solidFill>
                      <a:srgbClr val="FF0000"/>
                    </a:solidFill>
                  </a:rPr>
                  <a:t>"</a:t>
                </a:r>
                <a14:m>
                  <m:oMath xmlns:m="http://schemas.openxmlformats.org/officeDocument/2006/math">
                    <m:r>
                      <a:rPr lang="en-US" altLang="ja-JP" sz="2400" i="1">
                        <a:solidFill>
                          <a:srgbClr val="FF0000"/>
                        </a:solidFill>
                        <a:latin typeface="Cambria Math"/>
                      </a:rPr>
                      <m:t>𝜇</m:t>
                    </m:r>
                  </m:oMath>
                </a14:m>
                <a:r>
                  <a:rPr lang="ja-JP" altLang="en-US" sz="24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ja-JP" sz="2400" dirty="0">
                    <a:solidFill>
                      <a:srgbClr val="FF0000"/>
                    </a:solidFill>
                  </a:rPr>
                  <a:t>part" </a:t>
                </a:r>
                <a:r>
                  <a:rPr lang="en-US" altLang="ja-JP" sz="2400" dirty="0"/>
                  <a:t>and</a:t>
                </a:r>
                <a:r>
                  <a:rPr lang="en-US" altLang="ja-JP" sz="2400" dirty="0">
                    <a:solidFill>
                      <a:srgbClr val="0000CC"/>
                    </a:solidFill>
                  </a:rPr>
                  <a:t> "</a:t>
                </a:r>
                <a14:m>
                  <m:oMath xmlns:m="http://schemas.openxmlformats.org/officeDocument/2006/math">
                    <m:r>
                      <a:rPr lang="en-US" altLang="ja-JP" sz="2400" i="1">
                        <a:solidFill>
                          <a:srgbClr val="0000CC"/>
                        </a:solidFill>
                        <a:latin typeface="Cambria Math"/>
                      </a:rPr>
                      <m:t>𝜆</m:t>
                    </m:r>
                  </m:oMath>
                </a14:m>
                <a:r>
                  <a:rPr lang="ja-JP" altLang="en-US" sz="2400" dirty="0">
                    <a:solidFill>
                      <a:srgbClr val="0000CC"/>
                    </a:solidFill>
                  </a:rPr>
                  <a:t> </a:t>
                </a:r>
                <a:r>
                  <a:rPr lang="en-US" altLang="ja-JP" sz="2400" dirty="0">
                    <a:solidFill>
                      <a:srgbClr val="0000CC"/>
                    </a:solidFill>
                  </a:rPr>
                  <a:t>part</a:t>
                </a:r>
                <a:r>
                  <a:rPr lang="en-US" altLang="ja-JP" sz="2400" dirty="0">
                    <a:solidFill>
                      <a:schemeClr val="tx1"/>
                    </a:solidFill>
                  </a:rPr>
                  <a:t>", where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solidFill>
                          <a:schemeClr val="tx1"/>
                        </a:solidFill>
                        <a:latin typeface="Cambria Math"/>
                      </a:rPr>
                      <m:t>𝜇</m:t>
                    </m:r>
                  </m:oMath>
                </a14:m>
                <a:r>
                  <a:rPr lang="ja-JP" altLang="en-US" sz="24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ja-JP" sz="2400" dirty="0">
                    <a:solidFill>
                      <a:schemeClr val="tx1"/>
                    </a:solidFill>
                  </a:rPr>
                  <a:t>and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solidFill>
                          <a:schemeClr val="tx1"/>
                        </a:solidFill>
                        <a:latin typeface="Cambria Math"/>
                      </a:rPr>
                      <m:t>𝜆</m:t>
                    </m:r>
                  </m:oMath>
                </a14:m>
                <a:r>
                  <a:rPr lang="ja-JP" altLang="en-US" sz="24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ja-JP" sz="2400" dirty="0">
                    <a:solidFill>
                      <a:schemeClr val="tx1"/>
                    </a:solidFill>
                  </a:rPr>
                  <a:t>are the Lame's parameters.</a:t>
                </a:r>
                <a:endParaRPr lang="en-US" altLang="ja-JP" sz="2400" dirty="0">
                  <a:solidFill>
                    <a:srgbClr val="0000CC"/>
                  </a:solidFill>
                </a:endParaRPr>
              </a:p>
              <a:p>
                <a:r>
                  <a:rPr lang="en-US" altLang="ja-JP" sz="2400" b="1" i="1" dirty="0"/>
                  <a:t>F, T </a:t>
                </a:r>
                <a:r>
                  <a:rPr lang="en-US" altLang="ja-JP" sz="2400" dirty="0" err="1"/>
                  <a:t>etc</a:t>
                </a:r>
                <a:r>
                  <a:rPr lang="en-US" altLang="ja-JP" sz="2400" dirty="0"/>
                  <a:t> and {</a:t>
                </a:r>
                <a:r>
                  <a:rPr lang="en-US" altLang="ja-JP" sz="2400" i="1" dirty="0"/>
                  <a:t>f </a:t>
                </a:r>
                <a:r>
                  <a:rPr lang="en-US" altLang="ja-JP" sz="2400" baseline="30000" dirty="0" err="1"/>
                  <a:t>int</a:t>
                </a:r>
                <a:r>
                  <a:rPr lang="en-US" altLang="ja-JP" sz="2400" dirty="0"/>
                  <a:t>} are calculated on </a:t>
                </a:r>
                <a:r>
                  <a:rPr lang="en-US" altLang="ja-JP" sz="2400" dirty="0">
                    <a:ln w="12700">
                      <a:solidFill>
                        <a:srgbClr val="0000CC"/>
                      </a:solidFill>
                    </a:ln>
                    <a:solidFill>
                      <a:srgbClr val="FF0000"/>
                    </a:solidFill>
                  </a:rPr>
                  <a:t>both smoothed domains</a:t>
                </a:r>
                <a:r>
                  <a:rPr lang="en-US" altLang="ja-JP" sz="2400" dirty="0">
                    <a:solidFill>
                      <a:srgbClr val="0000CC"/>
                    </a:solidFill>
                  </a:rPr>
                  <a:t>.</a:t>
                </a:r>
              </a:p>
              <a:p>
                <a:pPr marL="0" indent="0" algn="ctr">
                  <a:buNone/>
                </a:pPr>
                <a:r>
                  <a:rPr lang="en-US" altLang="ja-JP" sz="2400" u="sng" dirty="0"/>
                  <a:t>Only applicable to </a:t>
                </a:r>
                <a:r>
                  <a:rPr lang="en-US" altLang="ja-JP" sz="2400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elastic</a:t>
                </a:r>
                <a:r>
                  <a:rPr lang="en-US" altLang="ja-JP" sz="2400" u="sng" dirty="0"/>
                  <a:t> constitutive models.</a:t>
                </a:r>
                <a:endParaRPr lang="ja-JP" altLang="en-US" sz="2400" u="sng" dirty="0"/>
              </a:p>
              <a:p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1975" t="-1478" r="-77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10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88" y="2232901"/>
            <a:ext cx="7396881" cy="4153066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-508" y="4005064"/>
            <a:ext cx="142859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Substituting</a:t>
            </a:r>
            <a:br>
              <a:rPr kumimoji="1" lang="en-US" altLang="ja-JP" dirty="0"/>
            </a:br>
            <a:r>
              <a:rPr kumimoji="1" lang="en-US" altLang="ja-JP" dirty="0"/>
              <a:t>"face"</a:t>
            </a:r>
          </a:p>
          <a:p>
            <a:pPr algn="ctr"/>
            <a:r>
              <a:rPr kumimoji="1" lang="en-US" altLang="ja-JP" dirty="0"/>
              <a:t> for</a:t>
            </a:r>
          </a:p>
          <a:p>
            <a:pPr algn="ctr"/>
            <a:r>
              <a:rPr kumimoji="1" lang="en-US" altLang="ja-JP" dirty="0"/>
              <a:t> "edge"</a:t>
            </a:r>
          </a:p>
          <a:p>
            <a:pPr algn="ctr"/>
            <a:r>
              <a:rPr lang="en-US" altLang="ja-JP" dirty="0"/>
              <a:t>gives</a:t>
            </a:r>
          </a:p>
          <a:p>
            <a:pPr algn="ctr"/>
            <a:r>
              <a:rPr lang="en-US" altLang="ja-JP" dirty="0"/>
              <a:t>FS/NS-FEM</a:t>
            </a:r>
          </a:p>
          <a:p>
            <a:pPr algn="ctr"/>
            <a:r>
              <a:rPr lang="en-US" altLang="ja-JP" dirty="0"/>
              <a:t>for 3D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259707"/>
            <a:ext cx="952442" cy="1637345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511" y="2492896"/>
            <a:ext cx="1438838" cy="118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81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Our </a:t>
            </a:r>
            <a:r>
              <a:rPr lang="en-US" altLang="ja-JP" dirty="0"/>
              <a:t>Modified </a:t>
            </a:r>
            <a:r>
              <a:rPr kumimoji="1" lang="en-US" altLang="ja-JP" dirty="0"/>
              <a:t>Selective ES/NS-FEM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sz="2400" dirty="0"/>
                  <a:t>Separate stress into </a:t>
                </a:r>
                <a:r>
                  <a:rPr lang="en-US" altLang="ja-JP" sz="2400" dirty="0">
                    <a:solidFill>
                      <a:srgbClr val="FF0000"/>
                    </a:solidFill>
                  </a:rPr>
                  <a:t>"</a:t>
                </a:r>
                <a:r>
                  <a:rPr lang="en-US" altLang="ja-JP" sz="2400" dirty="0" err="1">
                    <a:solidFill>
                      <a:srgbClr val="FF0000"/>
                    </a:solidFill>
                  </a:rPr>
                  <a:t>deviatoric</a:t>
                </a:r>
                <a:r>
                  <a:rPr lang="en-US" altLang="ja-JP" sz="2400" dirty="0">
                    <a:solidFill>
                      <a:srgbClr val="FF0000"/>
                    </a:solidFill>
                  </a:rPr>
                  <a:t> part"</a:t>
                </a:r>
                <a:r>
                  <a:rPr lang="en-US" altLang="ja-JP" sz="2400" dirty="0"/>
                  <a:t> and </a:t>
                </a:r>
                <a:r>
                  <a:rPr lang="en-US" altLang="ja-JP" sz="2400" dirty="0">
                    <a:solidFill>
                      <a:srgbClr val="0000CC"/>
                    </a:solidFill>
                  </a:rPr>
                  <a:t>"hydrostatic part"</a:t>
                </a:r>
                <a:br>
                  <a:rPr lang="en-US" altLang="ja-JP" sz="2400" dirty="0"/>
                </a:br>
                <a:r>
                  <a:rPr lang="en-US" altLang="ja-JP" sz="2400" dirty="0"/>
                  <a:t>instead of </a:t>
                </a:r>
                <a:r>
                  <a:rPr lang="en-US" altLang="ja-JP" sz="2400" dirty="0">
                    <a:solidFill>
                      <a:srgbClr val="FF0000"/>
                    </a:solidFill>
                  </a:rPr>
                  <a:t>"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solidFill>
                          <a:srgbClr val="FF0000"/>
                        </a:solidFill>
                        <a:latin typeface="Cambria Math"/>
                      </a:rPr>
                      <m:t>𝜇</m:t>
                    </m:r>
                  </m:oMath>
                </a14:m>
                <a:r>
                  <a:rPr kumimoji="1" lang="ja-JP" altLang="en-US" sz="2400" dirty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ja-JP" sz="2400" dirty="0">
                    <a:solidFill>
                      <a:srgbClr val="FF0000"/>
                    </a:solidFill>
                  </a:rPr>
                  <a:t>part" </a:t>
                </a:r>
                <a:r>
                  <a:rPr kumimoji="1" lang="en-US" altLang="ja-JP" sz="2400" dirty="0"/>
                  <a:t>and</a:t>
                </a:r>
                <a:r>
                  <a:rPr kumimoji="1" lang="en-US" altLang="ja-JP" sz="2400" dirty="0">
                    <a:solidFill>
                      <a:srgbClr val="0000CC"/>
                    </a:solidFill>
                  </a:rPr>
                  <a:t> "</a:t>
                </a:r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solidFill>
                          <a:srgbClr val="0000CC"/>
                        </a:solidFill>
                        <a:latin typeface="Cambria Math"/>
                      </a:rPr>
                      <m:t>𝜆</m:t>
                    </m:r>
                  </m:oMath>
                </a14:m>
                <a:r>
                  <a:rPr kumimoji="1" lang="ja-JP" altLang="en-US" sz="2400" dirty="0">
                    <a:solidFill>
                      <a:srgbClr val="0000CC"/>
                    </a:solidFill>
                  </a:rPr>
                  <a:t> </a:t>
                </a:r>
                <a:r>
                  <a:rPr kumimoji="1" lang="en-US" altLang="ja-JP" sz="2400" dirty="0">
                    <a:solidFill>
                      <a:srgbClr val="0000CC"/>
                    </a:solidFill>
                  </a:rPr>
                  <a:t>part"</a:t>
                </a:r>
                <a:r>
                  <a:rPr kumimoji="1" lang="en-US" altLang="ja-JP" sz="2400" dirty="0"/>
                  <a:t>.</a:t>
                </a:r>
              </a:p>
              <a:p>
                <a:r>
                  <a:rPr lang="en-US" altLang="ja-JP" sz="2400" b="1" i="1" dirty="0"/>
                  <a:t>F, T </a:t>
                </a:r>
                <a:r>
                  <a:rPr lang="en-US" altLang="ja-JP" sz="2400" dirty="0" err="1"/>
                  <a:t>etc</a:t>
                </a:r>
                <a:r>
                  <a:rPr lang="en-US" altLang="ja-JP" sz="2400" dirty="0"/>
                  <a:t> and {</a:t>
                </a:r>
                <a:r>
                  <a:rPr lang="en-US" altLang="ja-JP" sz="2400" i="1" dirty="0"/>
                  <a:t>f </a:t>
                </a:r>
                <a:r>
                  <a:rPr lang="en-US" altLang="ja-JP" sz="2400" baseline="30000" dirty="0" err="1"/>
                  <a:t>int</a:t>
                </a:r>
                <a:r>
                  <a:rPr lang="en-US" altLang="ja-JP" sz="2400" dirty="0"/>
                  <a:t>} are calculated on </a:t>
                </a:r>
                <a:r>
                  <a:rPr lang="en-US" altLang="ja-JP" sz="2400" dirty="0">
                    <a:ln w="12700">
                      <a:solidFill>
                        <a:srgbClr val="0000CC"/>
                      </a:solidFill>
                    </a:ln>
                    <a:solidFill>
                      <a:srgbClr val="FF0000"/>
                    </a:solidFill>
                  </a:rPr>
                  <a:t>both smoothed domains</a:t>
                </a:r>
                <a:r>
                  <a:rPr lang="en-US" altLang="ja-JP" sz="2400" dirty="0">
                    <a:solidFill>
                      <a:srgbClr val="0000CC"/>
                    </a:solidFill>
                  </a:rPr>
                  <a:t>.</a:t>
                </a:r>
                <a:endParaRPr kumimoji="1" lang="en-US" altLang="ja-JP" sz="2400" dirty="0"/>
              </a:p>
              <a:p>
                <a:pPr marL="0" indent="0" algn="ctr">
                  <a:buNone/>
                </a:pPr>
                <a:r>
                  <a:rPr lang="en-US" altLang="ja-JP" sz="2400" b="1" u="sng" dirty="0"/>
                  <a:t>Applicable to any kind of material constitutive models.</a:t>
                </a:r>
                <a:endParaRPr kumimoji="1" lang="ja-JP" altLang="en-US" sz="2400" b="1" u="sng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1975" t="-1478" r="-14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11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88" y="2240868"/>
            <a:ext cx="7396925" cy="4153091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-508" y="4005064"/>
            <a:ext cx="142859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Substituting</a:t>
            </a:r>
            <a:br>
              <a:rPr kumimoji="1" lang="en-US" altLang="ja-JP" dirty="0"/>
            </a:br>
            <a:r>
              <a:rPr kumimoji="1" lang="en-US" altLang="ja-JP" dirty="0"/>
              <a:t>"face"</a:t>
            </a:r>
          </a:p>
          <a:p>
            <a:pPr algn="ctr"/>
            <a:r>
              <a:rPr kumimoji="1" lang="en-US" altLang="ja-JP" dirty="0"/>
              <a:t> for</a:t>
            </a:r>
          </a:p>
          <a:p>
            <a:pPr algn="ctr"/>
            <a:r>
              <a:rPr kumimoji="1" lang="en-US" altLang="ja-JP" dirty="0"/>
              <a:t> "edge"</a:t>
            </a:r>
          </a:p>
          <a:p>
            <a:pPr algn="ctr"/>
            <a:r>
              <a:rPr lang="en-US" altLang="ja-JP" dirty="0"/>
              <a:t>gives</a:t>
            </a:r>
          </a:p>
          <a:p>
            <a:pPr algn="ctr"/>
            <a:r>
              <a:rPr lang="en-US" altLang="ja-JP" dirty="0"/>
              <a:t>FS/NS-FEM</a:t>
            </a:r>
          </a:p>
          <a:p>
            <a:pPr algn="ctr"/>
            <a:r>
              <a:rPr lang="en-US" altLang="ja-JP" dirty="0"/>
              <a:t>for 3D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259707"/>
            <a:ext cx="952442" cy="163734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511" y="2492896"/>
            <a:ext cx="1438838" cy="118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45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Verification of </a:t>
            </a:r>
            <a:r>
              <a:rPr lang="en-US" altLang="ja-JP" dirty="0"/>
              <a:t>O</a:t>
            </a:r>
            <a:r>
              <a:rPr kumimoji="1" lang="en-US" altLang="ja-JP" dirty="0"/>
              <a:t>ur </a:t>
            </a:r>
            <a:r>
              <a:rPr lang="en-US" altLang="ja-JP" dirty="0"/>
              <a:t>S</a:t>
            </a:r>
            <a:r>
              <a:rPr kumimoji="1" lang="en-US" altLang="ja-JP" dirty="0"/>
              <a:t>elective S-FEM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sz="28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(1) Cantilever Bending Test</a:t>
                </a: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en-US" altLang="ja-JP" sz="2800" dirty="0"/>
                  <a:t>Neo-</a:t>
                </a:r>
                <a:r>
                  <a:rPr lang="en-US" altLang="ja-JP" sz="2800" dirty="0" err="1"/>
                  <a:t>Hookean</a:t>
                </a:r>
                <a:r>
                  <a:rPr lang="en-US" altLang="ja-JP" sz="2800" dirty="0"/>
                  <a:t> </a:t>
                </a:r>
                <a:r>
                  <a:rPr lang="en-US" altLang="ja-JP" sz="2800" dirty="0" err="1">
                    <a:solidFill>
                      <a:srgbClr val="FF9900"/>
                    </a:solidFill>
                  </a:rPr>
                  <a:t>hyperelastic</a:t>
                </a:r>
                <a:r>
                  <a:rPr lang="en-US" altLang="ja-JP" sz="2800" dirty="0">
                    <a:solidFill>
                      <a:srgbClr val="FF9900"/>
                    </a:solidFill>
                  </a:rPr>
                  <a:t> </a:t>
                </a:r>
                <a:r>
                  <a:rPr lang="en-US" altLang="ja-JP" sz="2800" dirty="0"/>
                  <a:t>material</a:t>
                </a:r>
                <a:br>
                  <a:rPr lang="en-US" altLang="ja-JP" sz="2800" dirty="0"/>
                </a:b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b="0" i="1" smtClean="0">
                            <a:latin typeface="Cambria Math"/>
                          </a:rPr>
                          <m:t>𝑇</m:t>
                        </m:r>
                      </m:e>
                    </m:d>
                    <m:r>
                      <a:rPr lang="en-US" altLang="ja-JP" sz="2800" b="0" i="1" smtClean="0">
                        <a:latin typeface="Cambria Math"/>
                      </a:rPr>
                      <m:t>=2</m:t>
                    </m:r>
                    <m:sSub>
                      <m:sSub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n-US" altLang="ja-JP" sz="2800" b="0" i="1" smtClean="0">
                            <a:latin typeface="Cambria Math"/>
                          </a:rPr>
                          <m:t>10</m:t>
                        </m:r>
                      </m:sub>
                    </m:sSub>
                    <m:f>
                      <m:f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ja-JP" sz="2800" b="0" i="0" smtClean="0">
                            <a:latin typeface="Cambria Math"/>
                          </a:rPr>
                          <m:t>Dev</m:t>
                        </m:r>
                        <m:r>
                          <a:rPr lang="en-US" altLang="ja-JP" sz="2800" b="0" i="1" smtClean="0">
                            <a:latin typeface="Cambria Math"/>
                          </a:rPr>
                          <m:t>(</m:t>
                        </m:r>
                        <m:acc>
                          <m:accPr>
                            <m:chr m:val="̅"/>
                            <m:ctrlPr>
                              <a:rPr lang="en-US" altLang="ja-JP" sz="28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2800" b="0" i="1" smtClean="0">
                                <a:latin typeface="Cambria Math"/>
                              </a:rPr>
                              <m:t>𝐵</m:t>
                            </m:r>
                          </m:e>
                        </m:acc>
                        <m:r>
                          <a:rPr lang="en-US" altLang="ja-JP" sz="2800" b="0" i="1" smtClean="0">
                            <a:latin typeface="Cambria Math"/>
                          </a:rPr>
                          <m:t>)</m:t>
                        </m:r>
                      </m:num>
                      <m:den>
                        <m:r>
                          <a:rPr lang="en-US" altLang="ja-JP" sz="2800" b="0" i="1" smtClean="0">
                            <a:latin typeface="Cambria Math"/>
                          </a:rPr>
                          <m:t>𝐽</m:t>
                        </m:r>
                      </m:den>
                    </m:f>
                    <m:r>
                      <a:rPr lang="en-US" altLang="ja-JP" sz="2800" b="0" i="1" smtClean="0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2800" b="0" i="1" smtClean="0">
                            <a:latin typeface="Cambria Math"/>
                          </a:rPr>
                          <m:t>2</m:t>
                        </m:r>
                      </m:num>
                      <m:den>
                        <m:sSub>
                          <m:sSubPr>
                            <m:ctrlPr>
                              <a:rPr lang="en-US" altLang="ja-JP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800" b="0" i="1" smtClean="0">
                                <a:latin typeface="Cambria Math"/>
                              </a:rPr>
                              <m:t>𝐷</m:t>
                            </m:r>
                          </m:e>
                          <m:sub>
                            <m:r>
                              <a:rPr lang="en-US" altLang="ja-JP" sz="2800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den>
                    </m:f>
                    <m:d>
                      <m:d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b="0" i="1" smtClean="0">
                            <a:latin typeface="Cambria Math"/>
                          </a:rPr>
                          <m:t>𝐽</m:t>
                        </m:r>
                        <m:r>
                          <a:rPr lang="en-US" altLang="ja-JP" sz="2800" b="0" i="1" smtClean="0">
                            <a:latin typeface="Cambria Math"/>
                          </a:rPr>
                          <m:t>−1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b="0" i="1" smtClean="0">
                            <a:latin typeface="Cambria Math"/>
                          </a:rPr>
                          <m:t>𝐼</m:t>
                        </m:r>
                      </m:e>
                    </m:d>
                  </m:oMath>
                </a14:m>
                <a:br>
                  <a:rPr lang="en-US" altLang="ja-JP" sz="2800" b="0" dirty="0"/>
                </a:br>
                <a:r>
                  <a:rPr lang="en-US" altLang="ja-JP" sz="2800" dirty="0"/>
                  <a:t>with a constant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n-US" altLang="ja-JP" sz="2800" b="0" i="1" smtClean="0">
                            <a:latin typeface="Cambria Math"/>
                          </a:rPr>
                          <m:t>10</m:t>
                        </m:r>
                      </m:sub>
                    </m:sSub>
                  </m:oMath>
                </a14:m>
                <a:r>
                  <a:rPr lang="en-US" altLang="ja-JP" sz="2800" dirty="0"/>
                  <a:t>(=1 </a:t>
                </a:r>
                <a:r>
                  <a:rPr lang="en-US" altLang="ja-JP" sz="2800" dirty="0" err="1"/>
                  <a:t>GPa</a:t>
                </a:r>
                <a:r>
                  <a:rPr lang="en-US" altLang="ja-JP" sz="2800" dirty="0"/>
                  <a:t>) and various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latin typeface="Cambria Math"/>
                          </a:rPr>
                          <m:t>𝐷</m:t>
                        </m:r>
                      </m:e>
                      <m:sub>
                        <m:r>
                          <a:rPr lang="en-US" altLang="ja-JP" sz="2800" b="0" i="1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ja-JP" sz="2800" dirty="0"/>
                  <a:t>s.</a:t>
                </a:r>
                <a:endParaRPr kumimoji="1" lang="en-US" altLang="ja-JP" sz="2800" dirty="0">
                  <a:solidFill>
                    <a:srgbClr val="C00000"/>
                  </a:solidFill>
                </a:endParaRPr>
              </a:p>
              <a:p>
                <a:r>
                  <a:rPr kumimoji="1" lang="en-US" altLang="ja-JP" sz="2800" dirty="0">
                    <a:solidFill>
                      <a:srgbClr val="C00000"/>
                    </a:solidFill>
                  </a:rPr>
                  <a:t>Compared to ABAQUS/Standard</a:t>
                </a:r>
                <a:r>
                  <a:rPr kumimoji="1" lang="en-US" altLang="ja-JP" sz="2800" dirty="0"/>
                  <a:t> with </a:t>
                </a:r>
                <a:r>
                  <a:rPr kumimoji="1" lang="en-US" altLang="ja-JP" sz="2800" i="1" dirty="0"/>
                  <a:t>C3D20H</a:t>
                </a:r>
                <a:r>
                  <a:rPr kumimoji="1" lang="en-US" altLang="ja-JP" sz="2800" dirty="0"/>
                  <a:t> (2nd-order </a:t>
                </a:r>
                <a:r>
                  <a:rPr kumimoji="1" lang="en-US" altLang="ja-JP" sz="2800" dirty="0">
                    <a:solidFill>
                      <a:srgbClr val="008000"/>
                    </a:solidFill>
                  </a:rPr>
                  <a:t>hybrid hexahedral</a:t>
                </a:r>
                <a:r>
                  <a:rPr kumimoji="1" lang="en-US" altLang="ja-JP" sz="2800" dirty="0"/>
                  <a:t>) elements.</a:t>
                </a:r>
              </a:p>
              <a:p>
                <a:r>
                  <a:rPr lang="en-US" altLang="ja-JP" sz="2800" dirty="0"/>
                  <a:t>No mesh rezoning is taken place for this test.</a:t>
                </a:r>
                <a:endParaRPr kumimoji="1" lang="ja-JP" altLang="en-US" sz="28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2539" t="-2006" b="-411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12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94" y="1088740"/>
            <a:ext cx="6919694" cy="212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1111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Verification of Our Selective S-FEM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sz="28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</a:t>
                </a:r>
                <a:r>
                  <a:rPr kumimoji="1" lang="en-US" altLang="ja-JP" sz="28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esults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800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800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𝑫</m:t>
                        </m:r>
                      </m:e>
                      <m:sub>
                        <m:r>
                          <a:rPr kumimoji="1" lang="en-US" altLang="ja-JP" sz="2800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𝟏</m:t>
                        </m:r>
                      </m:sub>
                    </m:sSub>
                    <m:r>
                      <a:rPr kumimoji="1" lang="en-US" altLang="ja-JP" sz="2800" b="1" i="1" u="sng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=</m:t>
                    </m:r>
                    <m:r>
                      <a:rPr kumimoji="1" lang="en-US" altLang="ja-JP" sz="2800" b="1" i="1" u="sng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𝟐</m:t>
                    </m:r>
                    <m:r>
                      <a:rPr kumimoji="1" lang="en-US" altLang="ja-JP" sz="2800" b="1" i="1" u="sng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×</m:t>
                    </m:r>
                    <m:r>
                      <a:rPr kumimoji="1" lang="en-US" altLang="ja-JP" sz="2800" b="1" i="1" u="sng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kumimoji="1" lang="en-US" altLang="ja-JP" sz="2800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800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kumimoji="1" lang="en-US" altLang="ja-JP" sz="2800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1" lang="en-US" altLang="ja-JP" sz="2800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𝟏𝟓</m:t>
                        </m:r>
                      </m:sup>
                    </m:sSup>
                    <m:r>
                      <a:rPr kumimoji="1" lang="en-US" altLang="ja-JP" sz="2800" b="1" i="1" u="sng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 </m:t>
                    </m:r>
                    <m:r>
                      <a:rPr kumimoji="1" lang="en-US" altLang="ja-JP" sz="2800" b="1" i="0" u="sng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[</m:t>
                    </m:r>
                    <m:r>
                      <a:rPr kumimoji="1" lang="en-US" altLang="ja-JP" sz="2800" b="1" i="0" u="sng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𝐏</m:t>
                    </m:r>
                    <m:sSup>
                      <m:sSupPr>
                        <m:ctrlPr>
                          <a:rPr kumimoji="1" lang="en-US" altLang="ja-JP" sz="2800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800" b="1" i="0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𝐚</m:t>
                        </m:r>
                      </m:e>
                      <m:sup>
                        <m:r>
                          <a:rPr kumimoji="1" lang="en-US" altLang="ja-JP" sz="2800" b="1" i="0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−</m:t>
                        </m:r>
                        <m:r>
                          <a:rPr kumimoji="1" lang="en-US" altLang="ja-JP" sz="2800" b="1" i="0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𝟏</m:t>
                        </m:r>
                      </m:sup>
                    </m:sSup>
                    <m:r>
                      <a:rPr kumimoji="1" lang="en-US" altLang="ja-JP" sz="2800" b="1" i="1" u="sng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kumimoji="1" lang="ja-JP" altLang="en-US" sz="28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kumimoji="1" lang="en-US" altLang="ja-JP" sz="28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800" b="1" i="1" u="sng" dirty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800" b="1" i="1" u="sng" dirty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𝝂</m:t>
                        </m:r>
                      </m:e>
                      <m:sub>
                        <m:r>
                          <a:rPr kumimoji="1" lang="en-US" altLang="ja-JP" sz="2800" b="1" i="1" u="sng" dirty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𝒊𝒏𝒊</m:t>
                        </m:r>
                      </m:sub>
                    </m:sSub>
                  </m:oMath>
                </a14:m>
                <a:r>
                  <a:rPr kumimoji="1" lang="en-US" altLang="ja-JP" sz="28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=0.499999)</a:t>
                </a:r>
                <a:endParaRPr kumimoji="1" lang="ja-JP" altLang="en-US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5"/>
                <a:stretch>
                  <a:fillRect l="-2539" t="-179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13</a:t>
            </a:fld>
            <a:endParaRPr lang="ja-JP" altLang="en-US" dirty="0"/>
          </a:p>
        </p:txBody>
      </p:sp>
      <p:pic>
        <p:nvPicPr>
          <p:cNvPr id="5" name="outpu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3528" y="1052737"/>
            <a:ext cx="6412898" cy="5328592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6906522" y="1808820"/>
            <a:ext cx="216597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The amount of</a:t>
            </a:r>
            <a:br>
              <a:rPr lang="en-US" altLang="ja-JP" sz="2000" dirty="0"/>
            </a:br>
            <a:r>
              <a:rPr lang="en-US" altLang="ja-JP" sz="2000" dirty="0"/>
              <a:t>v</a:t>
            </a:r>
            <a:r>
              <a:rPr kumimoji="1" lang="en-US" altLang="ja-JP" sz="2000" dirty="0"/>
              <a:t>ertical deflection</a:t>
            </a:r>
          </a:p>
          <a:p>
            <a:pPr algn="ctr"/>
            <a:r>
              <a:rPr lang="en-US" altLang="ja-JP" sz="2000" dirty="0"/>
              <a:t>is about</a:t>
            </a:r>
          </a:p>
          <a:p>
            <a:pPr algn="ctr"/>
            <a:r>
              <a:rPr lang="en-US" altLang="ja-JP" sz="2000" dirty="0"/>
              <a:t>6.5 m.</a:t>
            </a:r>
          </a:p>
          <a:p>
            <a:pPr algn="ctr"/>
            <a:endParaRPr kumimoji="1" lang="en-US" altLang="ja-JP" sz="2000" dirty="0"/>
          </a:p>
          <a:p>
            <a:pPr algn="ctr"/>
            <a:r>
              <a:rPr lang="en-US" altLang="ja-JP" sz="2000" dirty="0"/>
              <a:t>If we use</a:t>
            </a:r>
          </a:p>
          <a:p>
            <a:pPr algn="ctr"/>
            <a:r>
              <a:rPr kumimoji="1" lang="en-US" altLang="ja-JP" sz="2000" dirty="0"/>
              <a:t>constant strain</a:t>
            </a:r>
          </a:p>
          <a:p>
            <a:pPr algn="ctr"/>
            <a:r>
              <a:rPr lang="en-US" altLang="ja-JP" sz="2000" dirty="0"/>
              <a:t>tetrahedral,</a:t>
            </a:r>
          </a:p>
          <a:p>
            <a:pPr algn="ctr"/>
            <a:r>
              <a:rPr kumimoji="1" lang="en-US" altLang="ja-JP" sz="2000" dirty="0"/>
              <a:t>the amount of</a:t>
            </a:r>
          </a:p>
          <a:p>
            <a:pPr algn="ctr"/>
            <a:r>
              <a:rPr lang="en-US" altLang="ja-JP" sz="2000" dirty="0"/>
              <a:t>vertical deflection</a:t>
            </a:r>
          </a:p>
          <a:p>
            <a:pPr algn="ctr"/>
            <a:r>
              <a:rPr kumimoji="1" lang="en-US" altLang="ja-JP" sz="2000" dirty="0"/>
              <a:t>is about only</a:t>
            </a:r>
          </a:p>
          <a:p>
            <a:pPr algn="ctr"/>
            <a:r>
              <a:rPr kumimoji="1" lang="en-US" altLang="ja-JP" sz="2000" dirty="0"/>
              <a:t>0.1 m.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112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Verification of Our Selective S-FEM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to ABAQUS Hybrid Element</a:t>
            </a:r>
            <a:endParaRPr kumimoji="1"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kumimoji="1" lang="en-US" altLang="ja-JP" sz="2800" dirty="0"/>
          </a:p>
          <a:p>
            <a:endParaRPr lang="en-US" altLang="ja-JP" sz="2800" dirty="0"/>
          </a:p>
          <a:p>
            <a:endParaRPr kumimoji="1" lang="en-US" altLang="ja-JP" sz="2800" dirty="0"/>
          </a:p>
          <a:p>
            <a:endParaRPr lang="en-US" altLang="ja-JP" sz="2800" dirty="0"/>
          </a:p>
          <a:p>
            <a:endParaRPr kumimoji="1" lang="en-US" altLang="ja-JP" sz="2800" dirty="0"/>
          </a:p>
          <a:p>
            <a:endParaRPr lang="en-US" altLang="ja-JP" sz="2800" dirty="0"/>
          </a:p>
          <a:p>
            <a:endParaRPr kumimoji="1" lang="en-US" altLang="ja-JP" sz="2800" dirty="0"/>
          </a:p>
          <a:p>
            <a:endParaRPr lang="en-US" altLang="ja-JP" sz="2800" dirty="0"/>
          </a:p>
          <a:p>
            <a:endParaRPr kumimoji="1" lang="en-US" altLang="ja-JP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14</a:t>
            </a:fld>
            <a:endParaRPr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217468" y="5739643"/>
            <a:ext cx="6718506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>
                <a:solidFill>
                  <a:srgbClr val="FF0000"/>
                </a:solidFill>
              </a:rPr>
              <a:t>Our selective S-FEM is free from shear locking!!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2" y="1052736"/>
            <a:ext cx="7315215" cy="457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4904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Verification of Our Selective S-FEM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lvl="0" indent="0">
                  <a:buNone/>
                </a:pPr>
                <a:r>
                  <a:rPr lang="en-US" altLang="ja-JP" sz="2800" b="1" i="1" u="sng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(2) Block Pressing Test</a:t>
                </a:r>
              </a:p>
              <a:p>
                <a:pPr marL="0" lvl="0" indent="0">
                  <a:buNone/>
                </a:pPr>
                <a:endParaRPr lang="en-US" altLang="ja-JP" sz="100" i="1" dirty="0">
                  <a:latin typeface="Cambria Math" panose="02040503050406030204" pitchFamily="18" charset="0"/>
                </a:endParaRPr>
              </a:p>
              <a:p>
                <a:r>
                  <a:rPr lang="en-US" altLang="ja-JP" dirty="0"/>
                  <a:t>Plane-strain condition</a:t>
                </a:r>
              </a:p>
              <a:p>
                <a:r>
                  <a:rPr lang="en-US" altLang="ja-JP" dirty="0"/>
                  <a:t>Neo-</a:t>
                </a:r>
                <a:r>
                  <a:rPr lang="en-US" altLang="ja-JP" dirty="0" err="1"/>
                  <a:t>Hookean</a:t>
                </a:r>
                <a:br>
                  <a:rPr lang="en-US" altLang="ja-JP" dirty="0"/>
                </a:br>
                <a:r>
                  <a:rPr lang="en-US" altLang="ja-JP" dirty="0" err="1"/>
                  <a:t>hyperelastic</a:t>
                </a:r>
                <a:br>
                  <a:rPr lang="en-US" altLang="ja-JP" dirty="0"/>
                </a:br>
                <a:r>
                  <a:rPr lang="en-US" altLang="ja-JP" dirty="0"/>
                  <a:t>material with</a:t>
                </a:r>
                <a:br>
                  <a:rPr lang="en-US" altLang="ja-JP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  <m:r>
                      <a:rPr lang="en-US" altLang="ja-JP" i="1">
                        <a:latin typeface="Cambria Math" panose="02040503050406030204" pitchFamily="18" charset="0"/>
                      </a:rPr>
                      <m:t>=40×</m:t>
                    </m:r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m:rPr>
                        <m:sty m:val="p"/>
                      </m:rPr>
                      <a:rPr lang="en-US" altLang="ja-JP">
                        <a:latin typeface="Cambria Math" panose="02040503050406030204" pitchFamily="18" charset="0"/>
                      </a:rPr>
                      <m:t>Pa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br>
                  <a:rPr lang="en-US" altLang="ja-JP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ja-JP" i="1">
                        <a:latin typeface="Cambria Math" panose="02040503050406030204" pitchFamily="18" charset="0"/>
                      </a:rPr>
                      <m:t>=5×</m:t>
                    </m:r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−12</m:t>
                        </m:r>
                      </m:sup>
                    </m:sSup>
                    <m:r>
                      <a:rPr lang="en-US" altLang="ja-JP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>
                        <a:latin typeface="Cambria Math" panose="02040503050406030204" pitchFamily="18" charset="0"/>
                      </a:rPr>
                      <m:t>P</m:t>
                    </m:r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p>
                        <m:r>
                          <a:rPr lang="en-US" altLang="ja-JP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altLang="ja-JP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br>
                  <a:rPr lang="en-US" altLang="ja-JP" dirty="0"/>
                </a:br>
                <a:r>
                  <a:rPr lang="en-US" altLang="ja-JP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=0.4999</m:t>
                    </m:r>
                  </m:oMath>
                </a14:m>
                <a:r>
                  <a:rPr lang="en-US" altLang="ja-JP" dirty="0"/>
                  <a:t>)</a:t>
                </a:r>
              </a:p>
              <a:p>
                <a:r>
                  <a:rPr lang="en-US" altLang="ja-JP" dirty="0"/>
                  <a:t>Pressure is applied </a:t>
                </a:r>
                <a:br>
                  <a:rPr lang="en-US" altLang="ja-JP" dirty="0"/>
                </a:br>
                <a:r>
                  <a:rPr lang="en-US" altLang="ja-JP" dirty="0"/>
                  <a:t>to the top-left part </a:t>
                </a:r>
                <a:br>
                  <a:rPr lang="en-US" altLang="ja-JP" dirty="0"/>
                </a:br>
                <a:r>
                  <a:rPr lang="en-US" altLang="ja-JP" dirty="0"/>
                  <a:t>up to 5 </a:t>
                </a:r>
                <a:r>
                  <a:rPr lang="en-US" altLang="ja-JP" dirty="0" err="1"/>
                  <a:t>GPa</a:t>
                </a:r>
                <a:br>
                  <a:rPr lang="en-US" altLang="ja-JP" dirty="0"/>
                </a:br>
                <a:endParaRPr lang="ja-JP" altLang="en-US" dirty="0"/>
              </a:p>
              <a:p>
                <a:pPr marL="0" indent="0">
                  <a:buNone/>
                </a:pPr>
                <a:endParaRPr kumimoji="1" lang="en-US" altLang="ja-JP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2609" t="-2006" b="-158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15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068439"/>
            <a:ext cx="4050703" cy="493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1431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Verification of Our Selective S-FEM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16</a:t>
            </a:fld>
            <a:endParaRPr lang="ja-JP" altLang="en-US" dirty="0"/>
          </a:p>
        </p:txBody>
      </p:sp>
      <p:pic>
        <p:nvPicPr>
          <p:cNvPr id="5" name="2d_block_pressure-mis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0824" y="1052736"/>
            <a:ext cx="8641655" cy="527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93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Verification of Our Selective S-FEM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altLang="ja-JP" sz="2800" b="1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to ABAQUS Hybrid Elements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17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2" y="1088740"/>
            <a:ext cx="7315215" cy="4572009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900877" y="5739643"/>
            <a:ext cx="7351693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>
                <a:solidFill>
                  <a:srgbClr val="FF0000"/>
                </a:solidFill>
              </a:rPr>
              <a:t>Our selective S-FEM is free from volumetric locking!!</a:t>
            </a:r>
          </a:p>
        </p:txBody>
      </p:sp>
    </p:spTree>
    <p:extLst>
      <p:ext uri="{BB962C8B-B14F-4D97-AF65-F5344CB8AC3E}">
        <p14:creationId xmlns:p14="http://schemas.microsoft.com/office/powerpoint/2010/main" val="22976734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altLang="ja-JP" sz="3600" dirty="0"/>
              <a:t>Part 2: </a:t>
            </a:r>
          </a:p>
          <a:p>
            <a:pPr marL="0" indent="0" algn="ctr">
              <a:buNone/>
            </a:pPr>
            <a:r>
              <a:rPr lang="en-US" altLang="ja-JP" sz="3600" dirty="0"/>
              <a:t>Procedure of our </a:t>
            </a:r>
            <a:r>
              <a:rPr lang="en-US" altLang="ja-JP" sz="3600" dirty="0">
                <a:solidFill>
                  <a:srgbClr val="FF0000"/>
                </a:solidFill>
              </a:rPr>
              <a:t>mesh rezoning </a:t>
            </a:r>
            <a:r>
              <a:rPr lang="en-US" altLang="ja-JP" sz="3600" dirty="0"/>
              <a:t>method</a:t>
            </a:r>
          </a:p>
          <a:p>
            <a:pPr marL="0" indent="0" algn="ctr">
              <a:buNone/>
            </a:pP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906010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タイトル 4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Procedure of </a:t>
            </a:r>
            <a:r>
              <a:rPr kumimoji="1" lang="en-US" altLang="ja-JP" dirty="0"/>
              <a:t>Mesh Rezoning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19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77" y="1550421"/>
            <a:ext cx="2124075" cy="183832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962" y="1550421"/>
            <a:ext cx="2124075" cy="183832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840" y="1567362"/>
            <a:ext cx="2171700" cy="1838325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19219" y="620688"/>
            <a:ext cx="8163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Time:</a:t>
            </a:r>
            <a:br>
              <a:rPr kumimoji="1" lang="en-US" altLang="ja-JP" sz="2000" dirty="0"/>
            </a:br>
            <a:r>
              <a:rPr kumimoji="1" lang="en-US" altLang="ja-JP" sz="2000" i="1" dirty="0"/>
              <a:t>t</a:t>
            </a:r>
            <a:r>
              <a:rPr kumimoji="1" lang="en-US" altLang="ja-JP" sz="2000" baseline="-25000" dirty="0"/>
              <a:t>n-1</a:t>
            </a:r>
            <a:endParaRPr kumimoji="1" lang="ja-JP" altLang="en-US" sz="20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145728" y="620688"/>
            <a:ext cx="8163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Time:</a:t>
            </a:r>
          </a:p>
          <a:p>
            <a:pPr algn="ctr"/>
            <a:r>
              <a:rPr kumimoji="1" lang="en-US" altLang="ja-JP" sz="2000" i="1" dirty="0" err="1"/>
              <a:t>t</a:t>
            </a:r>
            <a:r>
              <a:rPr kumimoji="1" lang="en-US" altLang="ja-JP" sz="2000" baseline="-25000" dirty="0" err="1"/>
              <a:t>n</a:t>
            </a:r>
            <a:endParaRPr kumimoji="1" lang="ja-JP" altLang="en-US" sz="20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184115" y="620688"/>
            <a:ext cx="8163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Time:</a:t>
            </a:r>
          </a:p>
          <a:p>
            <a:pPr algn="ctr"/>
            <a:r>
              <a:rPr kumimoji="1" lang="en-US" altLang="ja-JP" sz="2000" i="1" dirty="0"/>
              <a:t>t</a:t>
            </a:r>
            <a:r>
              <a:rPr kumimoji="1" lang="en-US" altLang="ja-JP" sz="2000" baseline="-25000" dirty="0"/>
              <a:t>n+1</a:t>
            </a:r>
            <a:endParaRPr kumimoji="1" lang="ja-JP" altLang="en-US" sz="2000" dirty="0"/>
          </a:p>
        </p:txBody>
      </p:sp>
      <p:sp>
        <p:nvSpPr>
          <p:cNvPr id="12" name="上カーブ矢印 11"/>
          <p:cNvSpPr/>
          <p:nvPr/>
        </p:nvSpPr>
        <p:spPr>
          <a:xfrm>
            <a:off x="2591780" y="3701369"/>
            <a:ext cx="1332148" cy="46805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>
            <a:off x="953598" y="673634"/>
            <a:ext cx="9001" cy="2935386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0" y="1342781"/>
            <a:ext cx="863588" cy="0"/>
          </a:xfrm>
          <a:prstGeom prst="line">
            <a:avLst/>
          </a:prstGeom>
          <a:ln w="25400">
            <a:solidFill>
              <a:schemeClr val="tx1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 flipH="1">
            <a:off x="8244408" y="1340768"/>
            <a:ext cx="900100" cy="1006"/>
          </a:xfrm>
          <a:prstGeom prst="line">
            <a:avLst/>
          </a:prstGeom>
          <a:ln w="25400">
            <a:solidFill>
              <a:schemeClr val="tx1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 flipV="1">
            <a:off x="1043608" y="1340768"/>
            <a:ext cx="7056784" cy="2013"/>
          </a:xfrm>
          <a:prstGeom prst="line">
            <a:avLst/>
          </a:prstGeom>
          <a:ln w="25400">
            <a:solidFill>
              <a:schemeClr val="tx1"/>
            </a:solidFill>
            <a:prstDash val="dash"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>
            <a:off x="8172400" y="660550"/>
            <a:ext cx="0" cy="294847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上カーブ矢印 35"/>
          <p:cNvSpPr/>
          <p:nvPr/>
        </p:nvSpPr>
        <p:spPr>
          <a:xfrm>
            <a:off x="179512" y="3701369"/>
            <a:ext cx="1332148" cy="46805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0" name="上カーブ矢印 39"/>
          <p:cNvSpPr/>
          <p:nvPr/>
        </p:nvSpPr>
        <p:spPr>
          <a:xfrm>
            <a:off x="4932040" y="3701369"/>
            <a:ext cx="1332148" cy="46805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1" name="上カーブ矢印 40"/>
          <p:cNvSpPr/>
          <p:nvPr/>
        </p:nvSpPr>
        <p:spPr>
          <a:xfrm>
            <a:off x="7344308" y="3701369"/>
            <a:ext cx="1332148" cy="46805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114590" y="4169421"/>
            <a:ext cx="14558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Solve</a:t>
            </a:r>
          </a:p>
          <a:p>
            <a:pPr algn="ctr"/>
            <a:r>
              <a:rPr kumimoji="1" lang="en-US" altLang="ja-JP" sz="2000" dirty="0"/>
              <a:t>Equilibrium</a:t>
            </a:r>
            <a:endParaRPr kumimoji="1" lang="ja-JP" altLang="en-US" sz="2000" dirty="0"/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2492123" y="4169421"/>
            <a:ext cx="15376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err="1"/>
              <a:t>Remesh</a:t>
            </a:r>
            <a:endParaRPr lang="en-US" altLang="ja-JP" sz="2000" dirty="0"/>
          </a:p>
          <a:p>
            <a:pPr algn="ctr"/>
            <a:r>
              <a:rPr lang="en-US" altLang="ja-JP" sz="2000" dirty="0"/>
              <a:t>&amp;</a:t>
            </a:r>
            <a:endParaRPr kumimoji="1" lang="en-US" altLang="ja-JP" sz="2000" dirty="0"/>
          </a:p>
          <a:p>
            <a:pPr algn="ctr"/>
            <a:r>
              <a:rPr lang="en-US" altLang="ja-JP" sz="2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 States</a:t>
            </a:r>
            <a:endParaRPr kumimoji="1" lang="ja-JP" altLang="en-US" sz="2000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4896441" y="4169421"/>
            <a:ext cx="14558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Resolve</a:t>
            </a:r>
          </a:p>
          <a:p>
            <a:pPr algn="ctr"/>
            <a:r>
              <a:rPr lang="en-US" altLang="ja-JP" sz="2000" dirty="0"/>
              <a:t>Equilibrium</a:t>
            </a:r>
            <a:endParaRPr kumimoji="1" lang="ja-JP" altLang="en-US" sz="2000" dirty="0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7279386" y="4169421"/>
            <a:ext cx="14558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Solve</a:t>
            </a:r>
            <a:endParaRPr lang="en-US" altLang="ja-JP" sz="2000" dirty="0">
              <a:solidFill>
                <a:srgbClr val="6600CC"/>
              </a:solidFill>
            </a:endParaRPr>
          </a:p>
          <a:p>
            <a:pPr algn="ctr"/>
            <a:r>
              <a:rPr kumimoji="1" lang="en-US" altLang="ja-JP" sz="2000" dirty="0"/>
              <a:t>Equilibrium</a:t>
            </a: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2591780" y="1622429"/>
            <a:ext cx="840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9900"/>
                </a:solidFill>
              </a:rPr>
              <a:t>Force</a:t>
            </a:r>
            <a:endParaRPr kumimoji="1" lang="ja-JP" altLang="en-US" sz="2000" dirty="0">
              <a:solidFill>
                <a:srgbClr val="FF99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テキスト ボックス 50"/>
              <p:cNvSpPr txBox="1"/>
              <p:nvPr/>
            </p:nvSpPr>
            <p:spPr>
              <a:xfrm>
                <a:off x="1393826" y="3242609"/>
                <a:ext cx="1374864" cy="35734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0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US" altLang="ja-JP" sz="2000" i="0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ext</m:t>
                          </m:r>
                        </m:sup>
                      </m:sSup>
                      <m:r>
                        <a:rPr kumimoji="1" lang="en-US" altLang="ja-JP" sz="20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kumimoji="1" lang="en-US" altLang="ja-JP" sz="20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US" altLang="ja-JP" sz="2000" i="0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int</m:t>
                          </m:r>
                        </m:sup>
                      </m:sSup>
                    </m:oMath>
                  </m:oMathPara>
                </a14:m>
                <a:endParaRPr kumimoji="1" lang="ja-JP" altLang="en-US" sz="20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51" name="テキスト ボックス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3826" y="3242609"/>
                <a:ext cx="1374864" cy="357342"/>
              </a:xfrm>
              <a:prstGeom prst="rect">
                <a:avLst/>
              </a:prstGeom>
              <a:blipFill rotWithShape="1">
                <a:blip r:embed="rId6"/>
                <a:stretch>
                  <a:fillRect l="-5286" t="-1639" r="-2203" b="-2786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テキスト ボックス 51"/>
              <p:cNvSpPr txBox="1"/>
              <p:nvPr/>
            </p:nvSpPr>
            <p:spPr>
              <a:xfrm>
                <a:off x="3809204" y="3242609"/>
                <a:ext cx="1374864" cy="35734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US" altLang="ja-JP" sz="2000" b="0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ext</m:t>
                          </m:r>
                        </m:sup>
                      </m:sSup>
                      <m:r>
                        <a:rPr kumimoji="1" lang="en-US" altLang="ja-JP" sz="20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≠</m:t>
                      </m:r>
                      <m:sSup>
                        <m:sSupPr>
                          <m:ctrlPr>
                            <a:rPr kumimoji="1" lang="en-US" altLang="ja-JP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US" altLang="ja-JP" sz="2000" b="0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int</m:t>
                          </m:r>
                        </m:sup>
                      </m:sSup>
                    </m:oMath>
                  </m:oMathPara>
                </a14:m>
                <a:endParaRPr kumimoji="1" lang="ja-JP" alt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2" name="テキスト ボックス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9204" y="3242609"/>
                <a:ext cx="1374864" cy="357342"/>
              </a:xfrm>
              <a:prstGeom prst="rect">
                <a:avLst/>
              </a:prstGeom>
              <a:blipFill rotWithShape="1">
                <a:blip r:embed="rId7"/>
                <a:stretch>
                  <a:fillRect l="-5286" t="-1639" r="-2203" b="-2786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テキスト ボックス 52"/>
              <p:cNvSpPr txBox="1"/>
              <p:nvPr/>
            </p:nvSpPr>
            <p:spPr>
              <a:xfrm>
                <a:off x="6120172" y="3245307"/>
                <a:ext cx="1374864" cy="35734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US" altLang="ja-JP" sz="2000" b="0" i="0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ext</m:t>
                          </m:r>
                        </m:sup>
                      </m:sSup>
                      <m:r>
                        <a:rPr kumimoji="1" lang="en-US" altLang="ja-JP" sz="20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kumimoji="1" lang="en-US" altLang="ja-JP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US" altLang="ja-JP" sz="2000" b="0" i="0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int</m:t>
                          </m:r>
                        </m:sup>
                      </m:sSup>
                    </m:oMath>
                  </m:oMathPara>
                </a14:m>
                <a:endParaRPr kumimoji="1" lang="ja-JP" altLang="en-US" sz="20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53" name="テキスト ボックス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0172" y="3245307"/>
                <a:ext cx="1374864" cy="357342"/>
              </a:xfrm>
              <a:prstGeom prst="rect">
                <a:avLst/>
              </a:prstGeom>
              <a:blipFill rotWithShape="1">
                <a:blip r:embed="rId8"/>
                <a:stretch>
                  <a:fillRect l="-5263" r="-1754" b="-2950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テキスト ボックス 1"/>
          <p:cNvSpPr txBox="1"/>
          <p:nvPr/>
        </p:nvSpPr>
        <p:spPr>
          <a:xfrm>
            <a:off x="143509" y="5199583"/>
            <a:ext cx="8828058" cy="830997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/>
              <a:t>The way of mapping varies with the material constitutive model.</a:t>
            </a:r>
          </a:p>
          <a:p>
            <a:pPr algn="ctr"/>
            <a:r>
              <a:rPr lang="en-US" altLang="ja-JP" sz="2400" dirty="0"/>
              <a:t>(e.g. </a:t>
            </a:r>
            <a:r>
              <a:rPr lang="en-US" altLang="ja-JP" sz="2400" dirty="0" err="1"/>
              <a:t>Elasto</a:t>
            </a:r>
            <a:r>
              <a:rPr lang="en-US" altLang="ja-JP" sz="2400" dirty="0"/>
              <a:t>-plastic models necessitate some kind of correction.)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024500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 l="29990" t="3392" r="29990" b="39569"/>
          <a:stretch>
            <a:fillRect/>
          </a:stretch>
        </p:blipFill>
        <p:spPr bwMode="auto">
          <a:xfrm>
            <a:off x="6048164" y="2600908"/>
            <a:ext cx="2873437" cy="3774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Motivation and Background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0825" y="623887"/>
            <a:ext cx="6431966" cy="5773737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Motivation</a:t>
            </a:r>
          </a:p>
          <a:p>
            <a:pPr marL="400050" lvl="1" indent="0">
              <a:buNone/>
            </a:pPr>
            <a:r>
              <a:rPr kumimoji="1" lang="en-US" altLang="ja-JP" dirty="0"/>
              <a:t>We want to solve </a:t>
            </a:r>
            <a:r>
              <a:rPr kumimoji="1" lang="en-US" altLang="ja-JP" b="1" dirty="0">
                <a:solidFill>
                  <a:srgbClr val="7030A0"/>
                </a:solidFill>
              </a:rPr>
              <a:t>severely large deformation</a:t>
            </a:r>
            <a:r>
              <a:rPr kumimoji="1" lang="en-US" altLang="ja-JP" b="1" dirty="0"/>
              <a:t> </a:t>
            </a:r>
            <a:r>
              <a:rPr kumimoji="1" lang="en-US" altLang="ja-JP" dirty="0"/>
              <a:t>problems</a:t>
            </a:r>
            <a:br>
              <a:rPr kumimoji="1" lang="en-US" altLang="ja-JP" dirty="0"/>
            </a:br>
            <a:r>
              <a:rPr kumimoji="1" lang="en-US" altLang="ja-JP" b="1" u="sng" dirty="0"/>
              <a:t>accurately and stably</a:t>
            </a:r>
            <a:r>
              <a:rPr kumimoji="1" lang="en-US" altLang="ja-JP" u="sng" dirty="0"/>
              <a:t>!</a:t>
            </a:r>
            <a:br>
              <a:rPr lang="en-US" altLang="ja-JP" u="sng" dirty="0"/>
            </a:br>
            <a:r>
              <a:rPr lang="en-US" altLang="ja-JP" sz="2400" dirty="0"/>
              <a:t>(</a:t>
            </a:r>
            <a:r>
              <a:rPr kumimoji="1" lang="en-US" altLang="ja-JP" sz="2400" dirty="0"/>
              <a:t>Final </a:t>
            </a:r>
            <a:r>
              <a:rPr lang="en-US" altLang="ja-JP" sz="2400" dirty="0"/>
              <a:t>t</a:t>
            </a:r>
            <a:r>
              <a:rPr kumimoji="1" lang="en-US" altLang="ja-JP" sz="2400" dirty="0"/>
              <a:t>arget: thermal </a:t>
            </a:r>
            <a:r>
              <a:rPr kumimoji="1" lang="en-US" altLang="ja-JP" sz="2400" dirty="0" err="1"/>
              <a:t>nanoimprinting</a:t>
            </a:r>
            <a:r>
              <a:rPr kumimoji="1" lang="en-US" altLang="ja-JP" sz="2400" dirty="0"/>
              <a:t>)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Background</a:t>
            </a:r>
          </a:p>
          <a:p>
            <a:pPr marL="400050" lvl="1" indent="0">
              <a:buNone/>
            </a:pPr>
            <a:r>
              <a:rPr lang="en-US" altLang="ja-JP" dirty="0"/>
              <a:t>Finite elements are </a:t>
            </a:r>
            <a:r>
              <a:rPr lang="en-US" altLang="ja-JP" b="1" dirty="0">
                <a:solidFill>
                  <a:srgbClr val="6600CC"/>
                </a:solidFill>
              </a:rPr>
              <a:t>distorted</a:t>
            </a:r>
            <a:r>
              <a:rPr lang="en-US" altLang="ja-JP" dirty="0"/>
              <a:t> </a:t>
            </a:r>
            <a:br>
              <a:rPr lang="en-US" altLang="ja-JP" dirty="0"/>
            </a:br>
            <a:r>
              <a:rPr lang="en-US" altLang="ja-JP" dirty="0"/>
              <a:t>in a short time, thereby resulting</a:t>
            </a:r>
            <a:br>
              <a:rPr lang="en-US" altLang="ja-JP" dirty="0"/>
            </a:br>
            <a:r>
              <a:rPr lang="en-US" altLang="ja-JP" dirty="0"/>
              <a:t>in convergence failure.</a:t>
            </a:r>
          </a:p>
          <a:p>
            <a:pPr marL="400050" lvl="1" indent="0">
              <a:buNone/>
            </a:pPr>
            <a:endParaRPr lang="en-US" altLang="ja-JP" sz="2000" dirty="0"/>
          </a:p>
          <a:p>
            <a:pPr marL="0" indent="0">
              <a:buNone/>
            </a:pPr>
            <a:r>
              <a:rPr lang="en-US" altLang="ja-JP" sz="2800" dirty="0">
                <a:solidFill>
                  <a:srgbClr val="FF0000"/>
                </a:solidFill>
              </a:rPr>
              <a:t>Mesh rezoning</a:t>
            </a:r>
            <a:r>
              <a:rPr lang="en-US" altLang="ja-JP" sz="2800" dirty="0"/>
              <a:t> method (</a:t>
            </a:r>
            <a:r>
              <a:rPr lang="en-US" altLang="ja-JP" sz="2800" i="1" dirty="0"/>
              <a:t>h</a:t>
            </a:r>
            <a:r>
              <a:rPr lang="en-US" altLang="ja-JP" sz="2800" dirty="0"/>
              <a:t>-adaptive</a:t>
            </a:r>
            <a:br>
              <a:rPr lang="en-US" altLang="ja-JP" sz="2800" dirty="0"/>
            </a:br>
            <a:r>
              <a:rPr lang="en-US" altLang="ja-JP" sz="2800" dirty="0"/>
              <a:t>mesh-to-mesh solution mapping)</a:t>
            </a:r>
            <a:br>
              <a:rPr lang="en-US" altLang="ja-JP" sz="2800" dirty="0"/>
            </a:br>
            <a:r>
              <a:rPr lang="en-US" altLang="ja-JP" sz="2800" dirty="0"/>
              <a:t>is indispensable.</a:t>
            </a:r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</a:t>
            </a:fld>
            <a:endParaRPr lang="ja-JP" altLang="en-US" dirty="0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5" cstate="print"/>
          <a:srcRect l="48975" t="43605" b="14536"/>
          <a:stretch>
            <a:fillRect/>
          </a:stretch>
        </p:blipFill>
        <p:spPr bwMode="auto">
          <a:xfrm>
            <a:off x="6372200" y="692696"/>
            <a:ext cx="2755573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下矢印 5"/>
          <p:cNvSpPr/>
          <p:nvPr/>
        </p:nvSpPr>
        <p:spPr>
          <a:xfrm>
            <a:off x="2879812" y="4689140"/>
            <a:ext cx="612068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740352" y="3579403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>
                <a:solidFill>
                  <a:schemeClr val="bg1"/>
                </a:solidFill>
              </a:rPr>
              <a:t>M</a:t>
            </a:r>
            <a:r>
              <a:rPr kumimoji="1" lang="en-US" altLang="ja-JP" sz="2400" dirty="0">
                <a:solidFill>
                  <a:schemeClr val="bg1"/>
                </a:solidFill>
              </a:rPr>
              <a:t>old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001632" y="5517232"/>
            <a:ext cx="1314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chemeClr val="bg1"/>
                </a:solidFill>
              </a:rPr>
              <a:t>Polymer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4909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Mapping of Stress/Strain States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コンテンツ プレースホルダー 3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sz="28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For </a:t>
                </a:r>
                <a:r>
                  <a:rPr lang="en-US" altLang="ja-JP" sz="2800" b="1" i="1" u="sng" dirty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Elastic or </a:t>
                </a:r>
                <a:r>
                  <a:rPr lang="en-US" altLang="ja-JP" sz="2800" b="1" i="1" u="sng" dirty="0" err="1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Hyperelastic</a:t>
                </a:r>
                <a:r>
                  <a:rPr lang="en-US" altLang="ja-JP" sz="28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Materials</a:t>
                </a:r>
              </a:p>
              <a:p>
                <a:pPr marL="0" indent="0" algn="ctr">
                  <a:buNone/>
                </a:pPr>
                <a:r>
                  <a:rPr lang="en-US" altLang="ja-JP" sz="2800" b="0" dirty="0"/>
                  <a:t>i.e.,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b="0" i="1" smtClean="0">
                            <a:latin typeface="Cambria Math"/>
                          </a:rPr>
                          <m:t>𝑇</m:t>
                        </m:r>
                      </m:e>
                    </m:d>
                    <m:r>
                      <a:rPr lang="en-US" altLang="ja-JP" sz="2800" b="0" i="1" smtClean="0">
                        <a:latin typeface="Cambria Math"/>
                      </a:rPr>
                      <m:t>=[</m:t>
                    </m:r>
                    <m:r>
                      <a:rPr lang="en-US" altLang="ja-JP" sz="2800" b="0" i="1" smtClean="0">
                        <a:latin typeface="Cambria Math"/>
                      </a:rPr>
                      <m:t>𝑇</m:t>
                    </m:r>
                    <m:d>
                      <m:d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ja-JP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800" b="0" i="1" smtClean="0">
                                <a:latin typeface="Cambria Math"/>
                              </a:rPr>
                              <m:t>𝐹</m:t>
                            </m:r>
                          </m:e>
                        </m:d>
                      </m:e>
                    </m:d>
                    <m:r>
                      <a:rPr lang="en-US" altLang="ja-JP" sz="2800" b="0" i="1" smtClean="0">
                        <a:latin typeface="Cambria Math"/>
                      </a:rPr>
                      <m:t>]</m:t>
                    </m:r>
                  </m:oMath>
                </a14:m>
                <a:endParaRPr lang="en-US" altLang="ja-JP" sz="2800" dirty="0"/>
              </a:p>
              <a:p>
                <a:r>
                  <a:rPr lang="en-US" altLang="ja-JP" sz="2800" u="sng" dirty="0">
                    <a:solidFill>
                      <a:schemeClr val="tx1"/>
                    </a:solidFill>
                    <a:effectLst/>
                  </a:rPr>
                  <a:t>Map initial position </a:t>
                </a:r>
                <a14:m>
                  <m:oMath xmlns:m="http://schemas.openxmlformats.org/officeDocument/2006/math">
                    <m:r>
                      <a:rPr lang="en-US" altLang="ja-JP" sz="2800" b="0" i="0" u="sng" smtClean="0"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{</m:t>
                    </m:r>
                    <m:sSup>
                      <m:sSupPr>
                        <m:ctrlPr>
                          <a:rPr lang="en-US" altLang="ja-JP" sz="2800" i="1" u="sng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1" u="sng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m:rPr>
                            <m:nor/>
                          </m:rPr>
                          <a:rPr lang="en-US" altLang="ja-JP" sz="2800" u="sng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initial</m:t>
                        </m:r>
                      </m:sup>
                    </m:sSup>
                    <m:r>
                      <a:rPr lang="en-US" altLang="ja-JP" sz="2800" b="0" i="0" u="sng" smtClean="0"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}</m:t>
                    </m:r>
                  </m:oMath>
                </a14:m>
                <a:r>
                  <a:rPr lang="en-US" altLang="ja-JP" sz="2800" dirty="0">
                    <a:solidFill>
                      <a:schemeClr val="tx1"/>
                    </a:solidFill>
                    <a:effectLst/>
                  </a:rPr>
                  <a:t> </a:t>
                </a:r>
                <a:r>
                  <a:rPr lang="en-US" altLang="ja-JP" sz="2800" dirty="0">
                    <a:effectLst/>
                  </a:rPr>
                  <a:t>at nodes, and then </a:t>
                </a:r>
                <a:r>
                  <a:rPr lang="en-US" altLang="ja-JP" sz="2800" u="sng" dirty="0">
                    <a:solidFill>
                      <a:schemeClr val="tx1"/>
                    </a:solidFill>
                    <a:effectLst/>
                  </a:rPr>
                  <a:t>remake deformation gradient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800" b="0" i="1" u="sng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b="0" i="1" u="sng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𝐹</m:t>
                        </m:r>
                      </m:e>
                    </m:d>
                  </m:oMath>
                </a14:m>
                <a:r>
                  <a:rPr lang="en-US" altLang="ja-JP" sz="2800" b="0" dirty="0">
                    <a:effectLst/>
                  </a:rPr>
                  <a:t> at edges </a:t>
                </a:r>
                <a:r>
                  <a:rPr lang="en-US" altLang="ja-JP" sz="2800" dirty="0"/>
                  <a:t>&amp;</a:t>
                </a:r>
                <a:r>
                  <a:rPr lang="en-US" altLang="ja-JP" sz="2800" b="0" dirty="0">
                    <a:effectLst/>
                  </a:rPr>
                  <a:t> nodes.</a:t>
                </a:r>
              </a:p>
              <a:p>
                <a:pPr marL="0" indent="0">
                  <a:buNone/>
                </a:pPr>
                <a:endParaRPr lang="en-US" altLang="ja-JP" sz="1050" dirty="0">
                  <a:effectLst/>
                </a:endParaRPr>
              </a:p>
              <a:p>
                <a:pPr marL="0" indent="0" algn="ctr">
                  <a:buNone/>
                </a:pPr>
                <a:r>
                  <a:rPr lang="en-US" altLang="ja-JP" sz="2800" dirty="0"/>
                  <a:t>Each node preserve its initial position</a:t>
                </a:r>
              </a:p>
              <a:p>
                <a:pPr marL="0" indent="0" algn="ctr">
                  <a:buNone/>
                </a:pPr>
                <a:r>
                  <a:rPr lang="en-US" altLang="ja-JP" sz="2800" dirty="0"/>
                  <a:t>so that the domain can spring back to </a:t>
                </a:r>
              </a:p>
              <a:p>
                <a:pPr marL="0" indent="0" algn="ctr">
                  <a:buNone/>
                </a:pPr>
                <a:r>
                  <a:rPr lang="en-US" altLang="ja-JP" sz="2800" dirty="0"/>
                  <a:t>the initial shape after unloading.</a:t>
                </a:r>
                <a:endParaRPr kumimoji="1" lang="ja-JP" altLang="en-US" sz="2800" dirty="0"/>
              </a:p>
            </p:txBody>
          </p:sp>
        </mc:Choice>
        <mc:Fallback xmlns="">
          <p:sp>
            <p:nvSpPr>
              <p:cNvPr id="4" name="コンテンツ プレースホルダー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2539" t="-1901" r="-7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994968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Mapping of Stress/Strain States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sz="28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For </a:t>
                </a:r>
                <a:r>
                  <a:rPr lang="en-US" altLang="ja-JP" sz="2800" b="1" i="1" u="sng" dirty="0" err="1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Elasto</a:t>
                </a:r>
                <a:r>
                  <a:rPr lang="en-US" altLang="ja-JP" sz="2800" b="1" i="1" u="sng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-Plastic</a:t>
                </a:r>
                <a:r>
                  <a:rPr lang="en-US" altLang="ja-JP" sz="28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Material in Total Strain Form</a:t>
                </a:r>
              </a:p>
              <a:p>
                <a:pPr marL="0" indent="0" algn="ctr">
                  <a:buNone/>
                </a:pPr>
                <a:r>
                  <a:rPr lang="en-US" altLang="ja-JP" sz="2800" dirty="0"/>
                  <a:t>e.g.,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i="1">
                            <a:latin typeface="Cambria Math"/>
                          </a:rPr>
                          <m:t>𝑇</m:t>
                        </m:r>
                      </m:e>
                    </m:d>
                    <m:r>
                      <a:rPr lang="en-US" altLang="ja-JP" sz="2800" i="1">
                        <a:latin typeface="Cambria Math"/>
                      </a:rPr>
                      <m:t>=[</m:t>
                    </m:r>
                    <m:r>
                      <a:rPr lang="en-US" altLang="ja-JP" sz="2800" i="1">
                        <a:latin typeface="Cambria Math"/>
                      </a:rPr>
                      <m:t>𝑇</m:t>
                    </m:r>
                    <m:d>
                      <m:dPr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ja-JP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800" i="1">
                                <a:latin typeface="Cambria Math"/>
                              </a:rPr>
                              <m:t>𝐹</m:t>
                            </m:r>
                          </m:e>
                        </m:d>
                        <m:r>
                          <a:rPr lang="en-US" altLang="ja-JP" sz="28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ja-JP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800" i="1">
                                <a:latin typeface="Cambria Math"/>
                              </a:rPr>
                              <m:t>[</m:t>
                            </m:r>
                            <m:r>
                              <a:rPr lang="en-US" altLang="ja-JP" sz="2800" i="1">
                                <a:latin typeface="Cambria Math"/>
                              </a:rPr>
                              <m:t>𝐸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sz="2800" i="0">
                                <a:latin typeface="Cambria Math"/>
                              </a:rPr>
                              <m:t>pl</m:t>
                            </m:r>
                          </m:sub>
                        </m:sSub>
                        <m:r>
                          <a:rPr lang="en-US" altLang="ja-JP" sz="2800" i="1">
                            <a:latin typeface="Cambria Math"/>
                          </a:rPr>
                          <m:t>], </m:t>
                        </m:r>
                        <m:sSub>
                          <m:sSubPr>
                            <m:ctrlPr>
                              <a:rPr lang="en-US" altLang="ja-JP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800" i="1">
                                <a:latin typeface="Cambria Math"/>
                              </a:rPr>
                              <m:t>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sz="2800" i="0">
                                <a:latin typeface="Cambria Math"/>
                              </a:rPr>
                              <m:t>pl</m:t>
                            </m:r>
                          </m:sub>
                        </m:sSub>
                        <m:r>
                          <a:rPr lang="en-US" altLang="ja-JP" sz="2800" i="1">
                            <a:latin typeface="Cambria Math"/>
                          </a:rPr>
                          <m:t>;</m:t>
                        </m:r>
                        <m:r>
                          <a:rPr lang="en-US" altLang="ja-JP" sz="2800" i="1">
                            <a:latin typeface="Cambria Math"/>
                          </a:rPr>
                          <m:t>𝐻</m:t>
                        </m:r>
                        <m:r>
                          <a:rPr lang="en-US" altLang="ja-JP" sz="2800" i="1">
                            <a:latin typeface="Cambria Math"/>
                          </a:rPr>
                          <m:t>(</m:t>
                        </m:r>
                        <m:sSub>
                          <m:sSubPr>
                            <m:ctrlPr>
                              <a:rPr lang="en-US" altLang="ja-JP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800" i="1">
                                <a:latin typeface="Cambria Math"/>
                              </a:rPr>
                              <m:t>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sz="2800" i="0">
                                <a:latin typeface="Cambria Math"/>
                              </a:rPr>
                              <m:t>pl</m:t>
                            </m:r>
                          </m:sub>
                        </m:sSub>
                        <m:r>
                          <a:rPr lang="en-US" altLang="ja-JP" sz="2800" i="1">
                            <a:latin typeface="Cambria Math"/>
                          </a:rPr>
                          <m:t>)</m:t>
                        </m:r>
                      </m:e>
                    </m:d>
                    <m:r>
                      <a:rPr lang="en-US" altLang="ja-JP" sz="2800" i="1">
                        <a:latin typeface="Cambria Math"/>
                      </a:rPr>
                      <m:t>]</m:t>
                    </m:r>
                  </m:oMath>
                </a14:m>
                <a:endParaRPr lang="en-US" altLang="ja-JP" sz="2800" dirty="0"/>
              </a:p>
              <a:p>
                <a:r>
                  <a:rPr lang="en-US" altLang="ja-JP" sz="2800" u="sng" dirty="0"/>
                  <a:t>Map initial position </a:t>
                </a:r>
                <a14:m>
                  <m:oMath xmlns:m="http://schemas.openxmlformats.org/officeDocument/2006/math">
                    <m:r>
                      <a:rPr lang="en-US" altLang="ja-JP" sz="2800" u="sng">
                        <a:latin typeface="Cambria Math"/>
                      </a:rPr>
                      <m:t>{</m:t>
                    </m:r>
                    <m:sSup>
                      <m:sSupPr>
                        <m:ctrlPr>
                          <a:rPr lang="en-US" altLang="ja-JP" sz="2800" i="1" u="sng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i="1" u="sng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i="0" u="sng">
                            <a:latin typeface="Cambria Math"/>
                          </a:rPr>
                          <m:t>initial</m:t>
                        </m:r>
                      </m:sup>
                    </m:sSup>
                    <m:r>
                      <a:rPr lang="en-US" altLang="ja-JP" sz="2800" u="sng">
                        <a:latin typeface="Cambria Math"/>
                      </a:rPr>
                      <m:t>}</m:t>
                    </m:r>
                  </m:oMath>
                </a14:m>
                <a:r>
                  <a:rPr lang="en-US" altLang="ja-JP" sz="2800" dirty="0"/>
                  <a:t> at nodes, and then</a:t>
                </a:r>
                <a:br>
                  <a:rPr lang="en-US" altLang="ja-JP" sz="2800" dirty="0"/>
                </a:br>
                <a:r>
                  <a:rPr lang="en-US" altLang="ja-JP" sz="2800" u="sng" dirty="0"/>
                  <a:t>remake deformation gradient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800" i="1" u="sng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i="1" u="sng">
                            <a:latin typeface="Cambria Math"/>
                          </a:rPr>
                          <m:t>𝐹</m:t>
                        </m:r>
                      </m:e>
                    </m:d>
                  </m:oMath>
                </a14:m>
                <a:r>
                  <a:rPr lang="en-US" altLang="ja-JP" sz="2800" dirty="0"/>
                  <a:t> at edges &amp; nodes.</a:t>
                </a:r>
              </a:p>
              <a:p>
                <a:r>
                  <a:rPr lang="en-US" altLang="ja-JP" sz="2800" u="sng" dirty="0"/>
                  <a:t>Map history dependent variables</a:t>
                </a:r>
                <a:r>
                  <a:rPr lang="en-US" altLang="ja-JP" sz="2800" dirty="0"/>
                  <a:t>, plastic strain </a:t>
                </a:r>
                <a14:m>
                  <m:oMath xmlns:m="http://schemas.openxmlformats.org/officeDocument/2006/math">
                    <m:r>
                      <a:rPr lang="en-US" altLang="ja-JP" sz="2800" i="1">
                        <a:latin typeface="Cambria Math"/>
                      </a:rPr>
                      <m:t>[</m:t>
                    </m:r>
                    <m:sSub>
                      <m:sSubPr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800" i="0">
                            <a:latin typeface="Cambria Math"/>
                          </a:rPr>
                          <m:t>pl</m:t>
                        </m:r>
                      </m:sub>
                    </m:sSub>
                    <m:r>
                      <a:rPr lang="en-US" altLang="ja-JP" sz="2800" i="1">
                        <a:latin typeface="Cambria Math"/>
                      </a:rPr>
                      <m:t>]</m:t>
                    </m:r>
                  </m:oMath>
                </a14:m>
                <a:r>
                  <a:rPr lang="en-US" altLang="ja-JP" sz="2800" dirty="0"/>
                  <a:t> and equivalent plastic strain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>
                            <a:latin typeface="Cambria Math"/>
                          </a:rPr>
                          <m:t>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800" i="0">
                            <a:latin typeface="Cambria Math"/>
                          </a:rPr>
                          <m:t>pl</m:t>
                        </m:r>
                      </m:sub>
                    </m:sSub>
                  </m:oMath>
                </a14:m>
                <a:r>
                  <a:rPr lang="en-US" altLang="ja-JP" sz="2800" dirty="0"/>
                  <a:t>.</a:t>
                </a:r>
              </a:p>
              <a:p>
                <a:r>
                  <a:rPr lang="en-US" altLang="ja-JP" sz="2800" u="sng" dirty="0"/>
                  <a:t>Correct</a:t>
                </a:r>
                <a:r>
                  <a:rPr lang="en-US" altLang="ja-JP" sz="2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latin typeface="Cambria Math"/>
                          </a:rPr>
                          <m:t>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800" b="0" i="0" smtClean="0">
                            <a:latin typeface="Cambria Math"/>
                          </a:rPr>
                          <m:t>pl</m:t>
                        </m:r>
                      </m:sub>
                    </m:sSub>
                  </m:oMath>
                </a14:m>
                <a:r>
                  <a:rPr lang="en-US" altLang="ja-JP" sz="2800" dirty="0"/>
                  <a:t> to satisfy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sz="2800" b="0" i="0" smtClean="0">
                        <a:latin typeface="Cambria Math"/>
                      </a:rPr>
                      <m:t>Equ</m:t>
                    </m:r>
                    <m:d>
                      <m:d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ja-JP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800" b="0" i="1" smtClean="0">
                                <a:latin typeface="Cambria Math"/>
                              </a:rPr>
                              <m:t>𝑇</m:t>
                            </m:r>
                          </m:e>
                        </m:d>
                      </m:e>
                    </m:d>
                    <m:r>
                      <a:rPr lang="en-US" altLang="ja-JP" sz="2800" b="0" i="1" smtClean="0">
                        <a:latin typeface="Cambria Math"/>
                      </a:rPr>
                      <m:t>=</m:t>
                    </m:r>
                    <m:r>
                      <a:rPr lang="en-US" altLang="ja-JP" sz="2800" b="0" i="1" smtClean="0">
                        <a:latin typeface="Cambria Math"/>
                      </a:rPr>
                      <m:t>𝐻</m:t>
                    </m:r>
                    <m:r>
                      <a:rPr lang="en-US" altLang="ja-JP" sz="2800" b="0" i="1" smtClean="0"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latin typeface="Cambria Math"/>
                          </a:rPr>
                          <m:t>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800" b="0" i="0" smtClean="0">
                            <a:latin typeface="Cambria Math"/>
                          </a:rPr>
                          <m:t>pl</m:t>
                        </m:r>
                      </m:sub>
                    </m:sSub>
                    <m:r>
                      <a:rPr lang="en-US" altLang="ja-JP" sz="2800" b="0" i="1" smtClean="0">
                        <a:latin typeface="Cambria Math"/>
                      </a:rPr>
                      <m:t>)</m:t>
                    </m:r>
                  </m:oMath>
                </a14:m>
                <a:endParaRPr lang="en-US" altLang="ja-JP" sz="2800" dirty="0"/>
              </a:p>
              <a:p>
                <a:pPr marL="0" indent="0">
                  <a:buNone/>
                </a:pPr>
                <a:endParaRPr kumimoji="1" lang="ja-JP" altLang="en-US" sz="28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2539" t="-1901" r="-7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21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796" y="4213820"/>
            <a:ext cx="3648075" cy="209550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2231740" y="5265204"/>
            <a:ext cx="1704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= </a:t>
            </a:r>
            <a:r>
              <a:rPr lang="en-US" altLang="ja-JP" dirty="0" err="1"/>
              <a:t>Mises</a:t>
            </a:r>
            <a:r>
              <a:rPr lang="en-US" altLang="ja-JP" dirty="0"/>
              <a:t> Stress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959633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kumimoji="1" lang="en-US" altLang="ja-JP" sz="4000" dirty="0"/>
              <a:t>Part 3:</a:t>
            </a:r>
          </a:p>
          <a:p>
            <a:pPr marL="0" indent="0" algn="ctr">
              <a:buNone/>
            </a:pPr>
            <a:r>
              <a:rPr lang="en-US" altLang="ja-JP" sz="4000" dirty="0"/>
              <a:t>Examples of Demonstrative Analysis</a:t>
            </a:r>
          </a:p>
          <a:p>
            <a:pPr marL="0" indent="0" algn="ctr">
              <a:buNone/>
            </a:pPr>
            <a:endParaRPr kumimoji="1" lang="ja-JP" altLang="en-US" sz="4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599819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724" y="659879"/>
            <a:ext cx="3862129" cy="3309181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3600" dirty="0"/>
              <a:t>Twist and Stretch of </a:t>
            </a:r>
            <a:r>
              <a:rPr kumimoji="1" lang="en-US" altLang="ja-JP" sz="3600" dirty="0" err="1"/>
              <a:t>Hyperelastic</a:t>
            </a:r>
            <a:r>
              <a:rPr kumimoji="1" lang="en-US" altLang="ja-JP" sz="3600" dirty="0"/>
              <a:t> Body</a:t>
            </a:r>
            <a:endParaRPr kumimoji="1" lang="ja-JP" altLang="en-US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23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コンテンツ プレースホルダー 4"/>
              <p:cNvSpPr txBox="1">
                <a:spLocks noGrp="1"/>
              </p:cNvSpPr>
              <p:nvPr>
                <p:ph idx="1"/>
              </p:nvPr>
            </p:nvSpPr>
            <p:spPr>
              <a:xfrm>
                <a:off x="250824" y="623887"/>
                <a:ext cx="8641655" cy="583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n"/>
                </a:pPr>
                <a:endParaRPr lang="en-US" altLang="ja-JP" sz="2400" dirty="0"/>
              </a:p>
              <a:p>
                <a:pPr marL="0" indent="0">
                  <a:buNone/>
                </a:pPr>
                <a:endParaRPr lang="en-US" altLang="ja-JP" sz="2400" dirty="0"/>
              </a:p>
              <a:p>
                <a:pPr marL="342900" indent="-342900">
                  <a:buFont typeface="Wingdings" pitchFamily="2" charset="2"/>
                  <a:buChar char="n"/>
                </a:pPr>
                <a:endParaRPr lang="en-US" altLang="ja-JP" sz="2400" dirty="0"/>
              </a:p>
              <a:p>
                <a:pPr marL="342900" indent="-342900">
                  <a:buFont typeface="Wingdings" pitchFamily="2" charset="2"/>
                  <a:buChar char="n"/>
                </a:pPr>
                <a:endParaRPr lang="en-US" altLang="ja-JP" sz="2400" dirty="0"/>
              </a:p>
              <a:p>
                <a:pPr marL="342900" indent="-342900">
                  <a:buFont typeface="Wingdings" pitchFamily="2" charset="2"/>
                  <a:buChar char="n"/>
                </a:pPr>
                <a:endParaRPr lang="en-US" altLang="ja-JP" sz="2400" dirty="0"/>
              </a:p>
              <a:p>
                <a:pPr marL="0" indent="0">
                  <a:buNone/>
                </a:pPr>
                <a:endParaRPr lang="en-US" altLang="ja-JP" sz="3600" dirty="0"/>
              </a:p>
              <a:p>
                <a:r>
                  <a:rPr lang="en-US" altLang="ja-JP" sz="2400" dirty="0"/>
                  <a:t>Static, 1 m x 2 m x 4 m</a:t>
                </a:r>
              </a:p>
              <a:p>
                <a:pPr marL="342900" indent="-342900">
                  <a:buFont typeface="Wingdings" pitchFamily="2" charset="2"/>
                  <a:buChar char="n"/>
                </a:pPr>
                <a:r>
                  <a:rPr lang="en-US" altLang="ja-JP" sz="2400" dirty="0"/>
                  <a:t>Neo-</a:t>
                </a:r>
                <a:r>
                  <a:rPr lang="en-US" altLang="ja-JP" sz="2400" dirty="0" err="1"/>
                  <a:t>Hookean</a:t>
                </a:r>
                <a:r>
                  <a:rPr lang="en-US" altLang="ja-JP" sz="2400" dirty="0"/>
                  <a:t> </a:t>
                </a:r>
                <a:r>
                  <a:rPr lang="en-US" altLang="ja-JP" sz="2400" dirty="0" err="1"/>
                  <a:t>hyperelastic</a:t>
                </a:r>
                <a:r>
                  <a:rPr lang="en-US" altLang="ja-JP" sz="2400" dirty="0"/>
                  <a:t> body of </a:t>
                </a:r>
                <a:br>
                  <a:rPr lang="en-US" altLang="ja-JP" sz="2400" b="0" i="1" dirty="0">
                    <a:latin typeface="Cambria Math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n-US" altLang="ja-JP" sz="2400" b="0" i="1" smtClean="0">
                            <a:latin typeface="Cambria Math"/>
                          </a:rPr>
                          <m:t>10</m:t>
                        </m:r>
                      </m:sub>
                    </m:sSub>
                    <m:r>
                      <a:rPr lang="en-US" altLang="ja-JP" sz="2400" b="0" i="1" smtClean="0">
                        <a:latin typeface="Cambria Math"/>
                      </a:rPr>
                      <m:t>=1 </m:t>
                    </m:r>
                    <m:r>
                      <m:rPr>
                        <m:sty m:val="p"/>
                      </m:rPr>
                      <a:rPr lang="en-US" altLang="ja-JP" sz="2400" b="0" i="0" smtClean="0">
                        <a:latin typeface="Cambria Math"/>
                      </a:rPr>
                      <m:t>GPa</m:t>
                    </m:r>
                  </m:oMath>
                </a14:m>
                <a:r>
                  <a:rPr lang="en-US" altLang="ja-JP" sz="24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latin typeface="Cambria Math"/>
                          </a:rPr>
                          <m:t>𝐷</m:t>
                        </m:r>
                      </m:e>
                      <m:sub>
                        <m:r>
                          <a:rPr lang="en-US" altLang="ja-JP" sz="2400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altLang="ja-JP" sz="2400" b="0" i="1" smtClean="0">
                        <a:latin typeface="Cambria Math"/>
                      </a:rPr>
                      <m:t>=400 </m:t>
                    </m:r>
                    <m:r>
                      <m:rPr>
                        <m:sty m:val="p"/>
                      </m:rPr>
                      <a:rPr lang="en-US" altLang="ja-JP" sz="2400" b="0" i="0" smtClean="0">
                        <a:latin typeface="Cambria Math"/>
                      </a:rPr>
                      <m:t>GP</m:t>
                    </m:r>
                    <m:sSup>
                      <m:sSup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/>
                          </a:rPr>
                          <m:t>a</m:t>
                        </m:r>
                      </m:e>
                      <m:sup>
                        <m:r>
                          <a:rPr lang="en-US" altLang="ja-JP" sz="2400" b="0" i="0" smtClean="0"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ja-JP" sz="2400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en-US" altLang="ja-JP" sz="2400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altLang="ja-JP" sz="2400" b="0" i="1" smtClean="0">
                        <a:latin typeface="Cambria Math"/>
                      </a:rPr>
                      <m:t>=0.48</m:t>
                    </m:r>
                  </m:oMath>
                </a14:m>
                <a:r>
                  <a:rPr lang="en-US" altLang="ja-JP" sz="2400" dirty="0"/>
                  <a:t>)</a:t>
                </a:r>
              </a:p>
              <a:p>
                <a:r>
                  <a:rPr lang="en-US" altLang="ja-JP" sz="2400" dirty="0"/>
                  <a:t>Twist up to 360 deg. </a:t>
                </a:r>
                <a14:m>
                  <m:oMath xmlns:m="http://schemas.openxmlformats.org/officeDocument/2006/math">
                    <m:r>
                      <a:rPr lang="en-US" altLang="ja-JP" sz="2400" i="1" smtClean="0">
                        <a:latin typeface="Cambria Math"/>
                        <a:ea typeface="Cambria Math"/>
                      </a:rPr>
                      <m:t>⟹</m:t>
                    </m:r>
                  </m:oMath>
                </a14:m>
                <a:r>
                  <a:rPr lang="en-US" altLang="ja-JP" sz="2400" dirty="0"/>
                  <a:t> Stretch up to 100% nominal strain</a:t>
                </a:r>
                <a:br>
                  <a:rPr lang="en-US" altLang="ja-JP" sz="2400" dirty="0"/>
                </a:b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  <a:ea typeface="Cambria Math"/>
                      </a:rPr>
                      <m:t>⟹</m:t>
                    </m:r>
                  </m:oMath>
                </a14:m>
                <a:r>
                  <a:rPr lang="en-US" altLang="ja-JP" sz="2400" dirty="0"/>
                  <a:t> Twist back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  <a:ea typeface="Cambria Math"/>
                      </a:rPr>
                      <m:t>⟹</m:t>
                    </m:r>
                  </m:oMath>
                </a14:m>
                <a:r>
                  <a:rPr lang="en-US" altLang="ja-JP" sz="2400" dirty="0"/>
                  <a:t> Shrink back</a:t>
                </a:r>
              </a:p>
              <a:p>
                <a:r>
                  <a:rPr lang="en-US" altLang="ja-JP" sz="2400" dirty="0"/>
                  <a:t>Our selective FS/NS-FEM with tetrahedral elements</a:t>
                </a:r>
              </a:p>
              <a:p>
                <a:pPr marL="342900" indent="-342900">
                  <a:buFont typeface="Wingdings" pitchFamily="2" charset="2"/>
                  <a:buChar char="n"/>
                </a:pPr>
                <a:r>
                  <a:rPr lang="en-US" altLang="ja-JP" sz="2400" dirty="0"/>
                  <a:t>Global mesh rezoning every 90 deg. and 50% stretch/shrink</a:t>
                </a:r>
              </a:p>
            </p:txBody>
          </p:sp>
        </mc:Choice>
        <mc:Fallback xmlns="">
          <p:sp>
            <p:nvSpPr>
              <p:cNvPr id="5" name="コンテンツ プレースホルダー 4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0824" y="623887"/>
                <a:ext cx="8641655" cy="5835444"/>
              </a:xfrm>
              <a:prstGeom prst="rect">
                <a:avLst/>
              </a:prstGeom>
              <a:blipFill rotWithShape="0">
                <a:blip r:embed="rId4"/>
                <a:stretch>
                  <a:fillRect l="-1975" b="-104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78593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600" dirty="0"/>
              <a:t>Twist and Stretch of </a:t>
            </a:r>
            <a:r>
              <a:rPr lang="en-US" altLang="ja-JP" sz="3600" dirty="0" err="1"/>
              <a:t>Hyperelastic</a:t>
            </a:r>
            <a:r>
              <a:rPr lang="en-US" altLang="ja-JP" sz="3600" dirty="0"/>
              <a:t> Body </a:t>
            </a:r>
            <a:endParaRPr kumimoji="1" lang="ja-JP" altLang="en-US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24</a:t>
            </a:fld>
            <a:endParaRPr lang="ja-JP" altLang="en-US" dirty="0"/>
          </a:p>
        </p:txBody>
      </p:sp>
      <p:pic>
        <p:nvPicPr>
          <p:cNvPr id="5" name="twist_stretch_back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79712" y="663711"/>
            <a:ext cx="5256584" cy="5686367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35496" y="701405"/>
            <a:ext cx="186621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Our selective</a:t>
            </a:r>
            <a:br>
              <a:rPr kumimoji="1" lang="en-US" altLang="ja-JP" sz="2000" dirty="0"/>
            </a:br>
            <a:r>
              <a:rPr kumimoji="1" lang="en-US" altLang="ja-JP" sz="2000" dirty="0"/>
              <a:t>FS/NS-FEM</a:t>
            </a:r>
            <a:br>
              <a:rPr kumimoji="1" lang="en-US" altLang="ja-JP" sz="2000" dirty="0"/>
            </a:br>
            <a:r>
              <a:rPr kumimoji="1" lang="en-US" altLang="ja-JP" sz="2000" dirty="0">
                <a:solidFill>
                  <a:srgbClr val="FF0000"/>
                </a:solidFill>
              </a:rPr>
              <a:t>with</a:t>
            </a:r>
            <a:r>
              <a:rPr kumimoji="1" lang="en-US" altLang="ja-JP" sz="2000" dirty="0"/>
              <a:t> </a:t>
            </a:r>
            <a:br>
              <a:rPr kumimoji="1" lang="en-US" altLang="ja-JP" sz="2000" dirty="0"/>
            </a:br>
            <a:r>
              <a:rPr kumimoji="1" lang="en-US" altLang="ja-JP" sz="2000" dirty="0"/>
              <a:t>mesh rezoning</a:t>
            </a:r>
            <a:endParaRPr kumimoji="1" lang="ja-JP" altLang="en-US" sz="20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231495" y="701405"/>
            <a:ext cx="186621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Our selective</a:t>
            </a:r>
            <a:br>
              <a:rPr kumimoji="1" lang="en-US" altLang="ja-JP" sz="2000" dirty="0"/>
            </a:br>
            <a:r>
              <a:rPr kumimoji="1" lang="en-US" altLang="ja-JP" sz="2000" dirty="0"/>
              <a:t>FS/NS-FEM</a:t>
            </a:r>
            <a:br>
              <a:rPr kumimoji="1" lang="en-US" altLang="ja-JP" sz="2000" dirty="0"/>
            </a:br>
            <a:r>
              <a:rPr kumimoji="1" lang="en-US" altLang="ja-JP" sz="2000" dirty="0">
                <a:solidFill>
                  <a:srgbClr val="0000CC"/>
                </a:solidFill>
              </a:rPr>
              <a:t>without </a:t>
            </a:r>
            <a:br>
              <a:rPr kumimoji="1" lang="en-US" altLang="ja-JP" sz="2000" dirty="0"/>
            </a:br>
            <a:r>
              <a:rPr kumimoji="1" lang="en-US" altLang="ja-JP" sz="2000" dirty="0"/>
              <a:t>mesh rezoning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66673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600" dirty="0"/>
              <a:t>Twist and Stretch of </a:t>
            </a:r>
            <a:r>
              <a:rPr lang="en-US" altLang="ja-JP" sz="3600" dirty="0" err="1"/>
              <a:t>Hyperelastic</a:t>
            </a:r>
            <a:r>
              <a:rPr lang="en-US" altLang="ja-JP" sz="3600" dirty="0"/>
              <a:t> Body </a:t>
            </a:r>
            <a:endParaRPr kumimoji="1" lang="ja-JP" altLang="en-US" sz="3600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Residual Displacement</a:t>
            </a:r>
            <a:endParaRPr kumimoji="1"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25</a:t>
            </a:fld>
            <a:endParaRPr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60"/>
          <a:stretch/>
        </p:blipFill>
        <p:spPr>
          <a:xfrm>
            <a:off x="1439652" y="1088740"/>
            <a:ext cx="6238875" cy="5126912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235283" y="3248980"/>
            <a:ext cx="120436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It</a:t>
            </a:r>
          </a:p>
          <a:p>
            <a:r>
              <a:rPr kumimoji="1" lang="en-US" altLang="ja-JP" sz="2000" dirty="0"/>
              <a:t>spring</a:t>
            </a:r>
            <a:br>
              <a:rPr kumimoji="1" lang="en-US" altLang="ja-JP" sz="2000" dirty="0"/>
            </a:br>
            <a:r>
              <a:rPr kumimoji="1" lang="en-US" altLang="ja-JP" sz="2000" dirty="0"/>
              <a:t>backed</a:t>
            </a:r>
          </a:p>
          <a:p>
            <a:r>
              <a:rPr lang="en-US" altLang="ja-JP" sz="2000" dirty="0"/>
              <a:t>a</a:t>
            </a:r>
            <a:r>
              <a:rPr kumimoji="1" lang="en-US" altLang="ja-JP" sz="2000" dirty="0"/>
              <a:t>lmost</a:t>
            </a:r>
            <a:br>
              <a:rPr kumimoji="1" lang="en-US" altLang="ja-JP" sz="2000" dirty="0"/>
            </a:br>
            <a:r>
              <a:rPr kumimoji="1" lang="en-US" altLang="ja-JP" sz="2000" dirty="0"/>
              <a:t>perfectly.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7707495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Necking of 2D </a:t>
            </a:r>
            <a:r>
              <a:rPr lang="en-US" altLang="ja-JP" dirty="0" err="1"/>
              <a:t>Elasto</a:t>
            </a:r>
            <a:r>
              <a:rPr lang="en-US" altLang="ja-JP" dirty="0"/>
              <a:t>-Plastic Body 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sz="24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dirty="0"/>
              </a:p>
              <a:p>
                <a:r>
                  <a:rPr lang="en-US" altLang="ja-JP" sz="2400" dirty="0"/>
                  <a:t>Static, Plane-strain</a:t>
                </a:r>
              </a:p>
              <a:p>
                <a:r>
                  <a:rPr lang="en-US" altLang="ja-JP" sz="2400" dirty="0" err="1"/>
                  <a:t>Hencky's</a:t>
                </a:r>
                <a:r>
                  <a:rPr lang="en-US" altLang="ja-JP" sz="2400" dirty="0"/>
                  <a:t> </a:t>
                </a:r>
                <a:r>
                  <a:rPr lang="en-US" altLang="ja-JP" sz="2400" dirty="0" err="1"/>
                  <a:t>elasto</a:t>
                </a:r>
                <a:r>
                  <a:rPr lang="en-US" altLang="ja-JP" sz="2400" dirty="0"/>
                  <a:t>-plastic material, </a:t>
                </a:r>
                <a14:m>
                  <m:oMath xmlns:m="http://schemas.openxmlformats.org/officeDocument/2006/math">
                    <m:r>
                      <a:rPr lang="en-US" altLang="ja-JP" sz="2400" b="1" i="1">
                        <a:latin typeface="Cambria Math"/>
                      </a:rPr>
                      <m:t>𝑻</m:t>
                    </m:r>
                    <m:r>
                      <a:rPr lang="en-US" altLang="ja-JP" sz="2400" i="1">
                        <a:latin typeface="Cambria Math"/>
                      </a:rPr>
                      <m:t>=</m:t>
                    </m:r>
                    <m:r>
                      <a:rPr lang="en-US" altLang="ja-JP" sz="2400" b="1" i="1">
                        <a:latin typeface="Cambria Math"/>
                      </a:rPr>
                      <m:t>𝑪</m:t>
                    </m:r>
                    <m:r>
                      <a:rPr lang="en-US" altLang="ja-JP" sz="2400" i="1">
                        <a:latin typeface="Cambria Math"/>
                      </a:rPr>
                      <m:t> :</m:t>
                    </m:r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1" i="1">
                            <a:latin typeface="Cambria Math"/>
                          </a:rPr>
                          <m:t>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/>
                          </a:rPr>
                          <m:t>el</m:t>
                        </m:r>
                      </m:sub>
                    </m:sSub>
                    <m:r>
                      <a:rPr lang="en-US" altLang="ja-JP" sz="2400" i="1">
                        <a:latin typeface="Cambria Math"/>
                      </a:rPr>
                      <m:t>/</m:t>
                    </m:r>
                    <m:r>
                      <a:rPr lang="en-US" altLang="ja-JP" sz="2400" i="1">
                        <a:latin typeface="Cambria Math"/>
                      </a:rPr>
                      <m:t>𝐽</m:t>
                    </m:r>
                  </m:oMath>
                </a14:m>
                <a:r>
                  <a:rPr lang="en-US" altLang="ja-JP" sz="2400" dirty="0"/>
                  <a:t>,</a:t>
                </a:r>
                <a:br>
                  <a:rPr lang="en-US" altLang="ja-JP" sz="2400" dirty="0"/>
                </a:br>
                <a:r>
                  <a:rPr lang="en-US" altLang="ja-JP" sz="2400" dirty="0"/>
                  <a:t>with von </a:t>
                </a:r>
                <a:r>
                  <a:rPr lang="en-US" altLang="ja-JP" sz="2400" dirty="0" err="1"/>
                  <a:t>Mises</a:t>
                </a:r>
                <a:r>
                  <a:rPr lang="en-US" altLang="ja-JP" sz="2400" dirty="0"/>
                  <a:t> yield criterion and isotropic hardening.</a:t>
                </a:r>
                <a:br>
                  <a:rPr lang="en-US" altLang="ja-JP" sz="2400" dirty="0"/>
                </a:br>
                <a:r>
                  <a:rPr lang="en-US" altLang="ja-JP" sz="2400" dirty="0"/>
                  <a:t>Young's Modulus: 1 </a:t>
                </a:r>
                <a:r>
                  <a:rPr lang="en-US" altLang="ja-JP" sz="2400" dirty="0" err="1"/>
                  <a:t>GPa</a:t>
                </a:r>
                <a:r>
                  <a:rPr lang="en-US" altLang="ja-JP" sz="2400" dirty="0"/>
                  <a:t>, Poisson's Ratio: 0.3,</a:t>
                </a:r>
                <a:br>
                  <a:rPr lang="en-US" altLang="ja-JP" sz="2400" dirty="0"/>
                </a:br>
                <a:r>
                  <a:rPr lang="en-US" altLang="ja-JP" sz="2400" dirty="0"/>
                  <a:t>Yield Stress: 1 </a:t>
                </a:r>
                <a:r>
                  <a:rPr lang="en-US" altLang="ja-JP" sz="2400" dirty="0" err="1"/>
                  <a:t>MPa</a:t>
                </a:r>
                <a:r>
                  <a:rPr lang="en-US" altLang="ja-JP" sz="2400" dirty="0"/>
                  <a:t>, Hardening </a:t>
                </a:r>
                <a:r>
                  <a:rPr lang="en-US" altLang="ja-JP" sz="2400" dirty="0" err="1"/>
                  <a:t>Coeff</a:t>
                </a:r>
                <a:r>
                  <a:rPr lang="en-US" altLang="ja-JP" sz="2400" dirty="0"/>
                  <a:t>.: 0.5 </a:t>
                </a:r>
                <a:r>
                  <a:rPr lang="en-US" altLang="ja-JP" sz="2400" dirty="0" err="1"/>
                  <a:t>MPa</a:t>
                </a:r>
                <a:r>
                  <a:rPr lang="en-US" altLang="ja-JP" sz="2400" dirty="0"/>
                  <a:t>.</a:t>
                </a:r>
              </a:p>
              <a:p>
                <a:r>
                  <a:rPr lang="en-US" altLang="ja-JP" sz="2400" dirty="0"/>
                  <a:t>Mesh rezoning every 0.05 m displacement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2186" t="-158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26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657225"/>
            <a:ext cx="501015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0623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Necking of 2D </a:t>
            </a:r>
            <a:r>
              <a:rPr lang="en-US" altLang="ja-JP" dirty="0" err="1"/>
              <a:t>Elasto</a:t>
            </a:r>
            <a:r>
              <a:rPr lang="en-US" altLang="ja-JP" dirty="0"/>
              <a:t>-Plastic Body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27</a:t>
            </a:fld>
            <a:endParaRPr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10701" y="1132846"/>
            <a:ext cx="2191626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Zoom-in view</a:t>
            </a:r>
          </a:p>
          <a:p>
            <a:pPr algn="ctr"/>
            <a:r>
              <a:rPr kumimoji="1" lang="en-US" altLang="ja-JP" sz="2000" dirty="0"/>
              <a:t>around the center</a:t>
            </a:r>
          </a:p>
        </p:txBody>
      </p:sp>
      <p:pic>
        <p:nvPicPr>
          <p:cNvPr id="3" name="necking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13028" y="656692"/>
            <a:ext cx="4715256" cy="5720715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-3956" y="663345"/>
            <a:ext cx="1125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</a:t>
            </a:r>
            <a:endParaRPr kumimoji="1" lang="ja-JP" altLang="en-US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9181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wrap="square">
            <a:normAutofit fontScale="90000"/>
          </a:bodyPr>
          <a:lstStyle/>
          <a:p>
            <a:r>
              <a:rPr lang="en-US" altLang="ja-JP" dirty="0"/>
              <a:t>Shearing and Necking of 3D Plastic Rod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  <a:endParaRPr kumimoji="1"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r>
              <a:rPr lang="en-US" altLang="ja-JP" sz="2400" dirty="0"/>
              <a:t>Static, 3D</a:t>
            </a:r>
          </a:p>
          <a:p>
            <a:r>
              <a:rPr lang="en-US" altLang="ja-JP" sz="2400" dirty="0" err="1"/>
              <a:t>Hencky’s</a:t>
            </a:r>
            <a:r>
              <a:rPr lang="en-US" altLang="ja-JP" sz="2400" dirty="0"/>
              <a:t> Plasticity Material</a:t>
            </a:r>
            <a:br>
              <a:rPr lang="en-US" altLang="ja-JP" sz="2400" dirty="0"/>
            </a:br>
            <a:r>
              <a:rPr lang="en-US" altLang="ja-JP" sz="2400" dirty="0"/>
              <a:t>with von </a:t>
            </a:r>
            <a:r>
              <a:rPr lang="en-US" altLang="ja-JP" sz="2400" dirty="0" err="1"/>
              <a:t>Mises</a:t>
            </a:r>
            <a:r>
              <a:rPr lang="en-US" altLang="ja-JP" sz="2400" dirty="0"/>
              <a:t> yield criterion and isotropic hardening.</a:t>
            </a:r>
            <a:br>
              <a:rPr lang="en-US" altLang="ja-JP" sz="2400" dirty="0"/>
            </a:br>
            <a:r>
              <a:rPr lang="en-US" altLang="ja-JP" sz="2400" dirty="0"/>
              <a:t>(same as 2D case)</a:t>
            </a:r>
            <a:endParaRPr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28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21" y="656692"/>
            <a:ext cx="4317501" cy="361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1850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wrap="square">
            <a:normAutofit fontScale="90000"/>
          </a:bodyPr>
          <a:lstStyle/>
          <a:p>
            <a:r>
              <a:rPr lang="en-US" altLang="ja-JP" dirty="0"/>
              <a:t>Shearing and Necking of 3D Plastic Rod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29</a:t>
            </a:fld>
            <a:endParaRPr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0" y="3753036"/>
            <a:ext cx="1995739" cy="24622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kumimoji="1" lang="en-US" altLang="ja-JP" sz="2000" dirty="0"/>
              <a:t>The deformation</a:t>
            </a:r>
          </a:p>
          <a:p>
            <a:pPr algn="ctr"/>
            <a:r>
              <a:rPr kumimoji="1" lang="en-US" altLang="ja-JP" sz="2000" dirty="0"/>
              <a:t>seems</a:t>
            </a:r>
          </a:p>
          <a:p>
            <a:pPr algn="ctr"/>
            <a:r>
              <a:rPr kumimoji="1" lang="en-US" altLang="ja-JP" sz="2000" dirty="0"/>
              <a:t> to be valid.</a:t>
            </a:r>
          </a:p>
          <a:p>
            <a:pPr algn="ctr"/>
            <a:endParaRPr lang="en-US" altLang="ja-JP" sz="2000" dirty="0"/>
          </a:p>
          <a:p>
            <a:pPr algn="ctr"/>
            <a:r>
              <a:rPr lang="en-US" altLang="ja-JP" sz="2000" dirty="0"/>
              <a:t>After 2.8 m disp.,</a:t>
            </a:r>
          </a:p>
          <a:p>
            <a:pPr algn="ctr"/>
            <a:r>
              <a:rPr lang="en-US" altLang="ja-JP" sz="2000" dirty="0"/>
              <a:t>mesh rezoning</a:t>
            </a:r>
          </a:p>
          <a:p>
            <a:pPr algn="ctr"/>
            <a:r>
              <a:rPr lang="en-US" altLang="ja-JP" sz="2000" dirty="0"/>
              <a:t>error</a:t>
            </a:r>
          </a:p>
          <a:p>
            <a:pPr algn="ctr"/>
            <a:r>
              <a:rPr lang="en-US" altLang="ja-JP" sz="2000" dirty="0"/>
              <a:t>occurred.</a:t>
            </a:r>
            <a:endParaRPr kumimoji="1" lang="ja-JP" altLang="en-US" sz="20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659830"/>
            <a:ext cx="18437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3D Result</a:t>
            </a:r>
            <a:endParaRPr kumimoji="1"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shear_neck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80045" y="661104"/>
            <a:ext cx="6712435" cy="573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12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Our First Result in Advance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</a:t>
            </a:fld>
            <a:endParaRPr lang="ja-JP" altLang="en-US" dirty="0"/>
          </a:p>
        </p:txBody>
      </p:sp>
      <p:pic>
        <p:nvPicPr>
          <p:cNvPr id="5" name="punch-2x3x4-nu_0.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656692"/>
            <a:ext cx="5952801" cy="572001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6466166" y="2600908"/>
            <a:ext cx="258275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/>
              <a:t>static-</a:t>
            </a:r>
            <a:r>
              <a:rPr kumimoji="1" lang="en-US" altLang="ja-JP" sz="2400" dirty="0"/>
              <a:t>implicit</a:t>
            </a:r>
          </a:p>
          <a:p>
            <a:pPr algn="ctr"/>
            <a:r>
              <a:rPr lang="en-US" altLang="ja-JP" sz="2400" u="sng" dirty="0">
                <a:solidFill>
                  <a:srgbClr val="7030A0"/>
                </a:solidFill>
              </a:rPr>
              <a:t>large deformation</a:t>
            </a:r>
            <a:endParaRPr kumimoji="1" lang="en-US" altLang="ja-JP" sz="2400" u="sng" dirty="0">
              <a:solidFill>
                <a:srgbClr val="7030A0"/>
              </a:solidFill>
            </a:endParaRPr>
          </a:p>
          <a:p>
            <a:pPr algn="ctr"/>
            <a:r>
              <a:rPr lang="en-US" altLang="ja-JP" sz="2400" dirty="0"/>
              <a:t>analysis</a:t>
            </a:r>
            <a:endParaRPr kumimoji="1" lang="en-US" altLang="ja-JP" sz="2400" dirty="0"/>
          </a:p>
          <a:p>
            <a:pPr algn="ctr"/>
            <a:r>
              <a:rPr lang="en-US" altLang="ja-JP" sz="2400" dirty="0"/>
              <a:t>with</a:t>
            </a:r>
          </a:p>
          <a:p>
            <a:pPr algn="ctr"/>
            <a:r>
              <a:rPr kumimoji="1" lang="en-US" altLang="ja-JP" sz="2400" u="sng" dirty="0">
                <a:solidFill>
                  <a:srgbClr val="FF0000"/>
                </a:solidFill>
              </a:rPr>
              <a:t>mesh rezoning</a:t>
            </a:r>
            <a:endParaRPr kumimoji="1" lang="ja-JP" altLang="en-US" sz="2400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112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Shearing and Necking of 2D Plastic Bar</a:t>
            </a:r>
            <a:endParaRPr kumimoji="1" lang="ja-JP" altLang="en-US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2D</a:t>
            </a:r>
          </a:p>
          <a:p>
            <a:pPr marL="0" indent="0">
              <a:buNone/>
            </a:pPr>
            <a:r>
              <a:rPr kumimoji="1"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</a:t>
            </a:r>
          </a:p>
          <a:p>
            <a:endParaRPr kumimoji="1" lang="ja-JP" altLang="en-US" sz="28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30</a:t>
            </a:fld>
            <a:endParaRPr lang="ja-JP" altLang="en-US" dirty="0"/>
          </a:p>
        </p:txBody>
      </p:sp>
      <p:pic>
        <p:nvPicPr>
          <p:cNvPr id="6" name="2d_shift-e_p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3628" y="678904"/>
            <a:ext cx="7783813" cy="571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954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Tension of 2D Filler Particle Composite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kumimoji="1" lang="en-US" altLang="ja-JP" sz="28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</a:p>
              <a:p>
                <a:endParaRPr lang="en-US" altLang="ja-JP" sz="2800" dirty="0"/>
              </a:p>
              <a:p>
                <a:endParaRPr lang="en-US" altLang="ja-JP" sz="2800" dirty="0"/>
              </a:p>
              <a:p>
                <a:endParaRPr lang="en-US" altLang="ja-JP" sz="2800" dirty="0"/>
              </a:p>
              <a:p>
                <a:endParaRPr lang="en-US" altLang="ja-JP" sz="2800" dirty="0"/>
              </a:p>
              <a:p>
                <a:endParaRPr lang="en-US" altLang="ja-JP" sz="2800" dirty="0"/>
              </a:p>
              <a:p>
                <a:endParaRPr lang="en-US" altLang="ja-JP" sz="2800" dirty="0"/>
              </a:p>
              <a:p>
                <a:r>
                  <a:rPr lang="en-US" altLang="ja-JP" sz="2800" dirty="0"/>
                  <a:t>Plane-strain static</a:t>
                </a: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en-US" altLang="ja-JP" sz="2800" dirty="0"/>
                  <a:t>Neo-</a:t>
                </a:r>
                <a:r>
                  <a:rPr lang="en-US" altLang="ja-JP" sz="2800" dirty="0" err="1"/>
                  <a:t>Hookean</a:t>
                </a:r>
                <a:r>
                  <a:rPr lang="en-US" altLang="ja-JP" sz="2800" dirty="0"/>
                  <a:t> </a:t>
                </a:r>
                <a:r>
                  <a:rPr lang="en-US" altLang="ja-JP" sz="2800" dirty="0" err="1"/>
                  <a:t>Hyperelastic</a:t>
                </a:r>
                <a:r>
                  <a:rPr lang="en-US" altLang="ja-JP" sz="2800" dirty="0"/>
                  <a:t> </a:t>
                </a:r>
              </a:p>
              <a:p>
                <a:pPr lvl="1"/>
                <a:r>
                  <a:rPr lang="en-US" altLang="ja-JP" sz="2400" dirty="0">
                    <a:solidFill>
                      <a:srgbClr val="FF00FF"/>
                    </a:solidFill>
                  </a:rPr>
                  <a:t>Filler: hard rubber</a:t>
                </a:r>
                <a:r>
                  <a:rPr lang="ja-JP" altLang="en-US" sz="2400" dirty="0">
                    <a:solidFill>
                      <a:srgbClr val="FF00FF"/>
                    </a:solidFill>
                  </a:rPr>
                  <a:t>（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initial</m:t>
                        </m:r>
                      </m:sup>
                    </m:sSup>
                    <m:r>
                      <a:rPr lang="en-US" altLang="ja-JP" sz="2400" i="1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=100 </m:t>
                    </m:r>
                    <m:r>
                      <m:rPr>
                        <m:nor/>
                      </m:rPr>
                      <a:rPr lang="en-US" altLang="ja-JP" sz="2400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GPa</m:t>
                    </m:r>
                    <m:r>
                      <a:rPr lang="en-US" altLang="ja-JP" sz="2400" i="1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altLang="ja-JP" sz="2400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sz="2400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initial</m:t>
                        </m:r>
                      </m:sup>
                    </m:sSup>
                    <m:r>
                      <a:rPr lang="en-US" altLang="ja-JP" sz="2400" i="1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=0.49</m:t>
                    </m:r>
                  </m:oMath>
                </a14:m>
                <a:r>
                  <a:rPr lang="ja-JP" altLang="en-US" sz="2400" dirty="0">
                    <a:solidFill>
                      <a:srgbClr val="FF00FF"/>
                    </a:solidFill>
                  </a:rPr>
                  <a:t>）</a:t>
                </a:r>
                <a:endParaRPr lang="en-US" altLang="ja-JP" sz="2400" dirty="0">
                  <a:solidFill>
                    <a:srgbClr val="FF00FF"/>
                  </a:solidFill>
                </a:endParaRPr>
              </a:p>
              <a:p>
                <a:pPr lvl="1"/>
                <a:r>
                  <a:rPr lang="en-US" altLang="ja-JP" sz="2400" dirty="0"/>
                  <a:t>Matrix: soft rubber</a:t>
                </a:r>
                <a:r>
                  <a:rPr lang="ja-JP" altLang="en-US" sz="2400" dirty="0"/>
                  <a:t>（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initial</m:t>
                        </m:r>
                      </m:sup>
                    </m:sSup>
                    <m:r>
                      <a:rPr lang="en-US" altLang="ja-JP" sz="2400" i="1">
                        <a:latin typeface="Cambria Math" panose="02040503050406030204" pitchFamily="18" charset="0"/>
                      </a:rPr>
                      <m:t>=1 </m:t>
                    </m:r>
                    <m:r>
                      <m:rPr>
                        <m:nor/>
                      </m:rPr>
                      <a:rPr lang="en-US" altLang="ja-JP" sz="2400">
                        <a:latin typeface="Cambria Math" panose="02040503050406030204" pitchFamily="18" charset="0"/>
                      </a:rPr>
                      <m:t>GPa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initial</m:t>
                        </m:r>
                      </m:sup>
                    </m:sSup>
                    <m:r>
                      <a:rPr lang="en-US" altLang="ja-JP" sz="2400" i="1">
                        <a:latin typeface="Cambria Math" panose="02040503050406030204" pitchFamily="18" charset="0"/>
                      </a:rPr>
                      <m:t>=0.49</m:t>
                    </m:r>
                  </m:oMath>
                </a14:m>
                <a:r>
                  <a:rPr lang="ja-JP" altLang="en-US" sz="2400" dirty="0"/>
                  <a:t>）</a:t>
                </a:r>
                <a:endParaRPr lang="en-US" altLang="ja-JP" sz="2400" dirty="0"/>
              </a:p>
              <a:p>
                <a:pPr lvl="1"/>
                <a:endParaRPr lang="ja-JP" altLang="en-US" sz="2400" dirty="0"/>
              </a:p>
              <a:p>
                <a:endParaRPr lang="en-US" altLang="ja-JP" sz="28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2539" t="-20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31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946" y="657225"/>
            <a:ext cx="5105410" cy="340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9201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Tension of 2D Filler Particle Composite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2D Result</a:t>
            </a:r>
          </a:p>
          <a:p>
            <a:pPr marL="0" indent="0">
              <a:buNone/>
            </a:pPr>
            <a:endParaRPr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1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r">
              <a:buNone/>
            </a:pPr>
            <a:r>
              <a:rPr kumimoji="1" lang="en-US" altLang="ja-JP" sz="2000" dirty="0"/>
              <a:t>The deformation seems to be valid.</a:t>
            </a:r>
            <a:br>
              <a:rPr lang="en-US" altLang="ja-JP" sz="2000" dirty="0"/>
            </a:br>
            <a:r>
              <a:rPr lang="en-US" altLang="ja-JP" sz="2000" dirty="0"/>
              <a:t>After 1.8 m disp.,</a:t>
            </a:r>
            <a:br>
              <a:rPr lang="en-US" altLang="ja-JP" sz="2000" dirty="0"/>
            </a:br>
            <a:r>
              <a:rPr lang="en-US" altLang="ja-JP" sz="2000" dirty="0"/>
              <a:t>analysis is stopped due to mesh rezoning error.</a:t>
            </a:r>
            <a:endParaRPr kumimoji="1" lang="ja-JP" altLang="en-US" sz="2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32</a:t>
            </a:fld>
            <a:endParaRPr lang="ja-JP" altLang="en-US" dirty="0"/>
          </a:p>
        </p:txBody>
      </p:sp>
      <p:pic>
        <p:nvPicPr>
          <p:cNvPr id="5" name="filler_particle_composit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96429"/>
            <a:ext cx="9144000" cy="416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58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Tension of 3D Filler Particle Composite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b"/>
          <a:lstStyle/>
          <a:p>
            <a:r>
              <a:rPr lang="en-US" altLang="ja-JP" sz="2400" dirty="0"/>
              <a:t>Analysis resulted in convergence failure due to the singularity of stiffness after 1.58 m disp..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33</a:t>
            </a:fld>
            <a:endParaRPr lang="ja-JP" altLang="en-US" dirty="0"/>
          </a:p>
        </p:txBody>
      </p:sp>
      <p:pic>
        <p:nvPicPr>
          <p:cNvPr id="6" name="3d_polymer_with_particle-fix-mis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8112" y="657225"/>
            <a:ext cx="8100392" cy="4940395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0" y="652433"/>
            <a:ext cx="122341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3D</a:t>
            </a:r>
          </a:p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</a:t>
            </a:r>
          </a:p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without</a:t>
            </a:r>
          </a:p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Mesh</a:t>
            </a:r>
          </a:p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Rezoning</a:t>
            </a:r>
          </a:p>
        </p:txBody>
      </p:sp>
    </p:spTree>
    <p:extLst>
      <p:ext uri="{BB962C8B-B14F-4D97-AF65-F5344CB8AC3E}">
        <p14:creationId xmlns:p14="http://schemas.microsoft.com/office/powerpoint/2010/main" val="402942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kumimoji="1" lang="en-US" altLang="ja-JP" dirty="0"/>
            </a:b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kumimoji="1" lang="en-US" altLang="ja-JP" sz="4000" dirty="0"/>
              <a:t> </a:t>
            </a:r>
            <a:r>
              <a:rPr lang="en-US" altLang="ja-JP" sz="4000" dirty="0"/>
              <a:t>Summary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201643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Take-Home Messages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514350" indent="-514350">
              <a:buFont typeface="+mj-lt"/>
              <a:buAutoNum type="arabicPeriod"/>
            </a:pPr>
            <a:r>
              <a:rPr kumimoji="1" lang="en-US" altLang="ja-JP" sz="2800" dirty="0"/>
              <a:t>Our modified selective S-FEM with triangular or tetrahedra</a:t>
            </a:r>
            <a:r>
              <a:rPr lang="en-US" altLang="ja-JP" sz="2800" dirty="0"/>
              <a:t>l elements is </a:t>
            </a:r>
            <a:r>
              <a:rPr lang="en-US" altLang="ja-JP" sz="2800" u="sng" dirty="0"/>
              <a:t>locking free</a:t>
            </a:r>
            <a:r>
              <a:rPr lang="en-US" altLang="ja-JP" sz="2800" dirty="0"/>
              <a:t> and </a:t>
            </a:r>
            <a:r>
              <a:rPr lang="en-US" altLang="ja-JP" sz="2800" u="sng" dirty="0"/>
              <a:t>very easy to implement</a:t>
            </a:r>
            <a:r>
              <a:rPr lang="en-US" altLang="ja-JP" sz="2800" dirty="0"/>
              <a:t>.</a:t>
            </a:r>
            <a:br>
              <a:rPr lang="en-US" altLang="ja-JP" sz="2800" dirty="0"/>
            </a:br>
            <a:endParaRPr lang="en-US" altLang="ja-JP" sz="2800" dirty="0"/>
          </a:p>
          <a:p>
            <a:pPr marL="514350" indent="-514350">
              <a:buFont typeface="+mj-lt"/>
              <a:buAutoNum type="arabicPeriod"/>
            </a:pPr>
            <a:r>
              <a:rPr lang="en-US" altLang="ja-JP" sz="2800" dirty="0"/>
              <a:t>Our S-FEM goes well together with mesh rezoning.</a:t>
            </a:r>
            <a:br>
              <a:rPr lang="en-US" altLang="ja-JP" sz="2800" dirty="0"/>
            </a:br>
            <a:r>
              <a:rPr lang="en-US" altLang="ja-JP" sz="2800" dirty="0"/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sz="2800" dirty="0"/>
              <a:t>Our S-FEM is</a:t>
            </a:r>
            <a:r>
              <a:rPr kumimoji="1" lang="en-US" altLang="ja-JP" sz="2800" dirty="0"/>
              <a:t> worth using even without mesh rezoning</a:t>
            </a:r>
            <a:r>
              <a:rPr lang="en-US" altLang="ja-JP" sz="2800" dirty="0"/>
              <a:t>.</a:t>
            </a:r>
            <a:endParaRPr kumimoji="1" lang="en-US" altLang="ja-JP" sz="2800" dirty="0"/>
          </a:p>
          <a:p>
            <a:pPr marL="0" indent="0">
              <a:buNone/>
            </a:pPr>
            <a:endParaRPr kumimoji="1" lang="en-US" altLang="ja-JP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443460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Summary and Future Work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ja-JP" sz="2400" dirty="0">
                <a:solidFill>
                  <a:srgbClr val="FF0000"/>
                </a:solidFill>
              </a:rPr>
              <a:t>A new static-implicit mesh rezoning method </a:t>
            </a:r>
            <a:r>
              <a:rPr lang="en-US" altLang="ja-JP" sz="2400" dirty="0"/>
              <a:t>for </a:t>
            </a:r>
            <a:r>
              <a:rPr lang="en-US" altLang="ja-JP" sz="2400" dirty="0">
                <a:solidFill>
                  <a:srgbClr val="7030A0"/>
                </a:solidFill>
              </a:rPr>
              <a:t>severely large deformation</a:t>
            </a:r>
            <a:r>
              <a:rPr lang="en-US" altLang="ja-JP" sz="2400" dirty="0"/>
              <a:t> analysis is proposed.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ja-JP" sz="2400" dirty="0"/>
              <a:t>It adopts </a:t>
            </a:r>
            <a:r>
              <a:rPr lang="en-US" altLang="ja-JP" sz="2400" dirty="0">
                <a:solidFill>
                  <a:srgbClr val="FF00FF"/>
                </a:solidFill>
              </a:rPr>
              <a:t>our modified selective S-FEM</a:t>
            </a:r>
            <a:r>
              <a:rPr lang="en-US" altLang="ja-JP" sz="2400" dirty="0"/>
              <a:t>, which separates stress into </a:t>
            </a:r>
            <a:r>
              <a:rPr lang="en-US" altLang="ja-JP" sz="2400" dirty="0" err="1"/>
              <a:t>deviatoric</a:t>
            </a:r>
            <a:r>
              <a:rPr lang="en-US" altLang="ja-JP" sz="2400" dirty="0"/>
              <a:t> part and hydrostatic part.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ja-JP" sz="2400" dirty="0"/>
              <a:t>Its accuracy are verified with </a:t>
            </a:r>
            <a:r>
              <a:rPr lang="en-US" altLang="ja-JP" sz="2400" dirty="0" err="1"/>
              <a:t>hyperelastic</a:t>
            </a:r>
            <a:r>
              <a:rPr lang="en-US" altLang="ja-JP" sz="2400" dirty="0"/>
              <a:t> material and </a:t>
            </a:r>
            <a:r>
              <a:rPr lang="en-US" altLang="ja-JP" sz="2400" dirty="0" err="1"/>
              <a:t>elasto</a:t>
            </a:r>
            <a:r>
              <a:rPr lang="en-US" altLang="ja-JP" sz="2400" dirty="0"/>
              <a:t>-plastic material.</a:t>
            </a:r>
          </a:p>
          <a:p>
            <a:pPr marL="457200" lvl="1" indent="0" eaLnBrk="1" hangingPunct="1">
              <a:lnSpc>
                <a:spcPct val="90000"/>
              </a:lnSpc>
              <a:buNone/>
            </a:pPr>
            <a:endParaRPr lang="en-US" altLang="ja-JP" sz="1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7150" indent="0" eaLnBrk="1" hangingPunct="1">
              <a:lnSpc>
                <a:spcPct val="90000"/>
              </a:lnSpc>
              <a:buNone/>
            </a:pP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 Work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ja-JP" sz="2400" dirty="0"/>
              <a:t>More V&amp;V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ja-JP" sz="2400" dirty="0"/>
              <a:t>Local mesh rezoning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ja-JP" sz="2400" dirty="0"/>
              <a:t>Apply to contact forming, crack propagation, etc.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36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05985" y="5337212"/>
            <a:ext cx="7511993" cy="830997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/>
              <a:t>Thank you for your kind attention</a:t>
            </a:r>
            <a:r>
              <a:rPr lang="en-US" altLang="ja-JP" sz="2400" dirty="0"/>
              <a:t>.</a:t>
            </a:r>
            <a:endParaRPr kumimoji="1" lang="en-US" altLang="ja-JP" sz="2400" dirty="0"/>
          </a:p>
          <a:p>
            <a:pPr algn="ctr"/>
            <a:r>
              <a:rPr lang="en-US" altLang="ja-JP" sz="2400" dirty="0"/>
              <a:t>I appreciate your question </a:t>
            </a:r>
            <a:r>
              <a:rPr lang="en-US" altLang="ja-JP" sz="2400" dirty="0">
                <a:solidFill>
                  <a:srgbClr val="FF0000"/>
                </a:solidFill>
              </a:rPr>
              <a:t>in slow and easy English!!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5011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altLang="ja-JP" sz="9600" dirty="0"/>
          </a:p>
          <a:p>
            <a:pPr marL="0" indent="0" algn="ctr">
              <a:buNone/>
            </a:pPr>
            <a:r>
              <a:rPr lang="en-US" altLang="ja-JP" sz="9600" dirty="0"/>
              <a:t>Appendix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37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89829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Reason for Mesh Rezoning Error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38</a:t>
            </a:fld>
            <a:endParaRPr lang="ja-JP" altLang="en-US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/>
        <p:txBody>
          <a:bodyPr anchor="b"/>
          <a:lstStyle/>
          <a:p>
            <a:pPr marL="0" indent="0" algn="ctr">
              <a:buNone/>
            </a:pPr>
            <a:r>
              <a:rPr lang="en-US" altLang="ja-JP" sz="2800" dirty="0" err="1"/>
              <a:t>Remeshing</a:t>
            </a:r>
            <a:r>
              <a:rPr lang="en-US" altLang="ja-JP" sz="2800" dirty="0"/>
              <a:t> on too distorted mesh brings</a:t>
            </a:r>
            <a:br>
              <a:rPr lang="en-US" altLang="ja-JP" sz="2800" dirty="0"/>
            </a:br>
            <a:r>
              <a:rPr lang="en-US" altLang="ja-JP" sz="2800" dirty="0"/>
              <a:t>“originally reversed elements”.</a:t>
            </a:r>
          </a:p>
          <a:p>
            <a:pPr marL="0" indent="0" algn="ctr">
              <a:buNone/>
            </a:pPr>
            <a:endParaRPr lang="en-US" altLang="ja-JP" sz="1400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919" y="657225"/>
            <a:ext cx="6146305" cy="4152908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035" y="657225"/>
            <a:ext cx="6146305" cy="4343409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035" y="656692"/>
            <a:ext cx="6146305" cy="435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72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Characteristics of Our S-FEM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Advantage</a:t>
                </a:r>
              </a:p>
              <a:p>
                <a:pPr lvl="1"/>
                <a:r>
                  <a:rPr lang="en-US" altLang="ja-JP" dirty="0"/>
                  <a:t>Locking free</a:t>
                </a:r>
              </a:p>
              <a:p>
                <a:pPr lvl="1"/>
                <a:r>
                  <a:rPr lang="en-US" altLang="ja-JP" dirty="0"/>
                  <a:t>N</a:t>
                </a:r>
                <a:r>
                  <a:rPr kumimoji="1" lang="en-US" altLang="ja-JP" dirty="0"/>
                  <a:t>o increase </a:t>
                </a:r>
                <a:r>
                  <a:rPr lang="en-US" altLang="ja-JP" dirty="0"/>
                  <a:t>in</a:t>
                </a:r>
                <a:r>
                  <a:rPr kumimoji="1" lang="en-US" altLang="ja-JP" dirty="0"/>
                  <a:t> DOF</a:t>
                </a:r>
                <a:br>
                  <a:rPr kumimoji="1" lang="en-US" altLang="ja-JP" dirty="0"/>
                </a:br>
                <a:r>
                  <a:rPr kumimoji="1" lang="en-US" altLang="ja-JP" sz="2400" dirty="0"/>
                  <a:t>(The unknown is </a:t>
                </a:r>
                <a:r>
                  <a:rPr lang="en-US" altLang="ja-JP" sz="2400" dirty="0"/>
                  <a:t>only the displacement </a:t>
                </a:r>
                <a:r>
                  <a:rPr kumimoji="1" lang="en-US" altLang="ja-JP" sz="2400" dirty="0"/>
                  <a:t>vector, </a:t>
                </a:r>
                <a14:m>
                  <m:oMath xmlns:m="http://schemas.openxmlformats.org/officeDocument/2006/math">
                    <m:r>
                      <a:rPr kumimoji="1" lang="en-US" altLang="ja-JP" sz="2400" b="0" i="0" smtClean="0">
                        <a:latin typeface="Cambria Math"/>
                      </a:rPr>
                      <m:t>{</m:t>
                    </m:r>
                    <m:r>
                      <a:rPr kumimoji="1" lang="en-US" altLang="ja-JP" sz="2400" b="0" i="1" smtClean="0">
                        <a:latin typeface="Cambria Math"/>
                      </a:rPr>
                      <m:t>𝑢</m:t>
                    </m:r>
                    <m:r>
                      <a:rPr kumimoji="1" lang="en-US" altLang="ja-JP" sz="2400" b="0" i="1" smtClean="0">
                        <a:latin typeface="Cambria Math"/>
                      </a:rPr>
                      <m:t>}</m:t>
                    </m:r>
                  </m:oMath>
                </a14:m>
                <a:r>
                  <a:rPr kumimoji="1" lang="en-US" altLang="ja-JP" sz="2400" dirty="0"/>
                  <a:t>.)</a:t>
                </a:r>
              </a:p>
              <a:p>
                <a:pPr lvl="1"/>
                <a:r>
                  <a:rPr lang="en-US" altLang="ja-JP" dirty="0"/>
                  <a:t>Easy to implement</a:t>
                </a:r>
              </a:p>
              <a:p>
                <a:pPr lvl="1"/>
                <a:endParaRPr kumimoji="1" lang="en-US" altLang="ja-JP" dirty="0"/>
              </a:p>
              <a:p>
                <a:pPr marL="0" lvl="0" indent="0">
                  <a:buNone/>
                </a:pPr>
                <a:r>
                  <a:rPr lang="en-US" altLang="ja-JP" b="1" i="1" u="sng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Disadvantage</a:t>
                </a:r>
              </a:p>
              <a:p>
                <a:pPr lvl="1"/>
                <a:r>
                  <a:rPr lang="en-US" altLang="ja-JP" dirty="0"/>
                  <a:t>Increase in matrix band width</a:t>
                </a:r>
              </a:p>
              <a:p>
                <a:pPr lvl="1"/>
                <a:r>
                  <a:rPr lang="en-US" altLang="ja-JP" dirty="0"/>
                  <a:t>Cannot treat perfectly incompressible material</a:t>
                </a:r>
              </a:p>
              <a:p>
                <a:pPr lvl="1"/>
                <a:r>
                  <a:rPr lang="en-US" altLang="ja-JP" dirty="0"/>
                  <a:t>No smoothing effect with super coarse mesh</a:t>
                </a:r>
              </a:p>
              <a:p>
                <a:pPr lvl="1"/>
                <a:endParaRPr lang="en-US" altLang="ja-JP" dirty="0"/>
              </a:p>
              <a:p>
                <a:pPr lvl="1"/>
                <a:endParaRPr lang="en-US" altLang="ja-JP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2891" t="-221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39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71017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dirty="0"/>
              <a:t>Issues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biggest issue</a:t>
            </a:r>
            <a:b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large deformation mesh rezoning</a:t>
            </a:r>
            <a:endParaRPr kumimoji="1"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altLang="ja-JP" sz="2800" dirty="0"/>
              <a:t>It is impossible to </a:t>
            </a:r>
            <a:r>
              <a:rPr lang="en-US" altLang="ja-JP" sz="2800" dirty="0" err="1"/>
              <a:t>remesh</a:t>
            </a:r>
            <a:r>
              <a:rPr lang="en-US" altLang="ja-JP" sz="2800" dirty="0"/>
              <a:t> arbitrary deformed 2D or 3D domains with </a:t>
            </a:r>
            <a:r>
              <a:rPr lang="en-US" altLang="ja-JP" sz="2800" dirty="0">
                <a:solidFill>
                  <a:srgbClr val="C00000"/>
                </a:solidFill>
              </a:rPr>
              <a:t>quadrilateral or hexahedral</a:t>
            </a:r>
            <a:r>
              <a:rPr lang="en-US" altLang="ja-JP" sz="2800" dirty="0"/>
              <a:t> </a:t>
            </a:r>
            <a:r>
              <a:rPr lang="en-US" altLang="ja-JP" sz="2800" dirty="0">
                <a:solidFill>
                  <a:srgbClr val="C00000"/>
                </a:solidFill>
              </a:rPr>
              <a:t>elements</a:t>
            </a:r>
            <a:r>
              <a:rPr lang="en-US" altLang="ja-JP" sz="2800" dirty="0"/>
              <a:t>.</a:t>
            </a:r>
          </a:p>
          <a:p>
            <a:pPr marL="0" indent="0">
              <a:buNone/>
            </a:pPr>
            <a:endParaRPr lang="en-US" altLang="ja-JP" sz="2800" dirty="0"/>
          </a:p>
          <a:p>
            <a:pPr marL="0" indent="0">
              <a:buNone/>
            </a:pPr>
            <a:endParaRPr lang="en-US" altLang="ja-JP" sz="2800" dirty="0"/>
          </a:p>
          <a:p>
            <a:endParaRPr lang="en-US" altLang="ja-JP" sz="2800" dirty="0"/>
          </a:p>
          <a:p>
            <a:pPr marL="0" indent="0">
              <a:buNone/>
            </a:pPr>
            <a:endParaRPr lang="en-US" altLang="ja-JP" sz="2800" dirty="0"/>
          </a:p>
          <a:p>
            <a:pPr marL="0" indent="0">
              <a:buNone/>
            </a:pPr>
            <a:r>
              <a:rPr lang="en-US" altLang="ja-JP" sz="2800" dirty="0"/>
              <a:t>However, the </a:t>
            </a:r>
            <a:r>
              <a:rPr lang="en-US" altLang="ja-JP" sz="2800" i="1" dirty="0"/>
              <a:t>standard</a:t>
            </a:r>
            <a:r>
              <a:rPr lang="en-US" altLang="ja-JP" sz="2800" dirty="0"/>
              <a:t> (constant strain) triangular or tetrahedral elements induce </a:t>
            </a:r>
            <a:r>
              <a:rPr lang="en-US" altLang="ja-JP" sz="2800" dirty="0">
                <a:solidFill>
                  <a:srgbClr val="FF00FF"/>
                </a:solidFill>
              </a:rPr>
              <a:t>shear and volumetric locking</a:t>
            </a:r>
            <a:r>
              <a:rPr lang="en-US" altLang="ja-JP" sz="2800" dirty="0">
                <a:solidFill>
                  <a:srgbClr val="0000CC"/>
                </a:solidFill>
              </a:rPr>
              <a:t> </a:t>
            </a:r>
            <a:r>
              <a:rPr lang="en-US" altLang="ja-JP" sz="2800" dirty="0"/>
              <a:t>easily, which leads to inaccurate results.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sp>
        <p:nvSpPr>
          <p:cNvPr id="5" name="下矢印 4"/>
          <p:cNvSpPr/>
          <p:nvPr/>
        </p:nvSpPr>
        <p:spPr>
          <a:xfrm>
            <a:off x="4247964" y="2456892"/>
            <a:ext cx="612068" cy="14041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613" y="2640174"/>
            <a:ext cx="2749327" cy="1040854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582" y="2643755"/>
            <a:ext cx="2739866" cy="1037273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372517" y="3877888"/>
            <a:ext cx="8375947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/>
              <a:t>We have to use </a:t>
            </a:r>
            <a:r>
              <a:rPr lang="en-US" altLang="ja-JP" sz="2800" dirty="0">
                <a:solidFill>
                  <a:srgbClr val="0000CC"/>
                </a:solidFill>
              </a:rPr>
              <a:t>triangular</a:t>
            </a:r>
            <a:r>
              <a:rPr lang="ja-JP" altLang="en-US" sz="2800" dirty="0">
                <a:solidFill>
                  <a:srgbClr val="0000CC"/>
                </a:solidFill>
              </a:rPr>
              <a:t> </a:t>
            </a:r>
            <a:r>
              <a:rPr lang="en-US" altLang="ja-JP" sz="2800" dirty="0">
                <a:solidFill>
                  <a:srgbClr val="0000CC"/>
                </a:solidFill>
              </a:rPr>
              <a:t>or tetrahedral elements..</a:t>
            </a:r>
            <a:r>
              <a:rPr lang="en-US" altLang="ja-JP" sz="2800" dirty="0"/>
              <a:t>.</a:t>
            </a:r>
          </a:p>
        </p:txBody>
      </p:sp>
      <p:sp>
        <p:nvSpPr>
          <p:cNvPr id="12" name="正方形/長方形 11"/>
          <p:cNvSpPr/>
          <p:nvPr/>
        </p:nvSpPr>
        <p:spPr>
          <a:xfrm>
            <a:off x="4716016" y="2668164"/>
            <a:ext cx="15696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ja-JP" sz="5400" b="1" cap="none" spc="0" dirty="0">
                <a:ln w="18000">
                  <a:noFill/>
                  <a:prstDash val="solid"/>
                  <a:miter lim="800000"/>
                </a:ln>
                <a:solidFill>
                  <a:srgbClr val="0000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YES</a:t>
            </a:r>
            <a:endParaRPr lang="ja-JP" altLang="en-US" sz="5400" b="1" cap="none" spc="0" dirty="0">
              <a:ln w="18000">
                <a:noFill/>
                <a:prstDash val="solid"/>
                <a:miter lim="800000"/>
              </a:ln>
              <a:solidFill>
                <a:srgbClr val="0000C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179512" y="2672916"/>
            <a:ext cx="12234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ja-JP" sz="5400" b="1" cap="none" spc="0" dirty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NO</a:t>
            </a:r>
            <a:endParaRPr lang="ja-JP" altLang="en-US" sz="5400" b="1" cap="none" spc="0" dirty="0">
              <a:ln w="18000">
                <a:noFill/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4450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Conventional Methods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2800" dirty="0"/>
              <a:t>Higher order elements:</a:t>
            </a:r>
            <a:br>
              <a:rPr lang="en-US" altLang="ja-JP" sz="2800" dirty="0"/>
            </a:br>
            <a:r>
              <a:rPr lang="en-US" altLang="ja-JP" sz="2800" dirty="0"/>
              <a:t>  </a:t>
            </a:r>
            <a:r>
              <a:rPr lang="en-US" altLang="ja-JP" sz="2800" b="1" dirty="0">
                <a:solidFill>
                  <a:srgbClr val="FF0000"/>
                </a:solidFill>
              </a:rPr>
              <a:t>✗</a:t>
            </a:r>
            <a:r>
              <a:rPr lang="ja-JP" altLang="en-US" sz="2800" dirty="0"/>
              <a:t> </a:t>
            </a:r>
            <a:r>
              <a:rPr lang="en-US" altLang="ja-JP" sz="2800" dirty="0"/>
              <a:t>Not volumetric-locking-free; Not effective </a:t>
            </a:r>
            <a:br>
              <a:rPr lang="en-US" altLang="ja-JP" sz="2800" dirty="0"/>
            </a:br>
            <a:r>
              <a:rPr lang="en-US" altLang="ja-JP" sz="2800" dirty="0"/>
              <a:t>      in large deformation due to intermediate nodes.</a:t>
            </a:r>
          </a:p>
          <a:p>
            <a:r>
              <a:rPr lang="en-US" altLang="ja-JP" sz="2800" dirty="0"/>
              <a:t>EAS elements:</a:t>
            </a:r>
            <a:br>
              <a:rPr lang="en-US" altLang="ja-JP" sz="2800" dirty="0"/>
            </a:br>
            <a:r>
              <a:rPr lang="en-US" altLang="ja-JP" sz="2800" dirty="0"/>
              <a:t>  </a:t>
            </a:r>
            <a:r>
              <a:rPr lang="en-US" altLang="ja-JP" sz="2800" b="1" dirty="0">
                <a:solidFill>
                  <a:srgbClr val="FF0000"/>
                </a:solidFill>
              </a:rPr>
              <a:t>✗</a:t>
            </a:r>
            <a:r>
              <a:rPr lang="ja-JP" altLang="en-US" sz="2800" dirty="0"/>
              <a:t> </a:t>
            </a:r>
            <a:r>
              <a:rPr lang="en-US" altLang="ja-JP" sz="2800" dirty="0"/>
              <a:t>Unstable.</a:t>
            </a:r>
          </a:p>
          <a:p>
            <a:r>
              <a:rPr lang="en-US" altLang="ja-JP" sz="2800" dirty="0"/>
              <a:t>B-bar, F-bar and selective integration elements:</a:t>
            </a:r>
            <a:br>
              <a:rPr lang="en-US" altLang="ja-JP" sz="2800" dirty="0"/>
            </a:br>
            <a:r>
              <a:rPr lang="en-US" altLang="ja-JP" sz="2800" dirty="0"/>
              <a:t>  </a:t>
            </a:r>
            <a:r>
              <a:rPr lang="en-US" altLang="ja-JP" sz="2800" b="1" dirty="0">
                <a:solidFill>
                  <a:srgbClr val="FF0000"/>
                </a:solidFill>
              </a:rPr>
              <a:t>✗</a:t>
            </a:r>
            <a:r>
              <a:rPr lang="en-US" altLang="ja-JP" sz="2800" dirty="0"/>
              <a:t> Not applicable to triangular/tetrahedral.</a:t>
            </a:r>
          </a:p>
          <a:p>
            <a:r>
              <a:rPr lang="en-US" altLang="ja-JP" sz="2800" dirty="0"/>
              <a:t>F-bar patch elements:</a:t>
            </a:r>
            <a:br>
              <a:rPr lang="en-US" altLang="ja-JP" sz="2800" dirty="0"/>
            </a:br>
            <a:r>
              <a:rPr lang="en-US" altLang="ja-JP" sz="2800" dirty="0"/>
              <a:t>  </a:t>
            </a:r>
            <a:r>
              <a:rPr lang="en-US" altLang="ja-JP" sz="2800" b="1" dirty="0">
                <a:solidFill>
                  <a:srgbClr val="FF0000"/>
                </a:solidFill>
              </a:rPr>
              <a:t>✗ </a:t>
            </a:r>
            <a:r>
              <a:rPr lang="en-US" altLang="ja-JP" sz="2800" dirty="0"/>
              <a:t>Difficult to construct patches</a:t>
            </a:r>
          </a:p>
          <a:p>
            <a:r>
              <a:rPr lang="en-US" altLang="ja-JP" sz="2800" dirty="0"/>
              <a:t>u/p hybrid elements:</a:t>
            </a:r>
            <a:br>
              <a:rPr lang="en-US" altLang="ja-JP" sz="2800" dirty="0"/>
            </a:br>
            <a:r>
              <a:rPr lang="en-US" altLang="ja-JP" sz="2800" dirty="0"/>
              <a:t>  </a:t>
            </a:r>
            <a:r>
              <a:rPr lang="en-US" altLang="ja-JP" sz="2800" b="1" dirty="0">
                <a:solidFill>
                  <a:srgbClr val="FF0000"/>
                </a:solidFill>
              </a:rPr>
              <a:t>✗</a:t>
            </a:r>
            <a:r>
              <a:rPr lang="ja-JP" altLang="en-US" sz="2800" dirty="0"/>
              <a:t> </a:t>
            </a:r>
            <a:r>
              <a:rPr lang="en-US" altLang="ja-JP" sz="2800" dirty="0"/>
              <a:t>No sufficient formulation for triangular/tetrahedral</a:t>
            </a:r>
            <a:br>
              <a:rPr lang="en-US" altLang="ja-JP" sz="2800" dirty="0"/>
            </a:br>
            <a:r>
              <a:rPr lang="en-US" altLang="ja-JP" sz="2800" dirty="0"/>
              <a:t>      is presented so far.</a:t>
            </a:r>
          </a:p>
          <a:p>
            <a:endParaRPr lang="en-US" altLang="ja-JP" sz="2800" dirty="0"/>
          </a:p>
          <a:p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5</a:t>
            </a:fld>
            <a:endParaRPr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44244" y="2804149"/>
            <a:ext cx="8641655" cy="1446550"/>
          </a:xfrm>
          <a:prstGeom prst="rect">
            <a:avLst/>
          </a:prstGeom>
          <a:solidFill>
            <a:srgbClr val="FFFF80"/>
          </a:solidFill>
          <a:ln w="38100">
            <a:noFill/>
          </a:ln>
          <a:scene3d>
            <a:camera prst="orthographicFront"/>
            <a:lightRig rig="threePt" dir="t"/>
          </a:scene3d>
          <a:sp3d contourW="38100">
            <a:contourClr>
              <a:srgbClr val="0000CC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/>
              <a:t>Can </a:t>
            </a:r>
            <a:r>
              <a:rPr lang="en-US" altLang="ja-JP" sz="3200" dirty="0">
                <a:solidFill>
                  <a:srgbClr val="FF00FF"/>
                </a:solidFill>
              </a:rPr>
              <a:t>s</a:t>
            </a:r>
            <a:r>
              <a:rPr kumimoji="1" lang="en-US" altLang="ja-JP" sz="3200" dirty="0">
                <a:solidFill>
                  <a:srgbClr val="FF00FF"/>
                </a:solidFill>
              </a:rPr>
              <a:t>elective S-FEMs </a:t>
            </a:r>
            <a:r>
              <a:rPr kumimoji="1" lang="en-US" altLang="ja-JP" sz="3200" dirty="0"/>
              <a:t>really be a solution?</a:t>
            </a:r>
          </a:p>
          <a:p>
            <a:pPr algn="ctr"/>
            <a:br>
              <a:rPr kumimoji="1" lang="en-US" altLang="ja-JP" sz="2800" dirty="0"/>
            </a:br>
            <a:r>
              <a:rPr kumimoji="1" lang="en-US" altLang="ja-JP" sz="2800" dirty="0"/>
              <a:t>My answer is “Let’s try”.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9553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8" y="36513"/>
            <a:ext cx="9144000" cy="620712"/>
          </a:xfrm>
        </p:spPr>
        <p:txBody>
          <a:bodyPr/>
          <a:lstStyle/>
          <a:p>
            <a:r>
              <a:rPr lang="en-US" altLang="ja-JP" dirty="0"/>
              <a:t>Objective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6</a:t>
            </a:fld>
            <a:endParaRPr lang="ja-JP" altLang="en-US" dirty="0"/>
          </a:p>
        </p:txBody>
      </p:sp>
      <p:sp>
        <p:nvSpPr>
          <p:cNvPr id="5" name="角丸四角形 4"/>
          <p:cNvSpPr/>
          <p:nvPr/>
        </p:nvSpPr>
        <p:spPr>
          <a:xfrm>
            <a:off x="467544" y="980728"/>
            <a:ext cx="8172908" cy="1944216"/>
          </a:xfrm>
          <a:prstGeom prst="roundRect">
            <a:avLst/>
          </a:prstGeom>
          <a:noFill/>
          <a:ln w="4762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/>
          <a:lstStyle/>
          <a:p>
            <a:pPr algn="ctr"/>
            <a:r>
              <a:rPr lang="en-US" altLang="ja-JP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Develop a locking-free</a:t>
            </a:r>
            <a:br>
              <a:rPr lang="en-US" altLang="ja-JP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ja-JP" sz="32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modified</a:t>
            </a:r>
            <a:r>
              <a:rPr lang="en-US" altLang="ja-JP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3200" dirty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selective S-FEM</a:t>
            </a:r>
            <a:endParaRPr lang="en-US" altLang="ja-JP" sz="3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altLang="ja-JP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for </a:t>
            </a:r>
            <a:r>
              <a:rPr lang="en-US" altLang="ja-JP" sz="32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large deformation</a:t>
            </a:r>
            <a:r>
              <a:rPr lang="en-US" altLang="ja-JP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problems</a:t>
            </a:r>
            <a:br>
              <a:rPr lang="en-US" altLang="ja-JP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ja-JP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with </a:t>
            </a:r>
            <a:r>
              <a:rPr lang="en-US" altLang="ja-JP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mesh rezoning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79512" y="3362796"/>
            <a:ext cx="8452635" cy="25853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Table of Body Contents</a:t>
            </a:r>
          </a:p>
          <a:p>
            <a:r>
              <a:rPr lang="en-US" altLang="ja-JP" sz="2800" dirty="0"/>
              <a:t>- Part 1: I</a:t>
            </a:r>
            <a:r>
              <a:rPr kumimoji="1" lang="en-US" altLang="ja-JP" sz="2800" dirty="0"/>
              <a:t>ntroduction of our </a:t>
            </a:r>
            <a:r>
              <a:rPr kumimoji="1" lang="en-US" altLang="ja-JP" sz="2800" i="1" dirty="0"/>
              <a:t>modified</a:t>
            </a:r>
            <a:r>
              <a:rPr kumimoji="1" lang="en-US" altLang="ja-JP" sz="2800" dirty="0"/>
              <a:t> </a:t>
            </a:r>
            <a:r>
              <a:rPr kumimoji="1" lang="en-US" altLang="ja-JP" sz="2800" dirty="0">
                <a:solidFill>
                  <a:srgbClr val="FF00FF"/>
                </a:solidFill>
              </a:rPr>
              <a:t>selective S-FEM</a:t>
            </a:r>
            <a:br>
              <a:rPr kumimoji="1" lang="en-US" altLang="ja-JP" sz="2800" dirty="0">
                <a:solidFill>
                  <a:srgbClr val="FF00FF"/>
                </a:solidFill>
              </a:rPr>
            </a:br>
            <a:r>
              <a:rPr kumimoji="1" lang="en-US" altLang="ja-JP" sz="2800" dirty="0">
                <a:solidFill>
                  <a:srgbClr val="FF00FF"/>
                </a:solidFill>
              </a:rPr>
              <a:t>              </a:t>
            </a:r>
            <a:r>
              <a:rPr kumimoji="1" lang="en-US" altLang="ja-JP" sz="2800" dirty="0"/>
              <a:t>formulation</a:t>
            </a:r>
          </a:p>
          <a:p>
            <a:r>
              <a:rPr lang="en-US" altLang="ja-JP" sz="2800" dirty="0"/>
              <a:t>- </a:t>
            </a:r>
            <a:r>
              <a:rPr kumimoji="1" lang="en-US" altLang="ja-JP" sz="2800" dirty="0"/>
              <a:t>Part 2: Procedure of our </a:t>
            </a:r>
            <a:r>
              <a:rPr kumimoji="1" lang="en-US" altLang="ja-JP" sz="2800" dirty="0">
                <a:solidFill>
                  <a:srgbClr val="FF0000"/>
                </a:solidFill>
              </a:rPr>
              <a:t>mesh rezoning </a:t>
            </a:r>
            <a:r>
              <a:rPr kumimoji="1" lang="en-US" altLang="ja-JP" sz="2800" dirty="0"/>
              <a:t>method</a:t>
            </a:r>
            <a:endParaRPr lang="en-US" altLang="ja-JP" sz="2800" dirty="0"/>
          </a:p>
          <a:p>
            <a:r>
              <a:rPr lang="en-US" altLang="ja-JP" sz="2800" dirty="0"/>
              <a:t>- Part 3: Examples of demonstrative analysis</a:t>
            </a:r>
          </a:p>
          <a:p>
            <a:r>
              <a:rPr lang="en-US" altLang="ja-JP" sz="2800" dirty="0"/>
              <a:t>- Summary</a:t>
            </a:r>
            <a:endParaRPr kumimoji="1"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867044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kumimoji="1" lang="en-US" altLang="ja-JP" dirty="0"/>
              <a:t>Part 1:</a:t>
            </a:r>
          </a:p>
          <a:p>
            <a:pPr marL="0" indent="0" algn="ctr">
              <a:buNone/>
            </a:pPr>
            <a:r>
              <a:rPr kumimoji="1" lang="en-US" altLang="ja-JP" dirty="0"/>
              <a:t>Introduction of </a:t>
            </a:r>
            <a:r>
              <a:rPr lang="en-US" altLang="ja-JP" dirty="0"/>
              <a:t>O</a:t>
            </a:r>
            <a:r>
              <a:rPr kumimoji="1" lang="en-US" altLang="ja-JP" dirty="0"/>
              <a:t>ur </a:t>
            </a:r>
            <a:r>
              <a:rPr lang="en-US" altLang="ja-JP" i="1" dirty="0"/>
              <a:t>M</a:t>
            </a:r>
            <a:r>
              <a:rPr kumimoji="1" lang="en-US" altLang="ja-JP" i="1" dirty="0"/>
              <a:t>odified</a:t>
            </a:r>
            <a:r>
              <a:rPr kumimoji="1" lang="en-US" altLang="ja-JP" dirty="0"/>
              <a:t> </a:t>
            </a:r>
            <a:r>
              <a:rPr kumimoji="1" lang="en-US" altLang="ja-JP" dirty="0">
                <a:solidFill>
                  <a:srgbClr val="FF00FF"/>
                </a:solidFill>
              </a:rPr>
              <a:t>selective</a:t>
            </a:r>
            <a:r>
              <a:rPr kumimoji="1" lang="en-US" altLang="ja-JP" dirty="0"/>
              <a:t> </a:t>
            </a:r>
            <a:r>
              <a:rPr kumimoji="1" lang="en-US" altLang="ja-JP" dirty="0">
                <a:solidFill>
                  <a:srgbClr val="FF00FF"/>
                </a:solidFill>
              </a:rPr>
              <a:t>S-FEM</a:t>
            </a:r>
            <a:r>
              <a:rPr kumimoji="1" lang="en-US" altLang="ja-JP" dirty="0"/>
              <a:t> </a:t>
            </a:r>
            <a:r>
              <a:rPr lang="en-US" altLang="ja-JP" dirty="0"/>
              <a:t>F</a:t>
            </a:r>
            <a:r>
              <a:rPr kumimoji="1" lang="en-US" altLang="ja-JP" dirty="0"/>
              <a:t>ormulation</a:t>
            </a:r>
          </a:p>
          <a:p>
            <a:pPr marL="0" indent="0" algn="ctr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8241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Review of Edge-based S-FEM (ES-FEM)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sz="2400" dirty="0"/>
                  <a:t>Calculate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en-US" altLang="ja-JP" sz="2400" dirty="0"/>
                  <a:t> at element as usual.</a:t>
                </a:r>
              </a:p>
              <a:p>
                <a:r>
                  <a:rPr lang="en-US" altLang="ja-JP" sz="2400" dirty="0"/>
                  <a:t>Distribute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en-US" altLang="ja-JP" sz="2400" dirty="0"/>
                  <a:t> to the connecting </a:t>
                </a:r>
                <a:r>
                  <a:rPr lang="en-US" altLang="ja-JP" sz="2400" dirty="0">
                    <a:solidFill>
                      <a:srgbClr val="FF0000"/>
                    </a:solidFill>
                  </a:rPr>
                  <a:t>edges</a:t>
                </a:r>
                <a:r>
                  <a:rPr lang="en-US" altLang="ja-JP" sz="2400" dirty="0">
                    <a:solidFill>
                      <a:srgbClr val="0000CC"/>
                    </a:solidFill>
                  </a:rPr>
                  <a:t> </a:t>
                </a:r>
                <a:r>
                  <a:rPr lang="en-US" altLang="ja-JP" sz="2400" dirty="0"/>
                  <a:t>and make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/>
                          </a:rPr>
                          <m:t>E</m:t>
                        </m:r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/>
                          </a:rPr>
                          <m:t>dge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en-US" altLang="ja-JP" sz="2400" dirty="0"/>
                  <a:t>.</a:t>
                </a:r>
              </a:p>
              <a:p>
                <a:r>
                  <a:rPr lang="en-US" altLang="ja-JP" sz="2400" b="1" i="1" dirty="0"/>
                  <a:t>F, T </a:t>
                </a:r>
                <a:r>
                  <a:rPr lang="en-US" altLang="ja-JP" sz="2400" dirty="0" err="1"/>
                  <a:t>etc</a:t>
                </a:r>
                <a:r>
                  <a:rPr lang="en-US" altLang="ja-JP" sz="2400" dirty="0"/>
                  <a:t> and {</a:t>
                </a:r>
                <a:r>
                  <a:rPr lang="en-US" altLang="ja-JP" sz="2400" i="1" dirty="0"/>
                  <a:t>f </a:t>
                </a:r>
                <a:r>
                  <a:rPr lang="en-US" altLang="ja-JP" sz="2400" baseline="30000" dirty="0" err="1"/>
                  <a:t>int</a:t>
                </a:r>
                <a:r>
                  <a:rPr lang="en-US" altLang="ja-JP" sz="2400" dirty="0"/>
                  <a:t>} are calculated on </a:t>
                </a:r>
                <a:r>
                  <a:rPr lang="en-US" altLang="ja-JP" sz="2400" dirty="0">
                    <a:solidFill>
                      <a:srgbClr val="FF0000"/>
                    </a:solidFill>
                  </a:rPr>
                  <a:t>smoothed edge domains. </a:t>
                </a:r>
                <a:endParaRPr lang="en-US" altLang="ja-JP" sz="2400" dirty="0">
                  <a:solidFill>
                    <a:srgbClr val="0000CC"/>
                  </a:solidFill>
                </a:endParaRPr>
              </a:p>
              <a:p>
                <a:pPr marL="0" indent="0" algn="ctr">
                  <a:buNone/>
                </a:pPr>
                <a:r>
                  <a:rPr lang="en-US" altLang="ja-JP" sz="2400" u="sng" dirty="0"/>
                  <a:t>Generally accurate but induces </a:t>
                </a:r>
                <a:r>
                  <a:rPr lang="en-US" altLang="ja-JP" sz="2400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volumetric locking</a:t>
                </a:r>
                <a:r>
                  <a:rPr lang="en-US" altLang="ja-JP" sz="2400" u="sng" dirty="0"/>
                  <a:t>.</a:t>
                </a:r>
                <a:endParaRPr kumimoji="1" lang="ja-JP" altLang="en-US" sz="2400" u="sng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1975" t="-1478" r="-112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8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87" y="2312876"/>
            <a:ext cx="3362325" cy="4067175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43508" y="5553236"/>
            <a:ext cx="34547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Substituting "face" for "edge"</a:t>
            </a:r>
          </a:p>
          <a:p>
            <a:r>
              <a:rPr lang="en-US" altLang="ja-JP" sz="2000" dirty="0"/>
              <a:t>gives </a:t>
            </a:r>
            <a:r>
              <a:rPr lang="en-US" altLang="ja-JP" sz="2000" dirty="0">
                <a:solidFill>
                  <a:srgbClr val="FF0000"/>
                </a:solidFill>
              </a:rPr>
              <a:t>FS-FEM</a:t>
            </a:r>
            <a:r>
              <a:rPr lang="en-US" altLang="ja-JP" sz="2000" dirty="0"/>
              <a:t> for 3D</a:t>
            </a:r>
            <a:endParaRPr kumimoji="1" lang="ja-JP" altLang="en-US" sz="2000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364" y="2332208"/>
            <a:ext cx="1119704" cy="192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6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Review of Node-based S-FEM (NS-FEM)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sz="2400" dirty="0"/>
                  <a:t>Calculate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en-US" altLang="ja-JP" sz="2400" dirty="0"/>
                  <a:t> at element as usual.</a:t>
                </a:r>
              </a:p>
              <a:p>
                <a:r>
                  <a:rPr lang="en-US" altLang="ja-JP" sz="2400" dirty="0"/>
                  <a:t>Distribute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en-US" altLang="ja-JP" sz="2400" dirty="0"/>
                  <a:t> to the connecting </a:t>
                </a:r>
                <a:r>
                  <a:rPr lang="en-US" altLang="ja-JP" sz="2400" dirty="0">
                    <a:solidFill>
                      <a:srgbClr val="0000CC"/>
                    </a:solidFill>
                  </a:rPr>
                  <a:t>nodes </a:t>
                </a:r>
                <a:r>
                  <a:rPr lang="en-US" altLang="ja-JP" sz="2400" dirty="0"/>
                  <a:t>and make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/>
                          </a:rPr>
                          <m:t>Node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endParaRPr lang="en-US" altLang="ja-JP" sz="2400" dirty="0"/>
              </a:p>
              <a:p>
                <a:r>
                  <a:rPr lang="en-US" altLang="ja-JP" sz="2400" b="1" i="1" dirty="0"/>
                  <a:t>F, T </a:t>
                </a:r>
                <a:r>
                  <a:rPr lang="en-US" altLang="ja-JP" sz="2400" dirty="0" err="1"/>
                  <a:t>etc</a:t>
                </a:r>
                <a:r>
                  <a:rPr lang="en-US" altLang="ja-JP" sz="2400" dirty="0"/>
                  <a:t> and {</a:t>
                </a:r>
                <a:r>
                  <a:rPr lang="en-US" altLang="ja-JP" sz="2400" i="1" dirty="0"/>
                  <a:t>f </a:t>
                </a:r>
                <a:r>
                  <a:rPr lang="en-US" altLang="ja-JP" sz="2400" baseline="30000" dirty="0" err="1"/>
                  <a:t>int</a:t>
                </a:r>
                <a:r>
                  <a:rPr lang="en-US" altLang="ja-JP" sz="2400" dirty="0"/>
                  <a:t>} are calculated on </a:t>
                </a:r>
                <a:r>
                  <a:rPr lang="en-US" altLang="ja-JP" sz="2400" dirty="0">
                    <a:solidFill>
                      <a:srgbClr val="0000CC"/>
                    </a:solidFill>
                  </a:rPr>
                  <a:t>smoothed node domains.</a:t>
                </a:r>
              </a:p>
              <a:p>
                <a:pPr marL="0" indent="0" algn="ctr">
                  <a:buNone/>
                </a:pPr>
                <a:r>
                  <a:rPr lang="en-US" altLang="ja-JP" sz="2400" u="sng" dirty="0"/>
                  <a:t>Generally </a:t>
                </a:r>
                <a:r>
                  <a:rPr lang="en-US" altLang="ja-JP" sz="2400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not accurate </a:t>
                </a:r>
                <a:r>
                  <a:rPr lang="en-US" altLang="ja-JP" sz="2400" u="sng" dirty="0"/>
                  <a:t>but volumetric locking free.</a:t>
                </a:r>
                <a:endParaRPr lang="ja-JP" altLang="en-US" sz="2400" u="sng" dirty="0"/>
              </a:p>
              <a:p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1975" t="-1478" r="-112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9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62" y="2348880"/>
            <a:ext cx="2886075" cy="400050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467544" y="2303584"/>
            <a:ext cx="308289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(due to zero-energy modes, </a:t>
            </a:r>
            <a:br>
              <a:rPr kumimoji="1" lang="en-US" altLang="ja-JP" dirty="0"/>
            </a:br>
            <a:r>
              <a:rPr kumimoji="1" lang="en-US" altLang="ja-JP" dirty="0"/>
              <a:t> which are arisen in</a:t>
            </a:r>
          </a:p>
          <a:p>
            <a:r>
              <a:rPr kumimoji="1" lang="en-US" altLang="ja-JP" dirty="0"/>
              <a:t> reduced integration </a:t>
            </a:r>
          </a:p>
          <a:p>
            <a:r>
              <a:rPr kumimoji="1" lang="en-US" altLang="ja-JP" dirty="0"/>
              <a:t> finite elements as</a:t>
            </a:r>
            <a:br>
              <a:rPr kumimoji="1" lang="en-US" altLang="ja-JP" dirty="0"/>
            </a:br>
            <a:r>
              <a:rPr kumimoji="1" lang="en-US" altLang="ja-JP" dirty="0"/>
              <a:t> hour-glass modes)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646" y="2600908"/>
            <a:ext cx="1700446" cy="1404156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5976156" y="3118320"/>
            <a:ext cx="3082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close to FVM with</a:t>
            </a:r>
          </a:p>
          <a:p>
            <a:r>
              <a:rPr lang="en-US" altLang="ja-JP" dirty="0"/>
              <a:t>vertex</a:t>
            </a:r>
            <a:r>
              <a:rPr kumimoji="1" lang="en-US" altLang="ja-JP" dirty="0"/>
              <a:t>-based </a:t>
            </a:r>
            <a:r>
              <a:rPr lang="en-US" altLang="ja-JP" dirty="0"/>
              <a:t>control volume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06739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1.2"/>
  <p:tag name="ISPRING_ULTRA_SCORM_COURSE_ID" val="6283BE7B-EFE9-46B2-93F4-89D188FD90A4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0\uFFFD\u0016\uFFFD{EE42B3B6-3D5D-4190-BC94-BBF25F07017C}&quot;,&quot;Z:\\_yuki\\public_html\\slide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},&quot;advancedSettings&quot;:{&quot;enableTextAllocation&quot;:&quot;T_TRUE&quot;,&quot;viewingFromLocalDrive&quot;:&quot;T_TRUE&quot;,&quot;contentScale&quot;:75,&quot;contentScaleMode&quot;:&quot;FIT_TO_WINDOW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RATE_QUIZZES" val="0"/>
  <p:tag name="ISPRING_SCORM_PASSING_SCORE" val="100.000000"/>
  <p:tag name="ISPRING_PRESENTATION_TITLE" val="apcom2013-slide"/>
  <p:tag name="ISPRING_FIRST_PUBLISH" val="1"/>
</p:tagLst>
</file>

<file path=ppt/theme/theme1.xml><?xml version="1.0" encoding="utf-8"?>
<a:theme xmlns:a="http://schemas.openxmlformats.org/drawingml/2006/main" name="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デザインの設定">
      <a:majorFont>
        <a:latin typeface="MS PGothic"/>
        <a:ea typeface="MS PGothic"/>
        <a:cs typeface=""/>
      </a:majorFont>
      <a:minorFont>
        <a:latin typeface="MS PGothic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38989</TotalTime>
  <Words>1746</Words>
  <Application>Microsoft Office PowerPoint</Application>
  <PresentationFormat>画面に合わせる (4:3)</PresentationFormat>
  <Paragraphs>366</Paragraphs>
  <Slides>39</Slides>
  <Notes>39</Notes>
  <HiddenSlides>0</HiddenSlides>
  <MMClips>9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39</vt:i4>
      </vt:variant>
    </vt:vector>
  </HeadingPairs>
  <TitlesOfParts>
    <vt:vector size="46" baseType="lpstr">
      <vt:lpstr>MS PGothic</vt:lpstr>
      <vt:lpstr>Arial</vt:lpstr>
      <vt:lpstr>Calibri</vt:lpstr>
      <vt:lpstr>Cambria Math</vt:lpstr>
      <vt:lpstr>Eras Bold ITC</vt:lpstr>
      <vt:lpstr>Wingdings</vt:lpstr>
      <vt:lpstr>デザインの設定</vt:lpstr>
      <vt:lpstr>Smoothed Finite Element Method Based on Incremental  Implicit Equilibrium Equation  for Large Deformation  Mesh Rezoning Analysis</vt:lpstr>
      <vt:lpstr>Motivation and Background</vt:lpstr>
      <vt:lpstr>Our First Result in Advance</vt:lpstr>
      <vt:lpstr>Issues</vt:lpstr>
      <vt:lpstr>Conventional Methods</vt:lpstr>
      <vt:lpstr>Objective</vt:lpstr>
      <vt:lpstr>PowerPoint プレゼンテーション</vt:lpstr>
      <vt:lpstr>Review of Edge-based S-FEM (ES-FEM)</vt:lpstr>
      <vt:lpstr>Review of Node-based S-FEM (NS-FEM)</vt:lpstr>
      <vt:lpstr>Review of Selective ES/NS-FEM</vt:lpstr>
      <vt:lpstr>Our Modified Selective ES/NS-FEM</vt:lpstr>
      <vt:lpstr>Verification of Our Selective S-FEM</vt:lpstr>
      <vt:lpstr>Verification of Our Selective S-FEM</vt:lpstr>
      <vt:lpstr>Verification of Our Selective S-FEM</vt:lpstr>
      <vt:lpstr>Verification of Our Selective S-FEM</vt:lpstr>
      <vt:lpstr>Verification of Our Selective S-FEM</vt:lpstr>
      <vt:lpstr>Verification of Our Selective S-FEM</vt:lpstr>
      <vt:lpstr>PowerPoint プレゼンテーション</vt:lpstr>
      <vt:lpstr>Procedure of Mesh Rezoning</vt:lpstr>
      <vt:lpstr>Mapping of Stress/Strain States</vt:lpstr>
      <vt:lpstr>Mapping of Stress/Strain States</vt:lpstr>
      <vt:lpstr>PowerPoint プレゼンテーション</vt:lpstr>
      <vt:lpstr>Twist and Stretch of Hyperelastic Body</vt:lpstr>
      <vt:lpstr>Twist and Stretch of Hyperelastic Body </vt:lpstr>
      <vt:lpstr>Twist and Stretch of Hyperelastic Body </vt:lpstr>
      <vt:lpstr>Necking of 2D Elasto-Plastic Body </vt:lpstr>
      <vt:lpstr>Necking of 2D Elasto-Plastic Body</vt:lpstr>
      <vt:lpstr>Shearing and Necking of 3D Plastic Rod</vt:lpstr>
      <vt:lpstr>Shearing and Necking of 3D Plastic Rod</vt:lpstr>
      <vt:lpstr>Shearing and Necking of 2D Plastic Bar</vt:lpstr>
      <vt:lpstr>Tension of 2D Filler Particle Composite</vt:lpstr>
      <vt:lpstr>Tension of 2D Filler Particle Composite</vt:lpstr>
      <vt:lpstr>Tension of 3D Filler Particle Composite</vt:lpstr>
      <vt:lpstr> </vt:lpstr>
      <vt:lpstr>Take-Home Messages</vt:lpstr>
      <vt:lpstr>Summary and Future Work</vt:lpstr>
      <vt:lpstr>PowerPoint プレゼンテーション</vt:lpstr>
      <vt:lpstr>Reason for Mesh Rezoning Error</vt:lpstr>
      <vt:lpstr>Characteristics of Our S-FEM</vt:lpstr>
    </vt:vector>
  </TitlesOfParts>
  <Company>みずほ情報総研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apcom2013-slide</dc:title>
  <dc:creator/>
  <cp:lastModifiedBy>T20190041572</cp:lastModifiedBy>
  <cp:revision>1522</cp:revision>
  <cp:lastPrinted>2012-03-06T10:21:50Z</cp:lastPrinted>
  <dcterms:created xsi:type="dcterms:W3CDTF">2007-11-22T18:02:40Z</dcterms:created>
  <dcterms:modified xsi:type="dcterms:W3CDTF">2024-04-09T04:13:00Z</dcterms:modified>
</cp:coreProperties>
</file>